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72" r:id="rId7"/>
    <p:sldId id="267" r:id="rId8"/>
    <p:sldId id="268" r:id="rId9"/>
    <p:sldId id="269" r:id="rId10"/>
    <p:sldId id="270" r:id="rId11"/>
    <p:sldId id="271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7BC037-DF99-F14B-8544-AC003B1BF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5198DB-37CB-0D4D-8B93-5E88D5C1F3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681" y="5366316"/>
            <a:ext cx="2844801" cy="74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1681" y="2444717"/>
            <a:ext cx="10515600" cy="1325563"/>
          </a:xfrm>
        </p:spPr>
        <p:txBody>
          <a:bodyPr>
            <a:noAutofit/>
          </a:bodyPr>
          <a:lstStyle>
            <a:lvl1pPr algn="r">
              <a:defRPr sz="66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63256" y="5167084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56" y="5568723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63233" y="5954961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75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</p:spTree>
    <p:extLst>
      <p:ext uri="{BB962C8B-B14F-4D97-AF65-F5344CB8AC3E}">
        <p14:creationId xmlns:p14="http://schemas.microsoft.com/office/powerpoint/2010/main" val="67467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-PPT-2_ma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219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738938"/>
            <a:ext cx="12192000" cy="119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8" descr="IIA-wht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5989639"/>
            <a:ext cx="29083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1717" y="6165851"/>
            <a:ext cx="3860800" cy="365125"/>
          </a:xfrm>
        </p:spPr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868334" y="6165851"/>
            <a:ext cx="2455333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FD4E0B2-AE2C-4B53-A359-C3D3FFCFB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6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xmlns="" id="{7DE1DA96-E167-1C47-B386-AAAA6F1E8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C0ED48-65A2-1844-A972-D59D4A5461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520" y="5431042"/>
            <a:ext cx="2555346" cy="6730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11752E0-B27B-F64C-8475-8ABE77B6F69C}"/>
              </a:ext>
            </a:extLst>
          </p:cNvPr>
          <p:cNvCxnSpPr>
            <a:cxnSpLocks/>
          </p:cNvCxnSpPr>
          <p:nvPr userDrawn="1"/>
        </p:nvCxnSpPr>
        <p:spPr>
          <a:xfrm>
            <a:off x="3446953" y="5431042"/>
            <a:ext cx="0" cy="751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0148" y="5212246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40148" y="5613885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540125" y="6000123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85520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60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02873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155F3F-8098-EA45-96CF-69A018EBA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970F3C-235F-EE41-B796-71C8279F5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210" y="5525340"/>
            <a:ext cx="2844800" cy="7493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160769" y="5290615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160769" y="5692254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160746" y="6078492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9210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60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76601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FAD939-E02F-FD46-B98C-02F999686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B2EE4B2-A68C-C544-BC6B-F6E52C72A83C}"/>
              </a:ext>
            </a:extLst>
          </p:cNvPr>
          <p:cNvCxnSpPr>
            <a:cxnSpLocks/>
          </p:cNvCxnSpPr>
          <p:nvPr userDrawn="1"/>
        </p:nvCxnSpPr>
        <p:spPr>
          <a:xfrm>
            <a:off x="541867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4E332FB-A9B6-6541-9F33-6B696AC34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319" y="6145721"/>
            <a:ext cx="1808789" cy="48449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2319" y="447124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2319" y="1669517"/>
            <a:ext cx="10930416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66243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87FA121-90B8-F64E-92A4-67FFCDF46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644640E-3BFE-9744-992B-AEDEE5467E28}"/>
              </a:ext>
            </a:extLst>
          </p:cNvPr>
          <p:cNvCxnSpPr>
            <a:cxnSpLocks/>
          </p:cNvCxnSpPr>
          <p:nvPr userDrawn="1"/>
        </p:nvCxnSpPr>
        <p:spPr>
          <a:xfrm>
            <a:off x="541867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  <a:alpha val="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F3AFFF9-E1BB-AD45-BCF6-E54343BF7C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7463" y="6145721"/>
            <a:ext cx="1808789" cy="484497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27463" y="408219"/>
            <a:ext cx="8635272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454" y="3844166"/>
            <a:ext cx="1875813" cy="165646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00" kern="1200" dirty="0">
                <a:solidFill>
                  <a:schemeClr val="tx1"/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Call out or quotes go here.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463" y="1669517"/>
            <a:ext cx="8635272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48164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C8E3A0-6CF4-204C-950E-0202BF0F0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B958685-BBBA-7246-9C7C-ADB62017197D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5400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8539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CEC122-C624-0A4C-9651-FE418B368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6092629-461C-4C47-AD99-72B796CB04E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5400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2C5CD08-8584-9B4D-8A21-BA1F622CF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621D2D2-76B7-644A-8BAF-198F539C40A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478707"/>
            <a:ext cx="0" cy="1683389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408085"/>
            <a:ext cx="7898080" cy="598443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Basic Sans Light I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67996" y="3213930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2400" b="0" baseline="0">
                <a:solidFill>
                  <a:srgbClr val="92D050"/>
                </a:solidFill>
                <a:latin typeface="Basic San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67996" y="3647471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Position – The Institute of Internal Auditors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67996" y="4086417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300" b="0" baseline="0">
                <a:solidFill>
                  <a:schemeClr val="bg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Name@theiia.org </a:t>
            </a:r>
          </a:p>
        </p:txBody>
      </p:sp>
    </p:spTree>
    <p:extLst>
      <p:ext uri="{BB962C8B-B14F-4D97-AF65-F5344CB8AC3E}">
        <p14:creationId xmlns:p14="http://schemas.microsoft.com/office/powerpoint/2010/main" val="240215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-PPT-2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688"/>
            <a:ext cx="12192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738938"/>
            <a:ext cx="12192000" cy="119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" name="Picture 8" descr="IIA-blue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5989639"/>
            <a:ext cx="29083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0934" y="454026"/>
            <a:ext cx="8769351" cy="2581275"/>
          </a:xfrm>
        </p:spPr>
        <p:txBody>
          <a:bodyPr rIns="0">
            <a:normAutofit/>
          </a:bodyPr>
          <a:lstStyle>
            <a:lvl1pPr algn="r">
              <a:defRPr sz="3600">
                <a:solidFill>
                  <a:srgbClr val="061D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2268" y="3009901"/>
            <a:ext cx="6568016" cy="1114425"/>
          </a:xfrm>
        </p:spPr>
        <p:txBody>
          <a:bodyPr rIns="0" anchor="ctr">
            <a:normAutofit/>
          </a:bodyPr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3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F6C7A2-DC5A-B14F-873A-CF58C870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94315B-07FC-4D48-B66F-BD696A8E4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7E6444-EF9D-1A43-AFE7-5C2E6E128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6908-3E76-5C44-A4F5-4405962B01C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8DB107-7B17-F046-81DA-7F7CB8A39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D922AC-7EE3-B449-B17C-FF855963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309F-7667-5144-816C-71BAC9DB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ubtit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smtClean="0"/>
              <a:t>Person’s Name</a:t>
            </a:r>
            <a:endParaRPr lang="en-US" alt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Your Internal Audit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/>
              <a:t>Moving </a:t>
            </a:r>
            <a:r>
              <a:rPr lang="en-US" altLang="en-US" dirty="0" smtClean="0"/>
              <a:t>Forward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/>
              <a:t>Arrange a facilitated workshop, a consultation, or other services 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Contact us at:</a:t>
            </a:r>
          </a:p>
          <a:p>
            <a:pPr lvl="1">
              <a:buFont typeface="Arial"/>
              <a:buChar char="–"/>
              <a:defRPr/>
            </a:pPr>
            <a:r>
              <a:rPr lang="en-US" dirty="0"/>
              <a:t>{internal audit team phone number}</a:t>
            </a:r>
          </a:p>
          <a:p>
            <a:pPr lvl="1">
              <a:buFont typeface="Arial"/>
              <a:buChar char="–"/>
              <a:defRPr/>
            </a:pPr>
            <a:r>
              <a:rPr lang="en-US" dirty="0"/>
              <a:t>Or {internal audit team email address}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We’re by your side, at your service and in your best interests!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altLang="en-US" dirty="0"/>
              <a:t>The Institute of Internal Auditors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/>
              <a:t>This presentation template was prepared by The Institute of Internal Auditors (IIA) as a benefit of membership. </a:t>
            </a:r>
            <a:br>
              <a:rPr lang="en-US" dirty="0"/>
            </a:br>
            <a:endParaRPr lang="en-US" dirty="0"/>
          </a:p>
          <a:p>
            <a:pPr>
              <a:buFont typeface="Arial"/>
              <a:buChar char="•"/>
              <a:defRPr/>
            </a:pPr>
            <a:r>
              <a:rPr lang="en-US" dirty="0"/>
              <a:t>The IIA is the internal audit profession’s acknowledged leader, recognized authority, and principal educator.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1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Our Purpose  </a:t>
            </a:r>
            <a:endParaRPr lang="en-US" alt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632319" y="1669517"/>
            <a:ext cx="9857881" cy="4005661"/>
          </a:xfrm>
        </p:spPr>
        <p:txBody>
          <a:bodyPr/>
          <a:lstStyle/>
          <a:p>
            <a:r>
              <a:rPr lang="en-US" altLang="en-US" dirty="0"/>
              <a:t>To provide a broad range of audit services designed to help the organization meet its objectives. </a:t>
            </a:r>
          </a:p>
          <a:p>
            <a:r>
              <a:rPr lang="en-US" altLang="en-US" dirty="0"/>
              <a:t>Key roles: </a:t>
            </a:r>
          </a:p>
          <a:p>
            <a:pPr lvl="1"/>
            <a:r>
              <a:rPr lang="en-US" altLang="en-US" dirty="0"/>
              <a:t>Monitor risks and assess mitigation processes </a:t>
            </a:r>
          </a:p>
          <a:p>
            <a:pPr lvl="1"/>
            <a:r>
              <a:rPr lang="en-US" altLang="en-US" dirty="0"/>
              <a:t>Detect fraud </a:t>
            </a:r>
          </a:p>
          <a:p>
            <a:pPr lvl="1"/>
            <a:r>
              <a:rPr lang="en-US" altLang="en-US" dirty="0"/>
              <a:t>Offer objective assurance</a:t>
            </a:r>
          </a:p>
          <a:p>
            <a:pPr lvl="1"/>
            <a:r>
              <a:rPr lang="en-US" altLang="en-US" dirty="0"/>
              <a:t>Improve the organization’s operations </a:t>
            </a:r>
          </a:p>
          <a:p>
            <a:pPr lvl="1"/>
            <a:r>
              <a:rPr lang="en-US" altLang="en-US" dirty="0"/>
              <a:t>Add value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You Can Expect…</a:t>
            </a:r>
            <a:endParaRPr lang="en-US" alt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Credibility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Courage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We Can Help You</a:t>
            </a:r>
            <a:endParaRPr lang="en-US" alt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Add value to and improve organizational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Establish effective controls, processes and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Reduce costs, enhance revenue, and improve profits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Avoid unnecessary risks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smtClean="0"/>
              <a:t>Services</a:t>
            </a:r>
            <a:endParaRPr lang="en-US" alt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dirty="0"/>
              <a:t>{List your specific services}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Your Team</a:t>
            </a:r>
            <a:endParaRPr lang="en-US" alt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{</a:t>
            </a:r>
            <a:r>
              <a:rPr lang="en-US" altLang="en-US" dirty="0"/>
              <a:t>Name}</a:t>
            </a:r>
            <a:br>
              <a:rPr lang="en-US" altLang="en-US" dirty="0"/>
            </a:br>
            <a:r>
              <a:rPr lang="en-US" altLang="en-US" dirty="0" smtClean="0"/>
              <a:t>Chief Audit Executive</a:t>
            </a:r>
            <a:endParaRPr lang="en-US" altLang="en-US" dirty="0"/>
          </a:p>
          <a:p>
            <a:pPr lvl="1"/>
            <a:r>
              <a:rPr lang="en-US" altLang="en-US" dirty="0"/>
              <a:t>{Add background info here}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23618" y="1669517"/>
            <a:ext cx="2924175" cy="37322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333809" y="2853180"/>
            <a:ext cx="2924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{Add </a:t>
            </a:r>
            <a:r>
              <a:rPr lang="en-US" altLang="en-US" dirty="0" smtClean="0"/>
              <a:t>CAE picture </a:t>
            </a:r>
            <a:r>
              <a:rPr lang="en-US" altLang="en-US" dirty="0"/>
              <a:t>here}</a:t>
            </a:r>
          </a:p>
        </p:txBody>
      </p:sp>
    </p:spTree>
    <p:extLst>
      <p:ext uri="{BB962C8B-B14F-4D97-AF65-F5344CB8AC3E}">
        <p14:creationId xmlns:p14="http://schemas.microsoft.com/office/powerpoint/2010/main" val="17227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Your Team</a:t>
            </a:r>
            <a:endParaRPr lang="en-US" alt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{</a:t>
            </a:r>
            <a:r>
              <a:rPr lang="en-US" altLang="en-US" dirty="0"/>
              <a:t>Name}</a:t>
            </a:r>
            <a:br>
              <a:rPr lang="en-US" altLang="en-US" dirty="0"/>
            </a:br>
            <a:r>
              <a:rPr lang="en-US" altLang="en-US" dirty="0"/>
              <a:t>Audit Manager</a:t>
            </a:r>
          </a:p>
          <a:p>
            <a:pPr lvl="1"/>
            <a:r>
              <a:rPr lang="en-US" altLang="en-US" dirty="0"/>
              <a:t>{Add background info here}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23618" y="1669517"/>
            <a:ext cx="2924175" cy="37322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333809" y="2853180"/>
            <a:ext cx="2924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{Add Audit Manager picture here}</a:t>
            </a:r>
          </a:p>
        </p:txBody>
      </p:sp>
    </p:spTree>
    <p:extLst>
      <p:ext uri="{BB962C8B-B14F-4D97-AF65-F5344CB8AC3E}">
        <p14:creationId xmlns:p14="http://schemas.microsoft.com/office/powerpoint/2010/main" val="23706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dirty="0" smtClean="0"/>
              <a:t>Your Team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{List names here}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79437" y="1437726"/>
            <a:ext cx="5637519" cy="2998787"/>
            <a:chOff x="3670299" y="1669517"/>
            <a:chExt cx="7747000" cy="2998787"/>
          </a:xfrm>
        </p:grpSpPr>
        <p:sp>
          <p:nvSpPr>
            <p:cNvPr id="4" name="Rectangle 3"/>
            <p:cNvSpPr/>
            <p:nvPr/>
          </p:nvSpPr>
          <p:spPr>
            <a:xfrm>
              <a:off x="3670299" y="1669517"/>
              <a:ext cx="7747000" cy="29987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65" name="TextBox 4"/>
            <p:cNvSpPr txBox="1">
              <a:spLocks noChangeArrowheads="1"/>
            </p:cNvSpPr>
            <p:nvPr/>
          </p:nvSpPr>
          <p:spPr bwMode="auto">
            <a:xfrm>
              <a:off x="5779780" y="2735263"/>
              <a:ext cx="38068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{Add Group picture here}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8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How You Can Help</a:t>
            </a:r>
            <a:endParaRPr lang="en-US" alt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Notify us if a control is not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Share your ideas for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Don’t be afraid to ask for help or advice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226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Basic Sans</vt:lpstr>
      <vt:lpstr>Basic Sans Bold</vt:lpstr>
      <vt:lpstr>Basic Sans Bold It</vt:lpstr>
      <vt:lpstr>Basic Sans Light</vt:lpstr>
      <vt:lpstr>Basic Sans Light It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Kinder</dc:creator>
  <cp:lastModifiedBy>Maggie Dunn</cp:lastModifiedBy>
  <cp:revision>10</cp:revision>
  <dcterms:created xsi:type="dcterms:W3CDTF">2021-05-18T02:13:03Z</dcterms:created>
  <dcterms:modified xsi:type="dcterms:W3CDTF">2022-02-14T14:01:15Z</dcterms:modified>
</cp:coreProperties>
</file>