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snapToObjects="1">
      <p:cViewPr varScale="1">
        <p:scale>
          <a:sx n="52" d="100"/>
          <a:sy n="52" d="100"/>
        </p:scale>
        <p:origin x="52" y="464"/>
      </p:cViewPr>
      <p:guideLst/>
    </p:cSldViewPr>
  </p:slideViewPr>
  <p:notesTextViewPr>
    <p:cViewPr>
      <p:scale>
        <a:sx n="1" d="1"/>
        <a:sy n="1" d="1"/>
      </p:scale>
      <p:origin x="0" y="0"/>
    </p:cViewPr>
  </p:notesTextViewPr>
  <p:sorterViewPr>
    <p:cViewPr>
      <p:scale>
        <a:sx n="100" d="100"/>
        <a:sy n="100" d="100"/>
      </p:scale>
      <p:origin x="0" y="-18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39CC1-26AB-4D20-8C99-F303568FCA63}"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3124DF-92B9-4E43-8D4E-5AE41141EA2C}" type="slidenum">
              <a:rPr lang="en-US" smtClean="0"/>
              <a:t>‹#›</a:t>
            </a:fld>
            <a:endParaRPr lang="en-US"/>
          </a:p>
        </p:txBody>
      </p:sp>
    </p:spTree>
    <p:extLst>
      <p:ext uri="{BB962C8B-B14F-4D97-AF65-F5344CB8AC3E}">
        <p14:creationId xmlns:p14="http://schemas.microsoft.com/office/powerpoint/2010/main" val="3525566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heiia.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is intended for audiences outside the internal audit profession. </a:t>
            </a:r>
            <a:endParaRPr lang="en-US" dirty="0"/>
          </a:p>
        </p:txBody>
      </p:sp>
      <p:sp>
        <p:nvSpPr>
          <p:cNvPr id="4" name="Slide Number Placeholder 3"/>
          <p:cNvSpPr>
            <a:spLocks noGrp="1"/>
          </p:cNvSpPr>
          <p:nvPr>
            <p:ph type="sldNum" sz="quarter" idx="10"/>
          </p:nvPr>
        </p:nvSpPr>
        <p:spPr/>
        <p:txBody>
          <a:bodyPr/>
          <a:lstStyle/>
          <a:p>
            <a:fld id="{DD64CECD-267C-45D9-8FF3-49B0DD331757}" type="slidenum">
              <a:rPr lang="en-US" smtClean="0"/>
              <a:t>1</a:t>
            </a:fld>
            <a:endParaRPr lang="en-US"/>
          </a:p>
        </p:txBody>
      </p:sp>
    </p:spTree>
    <p:extLst>
      <p:ext uri="{BB962C8B-B14F-4D97-AF65-F5344CB8AC3E}">
        <p14:creationId xmlns:p14="http://schemas.microsoft.com/office/powerpoint/2010/main" val="2638023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4CECD-267C-45D9-8FF3-49B0DD331757}" type="slidenum">
              <a:rPr lang="en-US" smtClean="0"/>
              <a:t>10</a:t>
            </a:fld>
            <a:endParaRPr lang="en-US"/>
          </a:p>
        </p:txBody>
      </p:sp>
    </p:spTree>
    <p:extLst>
      <p:ext uri="{BB962C8B-B14F-4D97-AF65-F5344CB8AC3E}">
        <p14:creationId xmlns:p14="http://schemas.microsoft.com/office/powerpoint/2010/main" val="3997273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they are independent of the activities they audit, internal auditors are integral to the organization and provide ongoing monitoring and assessment of all activities. In contrast, external auditors are independent of the organization and provide an annual opinion on the financial statements. The work of the internal and external auditors should be coordinated for optimal effectiveness and efficiency. </a:t>
            </a:r>
          </a:p>
          <a:p>
            <a:endParaRPr lang="en-US" dirty="0"/>
          </a:p>
        </p:txBody>
      </p:sp>
      <p:sp>
        <p:nvSpPr>
          <p:cNvPr id="4" name="Slide Number Placeholder 3"/>
          <p:cNvSpPr>
            <a:spLocks noGrp="1"/>
          </p:cNvSpPr>
          <p:nvPr>
            <p:ph type="sldNum" sz="quarter" idx="10"/>
          </p:nvPr>
        </p:nvSpPr>
        <p:spPr/>
        <p:txBody>
          <a:bodyPr/>
          <a:lstStyle/>
          <a:p>
            <a:fld id="{DD64CECD-267C-45D9-8FF3-49B0DD331757}" type="slidenum">
              <a:rPr lang="en-US" smtClean="0"/>
              <a:t>11</a:t>
            </a:fld>
            <a:endParaRPr lang="en-US"/>
          </a:p>
        </p:txBody>
      </p:sp>
    </p:spTree>
    <p:extLst>
      <p:ext uri="{BB962C8B-B14F-4D97-AF65-F5344CB8AC3E}">
        <p14:creationId xmlns:p14="http://schemas.microsoft.com/office/powerpoint/2010/main" val="1102876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Three Lines of Defense model provides a simple and effective way to enhance communications on risk management and control by clarifying essential roles and duties. (Replace</a:t>
            </a:r>
            <a:r>
              <a:rPr lang="en-US" baseline="0" dirty="0" smtClean="0"/>
              <a:t> the dark blue boxes with names of people in your organization representing those roles</a:t>
            </a:r>
            <a:r>
              <a:rPr lang="en-US" dirty="0" smtClean="0"/>
              <a:t> to better explain the roles of each.)</a:t>
            </a:r>
          </a:p>
          <a:p>
            <a:endParaRPr lang="en-US" dirty="0"/>
          </a:p>
          <a:p>
            <a:r>
              <a:rPr lang="en-US" dirty="0" smtClean="0"/>
              <a:t>The Model distinguishes among three groups (or lines) involved in effective risk management:</a:t>
            </a:r>
          </a:p>
          <a:p>
            <a:endParaRPr lang="en-US" dirty="0" smtClean="0"/>
          </a:p>
          <a:p>
            <a:pPr marL="628650" lvl="1" indent="-171450">
              <a:buFont typeface="Arial" panose="020B0604020202020204" pitchFamily="34" charset="0"/>
              <a:buChar char="•"/>
            </a:pPr>
            <a:r>
              <a:rPr lang="en-US" dirty="0" smtClean="0"/>
              <a:t>Functions that own and manage risks </a:t>
            </a:r>
          </a:p>
          <a:p>
            <a:pPr marL="628650" lvl="1" indent="-171450">
              <a:buFont typeface="Arial" panose="020B0604020202020204" pitchFamily="34" charset="0"/>
              <a:buChar char="•"/>
            </a:pPr>
            <a:r>
              <a:rPr lang="en-US" dirty="0" smtClean="0"/>
              <a:t>Functions that oversee risks </a:t>
            </a:r>
          </a:p>
          <a:p>
            <a:pPr marL="628650" lvl="1" indent="-171450">
              <a:buFont typeface="Arial" panose="020B0604020202020204" pitchFamily="34" charset="0"/>
              <a:buChar char="•"/>
            </a:pPr>
            <a:r>
              <a:rPr lang="en-US" dirty="0" smtClean="0"/>
              <a:t>Functions that provide independent assurance </a:t>
            </a:r>
          </a:p>
          <a:p>
            <a:endParaRPr lang="en-US" dirty="0"/>
          </a:p>
          <a:p>
            <a:r>
              <a:rPr lang="en-US" dirty="0" smtClean="0"/>
              <a:t>More information can be found in The IIA’s Position Paper: </a:t>
            </a:r>
            <a:r>
              <a:rPr lang="en-US" dirty="0"/>
              <a:t> </a:t>
            </a:r>
            <a:r>
              <a:rPr lang="en-US" dirty="0" smtClean="0"/>
              <a:t>The Three Lines of Defense in Effective Risk Management and Control which is available at </a:t>
            </a:r>
            <a:r>
              <a:rPr lang="en-US" dirty="0" smtClean="0">
                <a:hlinkClick r:id="rId3"/>
              </a:rPr>
              <a:t>www.theiia.org</a:t>
            </a:r>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DD64CECD-267C-45D9-8FF3-49B0DD331757}" type="slidenum">
              <a:rPr lang="en-US" smtClean="0"/>
              <a:t>12</a:t>
            </a:fld>
            <a:endParaRPr lang="en-US"/>
          </a:p>
        </p:txBody>
      </p:sp>
    </p:spTree>
    <p:extLst>
      <p:ext uri="{BB962C8B-B14F-4D97-AF65-F5344CB8AC3E}">
        <p14:creationId xmlns:p14="http://schemas.microsoft.com/office/powerpoint/2010/main" val="2754575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4CECD-267C-45D9-8FF3-49B0DD331757}" type="slidenum">
              <a:rPr lang="en-US" smtClean="0"/>
              <a:t>13</a:t>
            </a:fld>
            <a:endParaRPr lang="en-US"/>
          </a:p>
        </p:txBody>
      </p:sp>
    </p:spTree>
    <p:extLst>
      <p:ext uri="{BB962C8B-B14F-4D97-AF65-F5344CB8AC3E}">
        <p14:creationId xmlns:p14="http://schemas.microsoft.com/office/powerpoint/2010/main" val="1359162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4CECD-267C-45D9-8FF3-49B0DD331757}" type="slidenum">
              <a:rPr lang="en-US" smtClean="0"/>
              <a:t>14</a:t>
            </a:fld>
            <a:endParaRPr lang="en-US"/>
          </a:p>
        </p:txBody>
      </p:sp>
    </p:spTree>
    <p:extLst>
      <p:ext uri="{BB962C8B-B14F-4D97-AF65-F5344CB8AC3E}">
        <p14:creationId xmlns:p14="http://schemas.microsoft.com/office/powerpoint/2010/main" val="3732172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4CECD-267C-45D9-8FF3-49B0DD331757}" type="slidenum">
              <a:rPr lang="en-US" smtClean="0"/>
              <a:t>15</a:t>
            </a:fld>
            <a:endParaRPr lang="en-US"/>
          </a:p>
        </p:txBody>
      </p:sp>
    </p:spTree>
    <p:extLst>
      <p:ext uri="{BB962C8B-B14F-4D97-AF65-F5344CB8AC3E}">
        <p14:creationId xmlns:p14="http://schemas.microsoft.com/office/powerpoint/2010/main" val="3381206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4CECD-267C-45D9-8FF3-49B0DD331757}" type="slidenum">
              <a:rPr lang="en-US" smtClean="0"/>
              <a:t>16</a:t>
            </a:fld>
            <a:endParaRPr lang="en-US"/>
          </a:p>
        </p:txBody>
      </p:sp>
    </p:spTree>
    <p:extLst>
      <p:ext uri="{BB962C8B-B14F-4D97-AF65-F5344CB8AC3E}">
        <p14:creationId xmlns:p14="http://schemas.microsoft.com/office/powerpoint/2010/main" val="2755471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 auditors have an in-depth understanding of the organization’s culture, systems and processes and helps senior management and the Board fulfill their governance and oversight responsibilities by providing assurance about the effectiveness of internal controls. </a:t>
            </a:r>
          </a:p>
          <a:p>
            <a:endParaRPr lang="en-US" dirty="0"/>
          </a:p>
          <a:p>
            <a:r>
              <a:rPr lang="en-US" dirty="0" smtClean="0"/>
              <a:t>Internal controls are those elements that support people to: </a:t>
            </a:r>
          </a:p>
          <a:p>
            <a:pPr marL="628650" lvl="1" indent="-171450">
              <a:buFont typeface="Arial" panose="020B0604020202020204" pitchFamily="34" charset="0"/>
              <a:buChar char="•"/>
            </a:pPr>
            <a:r>
              <a:rPr lang="en-US" dirty="0" smtClean="0"/>
              <a:t>Operative effectively </a:t>
            </a:r>
          </a:p>
          <a:p>
            <a:pPr marL="628650" lvl="1" indent="-171450">
              <a:buFont typeface="Arial" panose="020B0604020202020204" pitchFamily="34" charset="0"/>
              <a:buChar char="•"/>
            </a:pPr>
            <a:r>
              <a:rPr lang="en-US" dirty="0" smtClean="0"/>
              <a:t>Operative efficiently </a:t>
            </a:r>
          </a:p>
          <a:p>
            <a:pPr marL="628650" lvl="1" indent="-171450">
              <a:buFont typeface="Arial" panose="020B0604020202020204" pitchFamily="34" charset="0"/>
              <a:buChar char="•"/>
            </a:pPr>
            <a:r>
              <a:rPr lang="en-US" dirty="0" smtClean="0"/>
              <a:t>Safeguard assets </a:t>
            </a:r>
          </a:p>
          <a:p>
            <a:pPr marL="628650" lvl="1" indent="-171450">
              <a:buFont typeface="Arial" panose="020B0604020202020204" pitchFamily="34" charset="0"/>
              <a:buChar char="•"/>
            </a:pPr>
            <a:r>
              <a:rPr lang="en-US" dirty="0" smtClean="0"/>
              <a:t>Produce reliable and timely information </a:t>
            </a:r>
          </a:p>
          <a:p>
            <a:pPr marL="628650" lvl="1" indent="-171450">
              <a:buFont typeface="Arial" panose="020B0604020202020204" pitchFamily="34" charset="0"/>
              <a:buChar char="•"/>
            </a:pPr>
            <a:r>
              <a:rPr lang="en-US" dirty="0" smtClean="0"/>
              <a:t>Comply with laws and regulations </a:t>
            </a:r>
            <a:endParaRPr lang="en-US" dirty="0"/>
          </a:p>
        </p:txBody>
      </p:sp>
      <p:sp>
        <p:nvSpPr>
          <p:cNvPr id="4" name="Slide Number Placeholder 3"/>
          <p:cNvSpPr>
            <a:spLocks noGrp="1"/>
          </p:cNvSpPr>
          <p:nvPr>
            <p:ph type="sldNum" sz="quarter" idx="10"/>
          </p:nvPr>
        </p:nvSpPr>
        <p:spPr/>
        <p:txBody>
          <a:bodyPr/>
          <a:lstStyle/>
          <a:p>
            <a:fld id="{DD64CECD-267C-45D9-8FF3-49B0DD331757}" type="slidenum">
              <a:rPr lang="en-US" smtClean="0"/>
              <a:t>2</a:t>
            </a:fld>
            <a:endParaRPr lang="en-US" dirty="0"/>
          </a:p>
        </p:txBody>
      </p:sp>
    </p:spTree>
    <p:extLst>
      <p:ext uri="{BB962C8B-B14F-4D97-AF65-F5344CB8AC3E}">
        <p14:creationId xmlns:p14="http://schemas.microsoft.com/office/powerpoint/2010/main" val="2135422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help internal auditors effectively communicate the value of their work to primary stakeholders (such as Audit Committees, Boards of Directors, and senior management, The IIA developed an easy-to-understand Value Proposition tool. With 3 intersecting circles, the value proposition is based on the 3 core elements of value delivered by internal audit to all organizations:  Assurance, Insight, and Objectivity. </a:t>
            </a:r>
            <a:endParaRPr lang="en-US" dirty="0"/>
          </a:p>
        </p:txBody>
      </p:sp>
      <p:sp>
        <p:nvSpPr>
          <p:cNvPr id="4" name="Slide Number Placeholder 3"/>
          <p:cNvSpPr>
            <a:spLocks noGrp="1"/>
          </p:cNvSpPr>
          <p:nvPr>
            <p:ph type="sldNum" sz="quarter" idx="10"/>
          </p:nvPr>
        </p:nvSpPr>
        <p:spPr/>
        <p:txBody>
          <a:bodyPr/>
          <a:lstStyle/>
          <a:p>
            <a:fld id="{DD64CECD-267C-45D9-8FF3-49B0DD331757}" type="slidenum">
              <a:rPr lang="en-US" smtClean="0"/>
              <a:t>3</a:t>
            </a:fld>
            <a:endParaRPr lang="en-US"/>
          </a:p>
        </p:txBody>
      </p:sp>
    </p:spTree>
    <p:extLst>
      <p:ext uri="{BB962C8B-B14F-4D97-AF65-F5344CB8AC3E}">
        <p14:creationId xmlns:p14="http://schemas.microsoft.com/office/powerpoint/2010/main" val="3490418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 auditing provides assurance on the organization’s governance, risk management and control processes to help the organization achieve its strategic, operational, financial, and compliance objectives. </a:t>
            </a:r>
          </a:p>
          <a:p>
            <a:endParaRPr lang="en-US" dirty="0" smtClean="0"/>
          </a:p>
          <a:p>
            <a:pPr marL="628650" lvl="1" indent="-171450">
              <a:buFont typeface="Arial" panose="020B0604020202020204" pitchFamily="34" charset="0"/>
              <a:buChar char="•"/>
            </a:pPr>
            <a:r>
              <a:rPr lang="en-US" dirty="0" smtClean="0"/>
              <a:t>Helps organization focus on strong controls, accurate reporting, effective oversight, and protection of investments</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smtClean="0"/>
              <a:t>Assists management &amp; governing bodies in identifying risks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smtClean="0"/>
              <a:t>Provides insight on effectiveness of controls and compliance with procedures and regulations, and recommends improvements </a:t>
            </a:r>
            <a:endParaRPr lang="en-US" dirty="0"/>
          </a:p>
        </p:txBody>
      </p:sp>
      <p:sp>
        <p:nvSpPr>
          <p:cNvPr id="4" name="Slide Number Placeholder 3"/>
          <p:cNvSpPr>
            <a:spLocks noGrp="1"/>
          </p:cNvSpPr>
          <p:nvPr>
            <p:ph type="sldNum" sz="quarter" idx="10"/>
          </p:nvPr>
        </p:nvSpPr>
        <p:spPr/>
        <p:txBody>
          <a:bodyPr/>
          <a:lstStyle/>
          <a:p>
            <a:fld id="{DD64CECD-267C-45D9-8FF3-49B0DD331757}" type="slidenum">
              <a:rPr lang="en-US" smtClean="0"/>
              <a:t>4</a:t>
            </a:fld>
            <a:endParaRPr lang="en-US"/>
          </a:p>
        </p:txBody>
      </p:sp>
    </p:spTree>
    <p:extLst>
      <p:ext uri="{BB962C8B-B14F-4D97-AF65-F5344CB8AC3E}">
        <p14:creationId xmlns:p14="http://schemas.microsoft.com/office/powerpoint/2010/main" val="1383988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 auditing is a catalyst for improving an organization’s effectiveness and efficiency by providing insight and recommendations based on analyses and assessments of data and business processes. </a:t>
            </a:r>
          </a:p>
          <a:p>
            <a:endParaRPr lang="en-US" dirty="0"/>
          </a:p>
          <a:p>
            <a:pPr marL="628650" lvl="1" indent="-171450">
              <a:buFont typeface="Arial" panose="020B0604020202020204" pitchFamily="34" charset="0"/>
              <a:buChar char="•"/>
            </a:pPr>
            <a:r>
              <a:rPr lang="en-US" dirty="0" smtClean="0"/>
              <a:t>As </a:t>
            </a:r>
            <a:r>
              <a:rPr lang="en-US" b="1" dirty="0"/>
              <a:t>catalyst</a:t>
            </a:r>
            <a:r>
              <a:rPr lang="en-US" dirty="0"/>
              <a:t> for improvement, evaluates processes, reports findings and recommends appropriate courses of action; and advises on key projects/initiatives</a:t>
            </a:r>
            <a:r>
              <a:rPr lang="en-US" dirty="0" smtClean="0"/>
              <a:t>.</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Through </a:t>
            </a:r>
            <a:r>
              <a:rPr lang="en-US" b="1" dirty="0"/>
              <a:t>analyses</a:t>
            </a:r>
            <a:r>
              <a:rPr lang="en-US" dirty="0"/>
              <a:t> of data and information, provides insight into process improvements</a:t>
            </a:r>
            <a:r>
              <a:rPr lang="en-US" dirty="0" smtClean="0"/>
              <a:t>.</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Through understanding of the business and its objectives, </a:t>
            </a:r>
            <a:r>
              <a:rPr lang="en-US" b="1" dirty="0"/>
              <a:t>assesses</a:t>
            </a:r>
            <a:r>
              <a:rPr lang="en-US" dirty="0"/>
              <a:t> the efficiency and effectiveness of operations and protection of assets.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D64CECD-267C-45D9-8FF3-49B0DD331757}" type="slidenum">
              <a:rPr lang="en-US" smtClean="0"/>
              <a:t>5</a:t>
            </a:fld>
            <a:endParaRPr lang="en-US"/>
          </a:p>
        </p:txBody>
      </p:sp>
    </p:spTree>
    <p:extLst>
      <p:ext uri="{BB962C8B-B14F-4D97-AF65-F5344CB8AC3E}">
        <p14:creationId xmlns:p14="http://schemas.microsoft.com/office/powerpoint/2010/main" val="1591655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commitment to integrity and accountability, Internal Auditing provides value to governing bodies and senior management as an independent source of objective advice</a:t>
            </a:r>
            <a:r>
              <a:rPr lang="en-US" dirty="0" smtClean="0"/>
              <a:t>.</a:t>
            </a:r>
          </a:p>
          <a:p>
            <a:endParaRPr lang="en-US" dirty="0" smtClean="0"/>
          </a:p>
          <a:p>
            <a:pPr marL="628650" lvl="1" indent="-171450">
              <a:buFont typeface="Arial" panose="020B0604020202020204" pitchFamily="34" charset="0"/>
              <a:buChar char="•"/>
            </a:pPr>
            <a:r>
              <a:rPr lang="en-US" dirty="0" smtClean="0"/>
              <a:t>Integrity through professional </a:t>
            </a:r>
            <a:r>
              <a:rPr lang="en-US" i="1" dirty="0" smtClean="0"/>
              <a:t>Standards </a:t>
            </a:r>
            <a:r>
              <a:rPr lang="en-US" dirty="0" smtClean="0"/>
              <a:t>and </a:t>
            </a:r>
            <a:r>
              <a:rPr lang="en-US" i="1" dirty="0" smtClean="0"/>
              <a:t>Code of Ethics</a:t>
            </a:r>
          </a:p>
          <a:p>
            <a:pPr lvl="1"/>
            <a:endParaRPr lang="en-US" i="1" dirty="0" smtClean="0"/>
          </a:p>
          <a:p>
            <a:pPr marL="628650" lvl="1" indent="-171450">
              <a:buFont typeface="Arial" panose="020B0604020202020204" pitchFamily="34" charset="0"/>
              <a:buChar char="•"/>
            </a:pPr>
            <a:r>
              <a:rPr lang="en-US" dirty="0" smtClean="0"/>
              <a:t>Accountable in helping management and governing bodies achieve their objectives. </a:t>
            </a:r>
          </a:p>
          <a:p>
            <a:pPr lvl="1"/>
            <a:endParaRPr lang="en-US" dirty="0" smtClean="0"/>
          </a:p>
          <a:p>
            <a:pPr marL="628650" lvl="1" indent="-171450">
              <a:buFont typeface="Arial" panose="020B0604020202020204" pitchFamily="34" charset="0"/>
              <a:buChar char="•"/>
            </a:pPr>
            <a:r>
              <a:rPr lang="en-US" dirty="0" smtClean="0"/>
              <a:t>To ensure independence, internal audit should report to independent governing body for functional direction; and to management for administrative oversight. Maintains objectivity by not assuming any operational responsibilities. </a:t>
            </a:r>
            <a:endParaRPr lang="en-US" dirty="0"/>
          </a:p>
        </p:txBody>
      </p:sp>
      <p:sp>
        <p:nvSpPr>
          <p:cNvPr id="4" name="Slide Number Placeholder 3"/>
          <p:cNvSpPr>
            <a:spLocks noGrp="1"/>
          </p:cNvSpPr>
          <p:nvPr>
            <p:ph type="sldNum" sz="quarter" idx="10"/>
          </p:nvPr>
        </p:nvSpPr>
        <p:spPr/>
        <p:txBody>
          <a:bodyPr/>
          <a:lstStyle/>
          <a:p>
            <a:fld id="{DD64CECD-267C-45D9-8FF3-49B0DD331757}" type="slidenum">
              <a:rPr lang="en-US" smtClean="0"/>
              <a:t>6</a:t>
            </a:fld>
            <a:endParaRPr lang="en-US" dirty="0"/>
          </a:p>
        </p:txBody>
      </p:sp>
    </p:spTree>
    <p:extLst>
      <p:ext uri="{BB962C8B-B14F-4D97-AF65-F5344CB8AC3E}">
        <p14:creationId xmlns:p14="http://schemas.microsoft.com/office/powerpoint/2010/main" val="2464815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64CECD-267C-45D9-8FF3-49B0DD331757}" type="slidenum">
              <a:rPr lang="en-US" smtClean="0"/>
              <a:t>7</a:t>
            </a:fld>
            <a:endParaRPr lang="en-US"/>
          </a:p>
        </p:txBody>
      </p:sp>
    </p:spTree>
    <p:extLst>
      <p:ext uri="{BB962C8B-B14F-4D97-AF65-F5344CB8AC3E}">
        <p14:creationId xmlns:p14="http://schemas.microsoft.com/office/powerpoint/2010/main" val="3848821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4CECD-267C-45D9-8FF3-49B0DD331757}" type="slidenum">
              <a:rPr lang="en-US" smtClean="0"/>
              <a:t>8</a:t>
            </a:fld>
            <a:endParaRPr lang="en-US"/>
          </a:p>
        </p:txBody>
      </p:sp>
    </p:spTree>
    <p:extLst>
      <p:ext uri="{BB962C8B-B14F-4D97-AF65-F5344CB8AC3E}">
        <p14:creationId xmlns:p14="http://schemas.microsoft.com/office/powerpoint/2010/main" val="1637202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64CECD-267C-45D9-8FF3-49B0DD331757}" type="slidenum">
              <a:rPr lang="en-US" smtClean="0"/>
              <a:t>9</a:t>
            </a:fld>
            <a:endParaRPr lang="en-US"/>
          </a:p>
        </p:txBody>
      </p:sp>
    </p:spTree>
    <p:extLst>
      <p:ext uri="{BB962C8B-B14F-4D97-AF65-F5344CB8AC3E}">
        <p14:creationId xmlns:p14="http://schemas.microsoft.com/office/powerpoint/2010/main" val="21941267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767BC037-DF99-F14B-8544-AC003B1BF97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 xmlns:a16="http://schemas.microsoft.com/office/drawing/2014/main" id="{D75198DB-37CB-0D4D-8B93-5E88D5C1F3DE}"/>
              </a:ext>
            </a:extLst>
          </p:cNvPr>
          <p:cNvPicPr>
            <a:picLocks noChangeAspect="1"/>
          </p:cNvPicPr>
          <p:nvPr userDrawn="1"/>
        </p:nvPicPr>
        <p:blipFill>
          <a:blip r:embed="rId3"/>
          <a:stretch>
            <a:fillRect/>
          </a:stretch>
        </p:blipFill>
        <p:spPr>
          <a:xfrm>
            <a:off x="991681" y="5366316"/>
            <a:ext cx="2844801" cy="749300"/>
          </a:xfrm>
          <a:prstGeom prst="rect">
            <a:avLst/>
          </a:prstGeom>
        </p:spPr>
      </p:pic>
      <p:sp>
        <p:nvSpPr>
          <p:cNvPr id="2" name="Title 1"/>
          <p:cNvSpPr>
            <a:spLocks noGrp="1"/>
          </p:cNvSpPr>
          <p:nvPr>
            <p:ph type="title" hasCustomPrompt="1"/>
          </p:nvPr>
        </p:nvSpPr>
        <p:spPr>
          <a:xfrm>
            <a:off x="991681" y="2444717"/>
            <a:ext cx="10515600" cy="1325563"/>
          </a:xfrm>
        </p:spPr>
        <p:txBody>
          <a:bodyPr>
            <a:noAutofit/>
          </a:bodyPr>
          <a:lstStyle>
            <a:lvl1pPr algn="r">
              <a:defRPr sz="6600" b="1" baseline="0">
                <a:solidFill>
                  <a:schemeClr val="accent6"/>
                </a:solidFill>
                <a:latin typeface="Basic Sans Bold"/>
              </a:defRPr>
            </a:lvl1pPr>
          </a:lstStyle>
          <a:p>
            <a:r>
              <a:rPr lang="en-US" dirty="0"/>
              <a:t>Title goes here</a:t>
            </a:r>
          </a:p>
        </p:txBody>
      </p:sp>
      <p:sp>
        <p:nvSpPr>
          <p:cNvPr id="6" name="Text Placeholder 5"/>
          <p:cNvSpPr>
            <a:spLocks noGrp="1"/>
          </p:cNvSpPr>
          <p:nvPr>
            <p:ph type="body" sz="quarter" idx="10" hasCustomPrompt="1"/>
          </p:nvPr>
        </p:nvSpPr>
        <p:spPr>
          <a:xfrm>
            <a:off x="4363256" y="5167084"/>
            <a:ext cx="2901950" cy="398463"/>
          </a:xfrm>
        </p:spPr>
        <p:txBody>
          <a:bodyPr>
            <a:noAutofit/>
          </a:bodyPr>
          <a:lstStyle>
            <a:lvl1pPr marL="0" indent="0">
              <a:buNone/>
              <a:defRPr sz="2400" b="1">
                <a:solidFill>
                  <a:schemeClr val="bg1"/>
                </a:solidFill>
                <a:latin typeface="Basic Sans Bold"/>
              </a:defRPr>
            </a:lvl1pPr>
          </a:lstStyle>
          <a:p>
            <a:pPr lvl="0"/>
            <a:r>
              <a:rPr lang="en-US" dirty="0"/>
              <a:t>Person’s Name</a:t>
            </a:r>
          </a:p>
        </p:txBody>
      </p:sp>
      <p:sp>
        <p:nvSpPr>
          <p:cNvPr id="12" name="Text Placeholder 11"/>
          <p:cNvSpPr>
            <a:spLocks noGrp="1"/>
          </p:cNvSpPr>
          <p:nvPr>
            <p:ph type="body" sz="quarter" idx="11" hasCustomPrompt="1"/>
          </p:nvPr>
        </p:nvSpPr>
        <p:spPr>
          <a:xfrm>
            <a:off x="4363256" y="5568723"/>
            <a:ext cx="2901950" cy="369358"/>
          </a:xfrm>
        </p:spPr>
        <p:txBody>
          <a:bodyPr>
            <a:noAutofit/>
          </a:bodyPr>
          <a:lstStyle>
            <a:lvl1pPr marL="0" indent="0">
              <a:lnSpc>
                <a:spcPct val="100000"/>
              </a:lnSpc>
              <a:spcBef>
                <a:spcPts val="0"/>
              </a:spcBef>
              <a:buNone/>
              <a:defRPr sz="1800">
                <a:solidFill>
                  <a:schemeClr val="bg1">
                    <a:lumMod val="75000"/>
                  </a:schemeClr>
                </a:solidFill>
                <a:latin typeface="Basic Sans Light"/>
              </a:defRPr>
            </a:lvl1pPr>
          </a:lstStyle>
          <a:p>
            <a:pPr lvl="0"/>
            <a:r>
              <a:rPr lang="en-US" dirty="0"/>
              <a:t>Date:</a:t>
            </a:r>
          </a:p>
        </p:txBody>
      </p:sp>
      <p:sp>
        <p:nvSpPr>
          <p:cNvPr id="15" name="Text Placeholder 14"/>
          <p:cNvSpPr>
            <a:spLocks noGrp="1"/>
          </p:cNvSpPr>
          <p:nvPr>
            <p:ph type="body" sz="quarter" idx="12" hasCustomPrompt="1"/>
          </p:nvPr>
        </p:nvSpPr>
        <p:spPr>
          <a:xfrm>
            <a:off x="4363233" y="5954961"/>
            <a:ext cx="2901950" cy="365125"/>
          </a:xfrm>
        </p:spPr>
        <p:txBody>
          <a:bodyPr>
            <a:normAutofit/>
          </a:bodyPr>
          <a:lstStyle>
            <a:lvl1pPr marL="0" indent="0">
              <a:buNone/>
              <a:defRPr sz="1800" baseline="0">
                <a:solidFill>
                  <a:schemeClr val="bg1">
                    <a:lumMod val="75000"/>
                  </a:schemeClr>
                </a:solidFill>
                <a:latin typeface="Basic Sans Light"/>
              </a:defRPr>
            </a:lvl1pPr>
          </a:lstStyle>
          <a:p>
            <a:pPr lvl="0"/>
            <a:r>
              <a:rPr lang="en-US" dirty="0"/>
              <a:t>Event:</a:t>
            </a:r>
          </a:p>
        </p:txBody>
      </p:sp>
    </p:spTree>
    <p:extLst>
      <p:ext uri="{BB962C8B-B14F-4D97-AF65-F5344CB8AC3E}">
        <p14:creationId xmlns:p14="http://schemas.microsoft.com/office/powerpoint/2010/main" val="67467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 Option 1">
    <p:spTree>
      <p:nvGrpSpPr>
        <p:cNvPr id="1" name=""/>
        <p:cNvGrpSpPr/>
        <p:nvPr/>
      </p:nvGrpSpPr>
      <p:grpSpPr>
        <a:xfrm>
          <a:off x="0" y="0"/>
          <a:ext cx="0" cy="0"/>
          <a:chOff x="0" y="0"/>
          <a:chExt cx="0" cy="0"/>
        </a:xfrm>
      </p:grpSpPr>
      <p:pic>
        <p:nvPicPr>
          <p:cNvPr id="20" name="Picture 19" descr="IIA-blue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86798" y="5988873"/>
            <a:ext cx="2907993" cy="408752"/>
          </a:xfrm>
          <a:prstGeom prst="rect">
            <a:avLst/>
          </a:prstGeom>
        </p:spPr>
      </p:pic>
      <p:pic>
        <p:nvPicPr>
          <p:cNvPr id="14" name="Picture 13" descr="New-PPT-1_head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432560"/>
          </a:xfrm>
          <a:prstGeom prst="rect">
            <a:avLst/>
          </a:prstGeom>
        </p:spPr>
      </p:pic>
      <p:sp>
        <p:nvSpPr>
          <p:cNvPr id="2" name="Title 1"/>
          <p:cNvSpPr>
            <a:spLocks noGrp="1"/>
          </p:cNvSpPr>
          <p:nvPr>
            <p:ph type="title"/>
          </p:nvPr>
        </p:nvSpPr>
        <p:spPr>
          <a:xfrm>
            <a:off x="609600" y="0"/>
            <a:ext cx="10972800" cy="1417638"/>
          </a:xfrm>
        </p:spPr>
        <p:txBody>
          <a:bodyPr>
            <a:normAutofit/>
          </a:bodyPr>
          <a:lstStyle>
            <a:lvl1pPr>
              <a:defRPr sz="30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1"/>
                </a:solidFill>
              </a:defRPr>
            </a:lvl2pPr>
            <a:lvl3pPr>
              <a:defRPr>
                <a:solidFill>
                  <a:schemeClr val="tx2"/>
                </a:solidFill>
              </a:defRPr>
            </a:lvl3pPr>
            <a:lvl4pPr>
              <a:defRPr>
                <a:solidFill>
                  <a:schemeClr val="bg1">
                    <a:lumMod val="50000"/>
                  </a:schemeClr>
                </a:solidFill>
              </a:defRPr>
            </a:lvl4pPr>
            <a:lvl5pPr>
              <a:defRPr>
                <a:solidFill>
                  <a:schemeClr val="accent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Footer Placeholder 4"/>
          <p:cNvSpPr>
            <a:spLocks noGrp="1"/>
          </p:cNvSpPr>
          <p:nvPr>
            <p:ph type="ftr" sz="quarter" idx="11"/>
          </p:nvPr>
        </p:nvSpPr>
        <p:spPr>
          <a:xfrm>
            <a:off x="611717" y="6165851"/>
            <a:ext cx="3860800" cy="365125"/>
          </a:xfrm>
        </p:spPr>
        <p:txBody>
          <a:bodyPr/>
          <a:lstStyle>
            <a:lvl1pPr algn="l">
              <a:defRPr/>
            </a:lvl1pPr>
          </a:lstStyle>
          <a:p>
            <a:endParaRPr lang="en-US" dirty="0"/>
          </a:p>
        </p:txBody>
      </p:sp>
      <p:sp>
        <p:nvSpPr>
          <p:cNvPr id="17" name="Slide Number Placeholder 5"/>
          <p:cNvSpPr>
            <a:spLocks noGrp="1"/>
          </p:cNvSpPr>
          <p:nvPr>
            <p:ph type="sldNum" sz="quarter" idx="12"/>
          </p:nvPr>
        </p:nvSpPr>
        <p:spPr>
          <a:xfrm>
            <a:off x="4868334" y="6165851"/>
            <a:ext cx="2455333" cy="365125"/>
          </a:xfrm>
        </p:spPr>
        <p:txBody>
          <a:bodyPr/>
          <a:lstStyle>
            <a:lvl1pPr algn="ctr">
              <a:defRPr/>
            </a:lvl1pPr>
          </a:lstStyle>
          <a:p>
            <a:fld id="{578A0C73-D945-1A4B-A945-058C1D45DC8B}" type="slidenum">
              <a:rPr lang="en-US" smtClean="0"/>
              <a:pPr/>
              <a:t>‹#›</a:t>
            </a:fld>
            <a:endParaRPr lang="en-US"/>
          </a:p>
        </p:txBody>
      </p:sp>
      <p:sp>
        <p:nvSpPr>
          <p:cNvPr id="18" name="Rectangle 17"/>
          <p:cNvSpPr/>
          <p:nvPr userDrawn="1"/>
        </p:nvSpPr>
        <p:spPr>
          <a:xfrm>
            <a:off x="-1" y="6739468"/>
            <a:ext cx="12192001" cy="118872"/>
          </a:xfrm>
          <a:prstGeom prst="rect">
            <a:avLst/>
          </a:prstGeom>
          <a:solidFill>
            <a:srgbClr val="008F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46970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A person in a suit and tie&#10;&#10;Description automatically generated">
            <a:extLst>
              <a:ext uri="{FF2B5EF4-FFF2-40B4-BE49-F238E27FC236}">
                <a16:creationId xmlns="" xmlns:a16="http://schemas.microsoft.com/office/drawing/2014/main" id="{7DE1DA96-E167-1C47-B386-AAAA6F1E8BD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a:extLst>
              <a:ext uri="{FF2B5EF4-FFF2-40B4-BE49-F238E27FC236}">
                <a16:creationId xmlns="" xmlns:a16="http://schemas.microsoft.com/office/drawing/2014/main" id="{CEC0ED48-65A2-1844-A972-D59D4A5461A8}"/>
              </a:ext>
            </a:extLst>
          </p:cNvPr>
          <p:cNvPicPr>
            <a:picLocks noChangeAspect="1"/>
          </p:cNvPicPr>
          <p:nvPr userDrawn="1"/>
        </p:nvPicPr>
        <p:blipFill>
          <a:blip r:embed="rId3"/>
          <a:stretch>
            <a:fillRect/>
          </a:stretch>
        </p:blipFill>
        <p:spPr>
          <a:xfrm>
            <a:off x="585520" y="5431042"/>
            <a:ext cx="2555346" cy="673060"/>
          </a:xfrm>
          <a:prstGeom prst="rect">
            <a:avLst/>
          </a:prstGeom>
        </p:spPr>
      </p:pic>
      <p:cxnSp>
        <p:nvCxnSpPr>
          <p:cNvPr id="11" name="Straight Connector 10">
            <a:extLst>
              <a:ext uri="{FF2B5EF4-FFF2-40B4-BE49-F238E27FC236}">
                <a16:creationId xmlns="" xmlns:a16="http://schemas.microsoft.com/office/drawing/2014/main" id="{B11752E0-B27B-F64C-8475-8ABE77B6F69C}"/>
              </a:ext>
            </a:extLst>
          </p:cNvPr>
          <p:cNvCxnSpPr>
            <a:cxnSpLocks/>
          </p:cNvCxnSpPr>
          <p:nvPr userDrawn="1"/>
        </p:nvCxnSpPr>
        <p:spPr>
          <a:xfrm>
            <a:off x="3446953" y="5431042"/>
            <a:ext cx="0" cy="75164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10" hasCustomPrompt="1"/>
          </p:nvPr>
        </p:nvSpPr>
        <p:spPr>
          <a:xfrm>
            <a:off x="3540148" y="5212246"/>
            <a:ext cx="2901950" cy="398463"/>
          </a:xfrm>
        </p:spPr>
        <p:txBody>
          <a:bodyPr>
            <a:noAutofit/>
          </a:bodyPr>
          <a:lstStyle>
            <a:lvl1pPr marL="0" indent="0">
              <a:buNone/>
              <a:defRPr sz="2400" b="1">
                <a:solidFill>
                  <a:schemeClr val="bg1"/>
                </a:solidFill>
                <a:latin typeface="Basic Sans Bold"/>
              </a:defRPr>
            </a:lvl1pPr>
          </a:lstStyle>
          <a:p>
            <a:pPr lvl="0"/>
            <a:r>
              <a:rPr lang="en-US" dirty="0"/>
              <a:t>Person’s Name</a:t>
            </a:r>
          </a:p>
        </p:txBody>
      </p:sp>
      <p:sp>
        <p:nvSpPr>
          <p:cNvPr id="13" name="Text Placeholder 11"/>
          <p:cNvSpPr>
            <a:spLocks noGrp="1"/>
          </p:cNvSpPr>
          <p:nvPr>
            <p:ph type="body" sz="quarter" idx="11" hasCustomPrompt="1"/>
          </p:nvPr>
        </p:nvSpPr>
        <p:spPr>
          <a:xfrm>
            <a:off x="3540148" y="5613885"/>
            <a:ext cx="2901950" cy="369358"/>
          </a:xfrm>
        </p:spPr>
        <p:txBody>
          <a:bodyPr>
            <a:noAutofit/>
          </a:bodyPr>
          <a:lstStyle>
            <a:lvl1pPr marL="0" indent="0">
              <a:lnSpc>
                <a:spcPct val="100000"/>
              </a:lnSpc>
              <a:spcBef>
                <a:spcPts val="0"/>
              </a:spcBef>
              <a:buNone/>
              <a:defRPr sz="1800">
                <a:solidFill>
                  <a:schemeClr val="tx1"/>
                </a:solidFill>
                <a:latin typeface="Basic Sans Light"/>
              </a:defRPr>
            </a:lvl1pPr>
          </a:lstStyle>
          <a:p>
            <a:pPr lvl="0"/>
            <a:r>
              <a:rPr lang="en-US" dirty="0"/>
              <a:t>Date:</a:t>
            </a:r>
          </a:p>
        </p:txBody>
      </p:sp>
      <p:sp>
        <p:nvSpPr>
          <p:cNvPr id="14" name="Text Placeholder 14"/>
          <p:cNvSpPr>
            <a:spLocks noGrp="1"/>
          </p:cNvSpPr>
          <p:nvPr>
            <p:ph type="body" sz="quarter" idx="12" hasCustomPrompt="1"/>
          </p:nvPr>
        </p:nvSpPr>
        <p:spPr>
          <a:xfrm>
            <a:off x="3540125" y="6000123"/>
            <a:ext cx="2901950" cy="365125"/>
          </a:xfrm>
        </p:spPr>
        <p:txBody>
          <a:bodyPr>
            <a:normAutofit/>
          </a:bodyPr>
          <a:lstStyle>
            <a:lvl1pPr marL="0" indent="0">
              <a:buNone/>
              <a:defRPr sz="1800" baseline="0">
                <a:solidFill>
                  <a:schemeClr val="tx1"/>
                </a:solidFill>
                <a:latin typeface="Basic Sans Light"/>
              </a:defRPr>
            </a:lvl1pPr>
          </a:lstStyle>
          <a:p>
            <a:pPr lvl="0"/>
            <a:r>
              <a:rPr lang="en-US" dirty="0"/>
              <a:t>Event:</a:t>
            </a:r>
          </a:p>
        </p:txBody>
      </p:sp>
      <p:sp>
        <p:nvSpPr>
          <p:cNvPr id="3" name="Text Placeholder 2"/>
          <p:cNvSpPr>
            <a:spLocks noGrp="1"/>
          </p:cNvSpPr>
          <p:nvPr>
            <p:ph type="body" sz="quarter" idx="13" hasCustomPrompt="1"/>
          </p:nvPr>
        </p:nvSpPr>
        <p:spPr>
          <a:xfrm>
            <a:off x="585520" y="2904331"/>
            <a:ext cx="7898080" cy="1049338"/>
          </a:xfrm>
        </p:spPr>
        <p:txBody>
          <a:bodyPr anchor="ctr">
            <a:normAutofit/>
          </a:bodyPr>
          <a:lstStyle>
            <a:lvl1pPr marL="0" indent="0">
              <a:buNone/>
              <a:defRPr sz="6000" b="1" baseline="0">
                <a:solidFill>
                  <a:schemeClr val="accent6"/>
                </a:solidFill>
                <a:latin typeface="Basic Sans Bold"/>
              </a:defRPr>
            </a:lvl1pPr>
          </a:lstStyle>
          <a:p>
            <a:pPr lvl="0"/>
            <a:r>
              <a:rPr lang="en-US" dirty="0"/>
              <a:t>Headline goes here</a:t>
            </a:r>
          </a:p>
        </p:txBody>
      </p:sp>
    </p:spTree>
    <p:extLst>
      <p:ext uri="{BB962C8B-B14F-4D97-AF65-F5344CB8AC3E}">
        <p14:creationId xmlns:p14="http://schemas.microsoft.com/office/powerpoint/2010/main" val="1028732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D1155F3F-8098-EA45-96CF-69A018EBAA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 xmlns:a16="http://schemas.microsoft.com/office/drawing/2014/main" id="{84970F3C-235F-EE41-B796-71C8279F5DE8}"/>
              </a:ext>
            </a:extLst>
          </p:cNvPr>
          <p:cNvPicPr>
            <a:picLocks noChangeAspect="1"/>
          </p:cNvPicPr>
          <p:nvPr userDrawn="1"/>
        </p:nvPicPr>
        <p:blipFill>
          <a:blip r:embed="rId3"/>
          <a:stretch>
            <a:fillRect/>
          </a:stretch>
        </p:blipFill>
        <p:spPr>
          <a:xfrm>
            <a:off x="619210" y="5525340"/>
            <a:ext cx="2844800" cy="749300"/>
          </a:xfrm>
          <a:prstGeom prst="rect">
            <a:avLst/>
          </a:prstGeom>
        </p:spPr>
      </p:pic>
      <p:sp>
        <p:nvSpPr>
          <p:cNvPr id="6" name="Text Placeholder 5"/>
          <p:cNvSpPr>
            <a:spLocks noGrp="1"/>
          </p:cNvSpPr>
          <p:nvPr>
            <p:ph type="body" sz="quarter" idx="10" hasCustomPrompt="1"/>
          </p:nvPr>
        </p:nvSpPr>
        <p:spPr>
          <a:xfrm>
            <a:off x="4160769" y="5290615"/>
            <a:ext cx="2901950" cy="398463"/>
          </a:xfrm>
        </p:spPr>
        <p:txBody>
          <a:bodyPr>
            <a:noAutofit/>
          </a:bodyPr>
          <a:lstStyle>
            <a:lvl1pPr marL="0" indent="0">
              <a:buNone/>
              <a:defRPr sz="2400" b="1">
                <a:solidFill>
                  <a:schemeClr val="accent1"/>
                </a:solidFill>
                <a:latin typeface="Basic Sans Bold"/>
              </a:defRPr>
            </a:lvl1pPr>
          </a:lstStyle>
          <a:p>
            <a:pPr lvl="0"/>
            <a:r>
              <a:rPr lang="en-US" dirty="0"/>
              <a:t>Person’s Name</a:t>
            </a:r>
          </a:p>
        </p:txBody>
      </p:sp>
      <p:sp>
        <p:nvSpPr>
          <p:cNvPr id="11" name="Text Placeholder 11"/>
          <p:cNvSpPr>
            <a:spLocks noGrp="1"/>
          </p:cNvSpPr>
          <p:nvPr>
            <p:ph type="body" sz="quarter" idx="11" hasCustomPrompt="1"/>
          </p:nvPr>
        </p:nvSpPr>
        <p:spPr>
          <a:xfrm>
            <a:off x="4160769" y="5692254"/>
            <a:ext cx="2901950" cy="369358"/>
          </a:xfrm>
        </p:spPr>
        <p:txBody>
          <a:bodyPr>
            <a:noAutofit/>
          </a:bodyPr>
          <a:lstStyle>
            <a:lvl1pPr marL="0" indent="0">
              <a:lnSpc>
                <a:spcPct val="100000"/>
              </a:lnSpc>
              <a:spcBef>
                <a:spcPts val="0"/>
              </a:spcBef>
              <a:buNone/>
              <a:defRPr sz="1800">
                <a:solidFill>
                  <a:schemeClr val="accent6"/>
                </a:solidFill>
                <a:latin typeface="Basic Sans Light"/>
              </a:defRPr>
            </a:lvl1pPr>
          </a:lstStyle>
          <a:p>
            <a:pPr lvl="0"/>
            <a:r>
              <a:rPr lang="en-US" dirty="0"/>
              <a:t>Date:</a:t>
            </a:r>
          </a:p>
        </p:txBody>
      </p:sp>
      <p:sp>
        <p:nvSpPr>
          <p:cNvPr id="12" name="Text Placeholder 14"/>
          <p:cNvSpPr>
            <a:spLocks noGrp="1"/>
          </p:cNvSpPr>
          <p:nvPr>
            <p:ph type="body" sz="quarter" idx="12" hasCustomPrompt="1"/>
          </p:nvPr>
        </p:nvSpPr>
        <p:spPr>
          <a:xfrm>
            <a:off x="4160746" y="6078492"/>
            <a:ext cx="2901950" cy="365125"/>
          </a:xfrm>
        </p:spPr>
        <p:txBody>
          <a:bodyPr>
            <a:normAutofit/>
          </a:bodyPr>
          <a:lstStyle>
            <a:lvl1pPr marL="0" indent="0">
              <a:buNone/>
              <a:defRPr sz="1800" baseline="0">
                <a:solidFill>
                  <a:schemeClr val="accent6"/>
                </a:solidFill>
                <a:latin typeface="Basic Sans Light"/>
              </a:defRPr>
            </a:lvl1pPr>
          </a:lstStyle>
          <a:p>
            <a:pPr lvl="0"/>
            <a:r>
              <a:rPr lang="en-US" dirty="0"/>
              <a:t>Event:</a:t>
            </a:r>
          </a:p>
        </p:txBody>
      </p:sp>
      <p:sp>
        <p:nvSpPr>
          <p:cNvPr id="14" name="Text Placeholder 2"/>
          <p:cNvSpPr>
            <a:spLocks noGrp="1"/>
          </p:cNvSpPr>
          <p:nvPr>
            <p:ph type="body" sz="quarter" idx="13" hasCustomPrompt="1"/>
          </p:nvPr>
        </p:nvSpPr>
        <p:spPr>
          <a:xfrm>
            <a:off x="619210" y="2904331"/>
            <a:ext cx="7898080" cy="1049338"/>
          </a:xfrm>
        </p:spPr>
        <p:txBody>
          <a:bodyPr anchor="ctr">
            <a:normAutofit/>
          </a:bodyPr>
          <a:lstStyle>
            <a:lvl1pPr marL="0" indent="0">
              <a:buNone/>
              <a:defRPr sz="6000" b="1" baseline="0">
                <a:solidFill>
                  <a:schemeClr val="accent1"/>
                </a:solidFill>
                <a:latin typeface="Basic Sans Bold"/>
              </a:defRPr>
            </a:lvl1pPr>
          </a:lstStyle>
          <a:p>
            <a:pPr lvl="0"/>
            <a:r>
              <a:rPr lang="en-US" dirty="0"/>
              <a:t>Headline goes here</a:t>
            </a:r>
          </a:p>
        </p:txBody>
      </p:sp>
    </p:spTree>
    <p:extLst>
      <p:ext uri="{BB962C8B-B14F-4D97-AF65-F5344CB8AC3E}">
        <p14:creationId xmlns:p14="http://schemas.microsoft.com/office/powerpoint/2010/main" val="376601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4FAD939-E02F-FD46-B98C-02F9996864E8}"/>
              </a:ext>
            </a:extLst>
          </p:cNvPr>
          <p:cNvPicPr>
            <a:picLocks noChangeAspect="1"/>
          </p:cNvPicPr>
          <p:nvPr userDrawn="1"/>
        </p:nvPicPr>
        <p:blipFill>
          <a:blip r:embed="rId2"/>
          <a:stretch>
            <a:fillRect/>
          </a:stretch>
        </p:blipFill>
        <p:spPr>
          <a:xfrm>
            <a:off x="0" y="0"/>
            <a:ext cx="12192000" cy="6858000"/>
          </a:xfrm>
          <a:prstGeom prst="rect">
            <a:avLst/>
          </a:prstGeom>
        </p:spPr>
      </p:pic>
      <p:cxnSp>
        <p:nvCxnSpPr>
          <p:cNvPr id="10" name="Straight Connector 9">
            <a:extLst>
              <a:ext uri="{FF2B5EF4-FFF2-40B4-BE49-F238E27FC236}">
                <a16:creationId xmlns="" xmlns:a16="http://schemas.microsoft.com/office/drawing/2014/main" id="{5B2EE4B2-A68C-C544-BC6B-F6E52C72A83C}"/>
              </a:ext>
            </a:extLst>
          </p:cNvPr>
          <p:cNvCxnSpPr>
            <a:cxnSpLocks/>
          </p:cNvCxnSpPr>
          <p:nvPr userDrawn="1"/>
        </p:nvCxnSpPr>
        <p:spPr>
          <a:xfrm>
            <a:off x="541867" y="6002100"/>
            <a:ext cx="11180679" cy="0"/>
          </a:xfrm>
          <a:prstGeom prst="line">
            <a:avLst/>
          </a:prstGeom>
          <a:ln w="44450">
            <a:gradFill>
              <a:gsLst>
                <a:gs pos="0">
                  <a:schemeClr val="accent1">
                    <a:lumMod val="5000"/>
                    <a:lumOff val="95000"/>
                  </a:schemeClr>
                </a:gs>
                <a:gs pos="52000">
                  <a:schemeClr val="accent1">
                    <a:lumMod val="45000"/>
                    <a:lumOff val="55000"/>
                  </a:schemeClr>
                </a:gs>
                <a:gs pos="33000">
                  <a:srgbClr val="C8D6ED"/>
                </a:gs>
                <a:gs pos="70000">
                  <a:schemeClr val="accent1">
                    <a:lumMod val="45000"/>
                    <a:lumOff val="55000"/>
                  </a:schemeClr>
                </a:gs>
                <a:gs pos="100000">
                  <a:schemeClr val="accent1">
                    <a:lumMod val="0"/>
                    <a:lumOff val="100000"/>
                  </a:schemeClr>
                </a:gs>
              </a:gsLst>
              <a:lin ang="6000000" scaled="0"/>
            </a:gra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 xmlns:a16="http://schemas.microsoft.com/office/drawing/2014/main" id="{F4E332FB-A9B6-6541-9F33-6B696AC34248}"/>
              </a:ext>
            </a:extLst>
          </p:cNvPr>
          <p:cNvPicPr>
            <a:picLocks noChangeAspect="1"/>
          </p:cNvPicPr>
          <p:nvPr userDrawn="1"/>
        </p:nvPicPr>
        <p:blipFill>
          <a:blip r:embed="rId3"/>
          <a:stretch>
            <a:fillRect/>
          </a:stretch>
        </p:blipFill>
        <p:spPr>
          <a:xfrm>
            <a:off x="632319" y="6145721"/>
            <a:ext cx="1808789" cy="484497"/>
          </a:xfrm>
          <a:prstGeom prst="rect">
            <a:avLst/>
          </a:prstGeom>
        </p:spPr>
      </p:pic>
      <p:sp>
        <p:nvSpPr>
          <p:cNvPr id="15" name="Text Placeholder 2"/>
          <p:cNvSpPr>
            <a:spLocks noGrp="1"/>
          </p:cNvSpPr>
          <p:nvPr>
            <p:ph type="body" sz="quarter" idx="13" hasCustomPrompt="1"/>
          </p:nvPr>
        </p:nvSpPr>
        <p:spPr>
          <a:xfrm>
            <a:off x="632319" y="447124"/>
            <a:ext cx="7898080" cy="1049338"/>
          </a:xfrm>
        </p:spPr>
        <p:txBody>
          <a:bodyPr anchor="ctr">
            <a:normAutofit/>
          </a:bodyPr>
          <a:lstStyle>
            <a:lvl1pPr marL="0" indent="0">
              <a:buNone/>
              <a:defRPr sz="4400" b="1" baseline="0">
                <a:solidFill>
                  <a:schemeClr val="accent1"/>
                </a:solidFill>
                <a:latin typeface="Basic Sans Bold"/>
              </a:defRPr>
            </a:lvl1pPr>
          </a:lstStyle>
          <a:p>
            <a:pPr lvl="0"/>
            <a:r>
              <a:rPr lang="en-US" dirty="0"/>
              <a:t>Headline goes here</a:t>
            </a:r>
          </a:p>
        </p:txBody>
      </p:sp>
      <p:sp>
        <p:nvSpPr>
          <p:cNvPr id="17" name="Text Placeholder 2"/>
          <p:cNvSpPr>
            <a:spLocks noGrp="1"/>
          </p:cNvSpPr>
          <p:nvPr>
            <p:ph type="body" sz="quarter" idx="15" hasCustomPrompt="1"/>
          </p:nvPr>
        </p:nvSpPr>
        <p:spPr>
          <a:xfrm>
            <a:off x="632319" y="1669517"/>
            <a:ext cx="10930416" cy="4005661"/>
          </a:xfrm>
        </p:spPr>
        <p:txBody>
          <a:bodyPr anchor="t">
            <a:normAutofit/>
          </a:bodyPr>
          <a:lstStyle>
            <a:lvl1pPr marL="0" indent="0">
              <a:buNone/>
              <a:defRPr lang="en-US" sz="1800" kern="1200" dirty="0">
                <a:solidFill>
                  <a:schemeClr val="bg1">
                    <a:lumMod val="50000"/>
                  </a:schemeClr>
                </a:solidFill>
                <a:latin typeface="Basic Sans Light" pitchFamily="2" charset="77"/>
                <a:ea typeface="+mn-ea"/>
                <a:cs typeface="+mn-cs"/>
              </a:defRPr>
            </a:lvl1pPr>
          </a:lstStyle>
          <a:p>
            <a:pPr lvl="0"/>
            <a:r>
              <a:rPr lang="en-US" dirty="0"/>
              <a:t>Body copy goes here</a:t>
            </a:r>
          </a:p>
        </p:txBody>
      </p:sp>
    </p:spTree>
    <p:extLst>
      <p:ext uri="{BB962C8B-B14F-4D97-AF65-F5344CB8AC3E}">
        <p14:creationId xmlns:p14="http://schemas.microsoft.com/office/powerpoint/2010/main" val="266243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087FA121-90B8-F64E-92A4-67FFCDF46122}"/>
              </a:ext>
            </a:extLst>
          </p:cNvPr>
          <p:cNvPicPr>
            <a:picLocks noChangeAspect="1"/>
          </p:cNvPicPr>
          <p:nvPr userDrawn="1"/>
        </p:nvPicPr>
        <p:blipFill>
          <a:blip r:embed="rId2"/>
          <a:stretch>
            <a:fillRect/>
          </a:stretch>
        </p:blipFill>
        <p:spPr>
          <a:xfrm>
            <a:off x="0" y="0"/>
            <a:ext cx="12192000" cy="6858000"/>
          </a:xfrm>
          <a:prstGeom prst="rect">
            <a:avLst/>
          </a:prstGeom>
        </p:spPr>
      </p:pic>
      <p:cxnSp>
        <p:nvCxnSpPr>
          <p:cNvPr id="12" name="Straight Connector 11">
            <a:extLst>
              <a:ext uri="{FF2B5EF4-FFF2-40B4-BE49-F238E27FC236}">
                <a16:creationId xmlns="" xmlns:a16="http://schemas.microsoft.com/office/drawing/2014/main" id="{9644640E-3BFE-9744-992B-AEDEE5467E28}"/>
              </a:ext>
            </a:extLst>
          </p:cNvPr>
          <p:cNvCxnSpPr>
            <a:cxnSpLocks/>
          </p:cNvCxnSpPr>
          <p:nvPr userDrawn="1"/>
        </p:nvCxnSpPr>
        <p:spPr>
          <a:xfrm>
            <a:off x="541867" y="6002100"/>
            <a:ext cx="11180679" cy="0"/>
          </a:xfrm>
          <a:prstGeom prst="line">
            <a:avLst/>
          </a:prstGeom>
          <a:ln w="44450">
            <a:gradFill>
              <a:gsLst>
                <a:gs pos="0">
                  <a:schemeClr val="accent1">
                    <a:lumMod val="5000"/>
                    <a:lumOff val="95000"/>
                  </a:schemeClr>
                </a:gs>
                <a:gs pos="52000">
                  <a:schemeClr val="accent1">
                    <a:lumMod val="45000"/>
                    <a:lumOff val="55000"/>
                  </a:schemeClr>
                </a:gs>
                <a:gs pos="33000">
                  <a:srgbClr val="C8D6ED"/>
                </a:gs>
                <a:gs pos="70000">
                  <a:schemeClr val="accent1">
                    <a:lumMod val="45000"/>
                    <a:lumOff val="55000"/>
                  </a:schemeClr>
                </a:gs>
                <a:gs pos="100000">
                  <a:schemeClr val="accent1">
                    <a:lumMod val="0"/>
                    <a:lumOff val="100000"/>
                    <a:alpha val="0"/>
                  </a:schemeClr>
                </a:gs>
              </a:gsLst>
              <a:lin ang="6000000" scaled="0"/>
            </a:gra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 xmlns:a16="http://schemas.microsoft.com/office/drawing/2014/main" id="{EF3AFFF9-E1BB-AD45-BCF6-E54343BF7C93}"/>
              </a:ext>
            </a:extLst>
          </p:cNvPr>
          <p:cNvPicPr>
            <a:picLocks noChangeAspect="1"/>
          </p:cNvPicPr>
          <p:nvPr userDrawn="1"/>
        </p:nvPicPr>
        <p:blipFill>
          <a:blip r:embed="rId3"/>
          <a:stretch>
            <a:fillRect/>
          </a:stretch>
        </p:blipFill>
        <p:spPr>
          <a:xfrm>
            <a:off x="2927463" y="6145721"/>
            <a:ext cx="1808789" cy="484497"/>
          </a:xfrm>
          <a:prstGeom prst="rect">
            <a:avLst/>
          </a:prstGeom>
        </p:spPr>
      </p:pic>
      <p:sp>
        <p:nvSpPr>
          <p:cNvPr id="18" name="Text Placeholder 2"/>
          <p:cNvSpPr>
            <a:spLocks noGrp="1"/>
          </p:cNvSpPr>
          <p:nvPr>
            <p:ph type="body" sz="quarter" idx="13" hasCustomPrompt="1"/>
          </p:nvPr>
        </p:nvSpPr>
        <p:spPr>
          <a:xfrm>
            <a:off x="2927463" y="408219"/>
            <a:ext cx="8635272" cy="1049338"/>
          </a:xfrm>
        </p:spPr>
        <p:txBody>
          <a:bodyPr anchor="ctr">
            <a:normAutofit/>
          </a:bodyPr>
          <a:lstStyle>
            <a:lvl1pPr marL="0" indent="0">
              <a:buNone/>
              <a:defRPr sz="4400" b="1" baseline="0">
                <a:solidFill>
                  <a:schemeClr val="accent1"/>
                </a:solidFill>
                <a:latin typeface="Basic Sans Bold"/>
              </a:defRPr>
            </a:lvl1pPr>
          </a:lstStyle>
          <a:p>
            <a:pPr lvl="0"/>
            <a:r>
              <a:rPr lang="en-US" dirty="0"/>
              <a:t>Headline goes here</a:t>
            </a:r>
          </a:p>
        </p:txBody>
      </p:sp>
      <p:sp>
        <p:nvSpPr>
          <p:cNvPr id="21" name="Text Placeholder 2"/>
          <p:cNvSpPr>
            <a:spLocks noGrp="1"/>
          </p:cNvSpPr>
          <p:nvPr>
            <p:ph type="body" sz="quarter" idx="16" hasCustomPrompt="1"/>
          </p:nvPr>
        </p:nvSpPr>
        <p:spPr>
          <a:xfrm>
            <a:off x="469454" y="3844166"/>
            <a:ext cx="1875813" cy="1656464"/>
          </a:xfrm>
        </p:spPr>
        <p:txBody>
          <a:bodyPr anchor="t">
            <a:normAutofit/>
          </a:bodyPr>
          <a:lstStyle>
            <a:lvl1pPr marL="0" indent="0">
              <a:buNone/>
              <a:defRPr lang="en-US" sz="1600" kern="1200" dirty="0">
                <a:solidFill>
                  <a:schemeClr val="tx1"/>
                </a:solidFill>
                <a:latin typeface="Basic Sans Light" pitchFamily="2" charset="77"/>
                <a:ea typeface="+mn-ea"/>
                <a:cs typeface="+mn-cs"/>
              </a:defRPr>
            </a:lvl1pPr>
          </a:lstStyle>
          <a:p>
            <a:pPr lvl="0"/>
            <a:r>
              <a:rPr lang="en-US" dirty="0"/>
              <a:t>Call out or quotes go here.</a:t>
            </a:r>
          </a:p>
        </p:txBody>
      </p:sp>
      <p:sp>
        <p:nvSpPr>
          <p:cNvPr id="11" name="Text Placeholder 2"/>
          <p:cNvSpPr>
            <a:spLocks noGrp="1"/>
          </p:cNvSpPr>
          <p:nvPr>
            <p:ph type="body" sz="quarter" idx="15" hasCustomPrompt="1"/>
          </p:nvPr>
        </p:nvSpPr>
        <p:spPr>
          <a:xfrm>
            <a:off x="2927463" y="1669517"/>
            <a:ext cx="8635272" cy="4005661"/>
          </a:xfrm>
        </p:spPr>
        <p:txBody>
          <a:bodyPr anchor="t">
            <a:normAutofit/>
          </a:bodyPr>
          <a:lstStyle>
            <a:lvl1pPr marL="0" indent="0">
              <a:buNone/>
              <a:defRPr lang="en-US" sz="1800" kern="1200" dirty="0">
                <a:solidFill>
                  <a:schemeClr val="bg1">
                    <a:lumMod val="50000"/>
                  </a:schemeClr>
                </a:solidFill>
                <a:latin typeface="Basic Sans Light" pitchFamily="2" charset="77"/>
                <a:ea typeface="+mn-ea"/>
                <a:cs typeface="+mn-cs"/>
              </a:defRPr>
            </a:lvl1pPr>
          </a:lstStyle>
          <a:p>
            <a:pPr lvl="0"/>
            <a:r>
              <a:rPr lang="en-US" dirty="0"/>
              <a:t>Body copy goes here</a:t>
            </a:r>
          </a:p>
        </p:txBody>
      </p:sp>
    </p:spTree>
    <p:extLst>
      <p:ext uri="{BB962C8B-B14F-4D97-AF65-F5344CB8AC3E}">
        <p14:creationId xmlns:p14="http://schemas.microsoft.com/office/powerpoint/2010/main" val="1481646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03C8E3A0-6CF4-204C-950E-0202BF0F00A6}"/>
              </a:ext>
            </a:extLst>
          </p:cNvPr>
          <p:cNvPicPr>
            <a:picLocks noChangeAspect="1"/>
          </p:cNvPicPr>
          <p:nvPr userDrawn="1"/>
        </p:nvPicPr>
        <p:blipFill>
          <a:blip r:embed="rId2"/>
          <a:stretch>
            <a:fillRect/>
          </a:stretch>
        </p:blipFill>
        <p:spPr>
          <a:xfrm>
            <a:off x="0" y="0"/>
            <a:ext cx="12192000" cy="6858000"/>
          </a:xfrm>
          <a:prstGeom prst="rect">
            <a:avLst/>
          </a:prstGeom>
        </p:spPr>
      </p:pic>
      <p:cxnSp>
        <p:nvCxnSpPr>
          <p:cNvPr id="8" name="Straight Connector 7">
            <a:extLst>
              <a:ext uri="{FF2B5EF4-FFF2-40B4-BE49-F238E27FC236}">
                <a16:creationId xmlns="" xmlns:a16="http://schemas.microsoft.com/office/drawing/2014/main" id="{1B958685-BBBA-7246-9C7C-ADB62017197D}"/>
              </a:ext>
            </a:extLst>
          </p:cNvPr>
          <p:cNvCxnSpPr>
            <a:cxnSpLocks/>
          </p:cNvCxnSpPr>
          <p:nvPr userDrawn="1"/>
        </p:nvCxnSpPr>
        <p:spPr>
          <a:xfrm flipV="1">
            <a:off x="1016181" y="2930652"/>
            <a:ext cx="0" cy="996696"/>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sz="quarter" idx="13" hasCustomPrompt="1"/>
          </p:nvPr>
        </p:nvSpPr>
        <p:spPr>
          <a:xfrm>
            <a:off x="1267996" y="2904331"/>
            <a:ext cx="7898080" cy="1049338"/>
          </a:xfrm>
        </p:spPr>
        <p:txBody>
          <a:bodyPr anchor="ctr">
            <a:normAutofit/>
          </a:bodyPr>
          <a:lstStyle>
            <a:lvl1pPr marL="0" indent="0">
              <a:buNone/>
              <a:defRPr sz="5400" b="1" baseline="0">
                <a:solidFill>
                  <a:schemeClr val="bg1"/>
                </a:solidFill>
                <a:latin typeface="Basic Sans Bold It"/>
              </a:defRPr>
            </a:lvl1pPr>
          </a:lstStyle>
          <a:p>
            <a:pPr lvl="0"/>
            <a:r>
              <a:rPr lang="en-US" dirty="0"/>
              <a:t>Headline goes here</a:t>
            </a:r>
          </a:p>
        </p:txBody>
      </p:sp>
    </p:spTree>
    <p:extLst>
      <p:ext uri="{BB962C8B-B14F-4D97-AF65-F5344CB8AC3E}">
        <p14:creationId xmlns:p14="http://schemas.microsoft.com/office/powerpoint/2010/main" val="4085399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DCEC122-C624-0A4C-9651-FE418B36830D}"/>
              </a:ext>
            </a:extLst>
          </p:cNvPr>
          <p:cNvPicPr>
            <a:picLocks noChangeAspect="1"/>
          </p:cNvPicPr>
          <p:nvPr userDrawn="1"/>
        </p:nvPicPr>
        <p:blipFill>
          <a:blip r:embed="rId2"/>
          <a:stretch>
            <a:fillRect/>
          </a:stretch>
        </p:blipFill>
        <p:spPr>
          <a:xfrm>
            <a:off x="0" y="0"/>
            <a:ext cx="12192000" cy="6858000"/>
          </a:xfrm>
          <a:prstGeom prst="rect">
            <a:avLst/>
          </a:prstGeom>
        </p:spPr>
      </p:pic>
      <p:cxnSp>
        <p:nvCxnSpPr>
          <p:cNvPr id="7" name="Straight Connector 6">
            <a:extLst>
              <a:ext uri="{FF2B5EF4-FFF2-40B4-BE49-F238E27FC236}">
                <a16:creationId xmlns="" xmlns:a16="http://schemas.microsoft.com/office/drawing/2014/main" id="{06092629-461C-4C47-AD99-72B796CB04EE}"/>
              </a:ext>
            </a:extLst>
          </p:cNvPr>
          <p:cNvCxnSpPr>
            <a:cxnSpLocks/>
          </p:cNvCxnSpPr>
          <p:nvPr userDrawn="1"/>
        </p:nvCxnSpPr>
        <p:spPr>
          <a:xfrm flipV="1">
            <a:off x="1016181" y="2930652"/>
            <a:ext cx="0" cy="996696"/>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sz="quarter" idx="13" hasCustomPrompt="1"/>
          </p:nvPr>
        </p:nvSpPr>
        <p:spPr>
          <a:xfrm>
            <a:off x="1267996" y="2904331"/>
            <a:ext cx="7898080" cy="1049338"/>
          </a:xfrm>
        </p:spPr>
        <p:txBody>
          <a:bodyPr anchor="ctr">
            <a:normAutofit/>
          </a:bodyPr>
          <a:lstStyle>
            <a:lvl1pPr marL="0" indent="0">
              <a:buNone/>
              <a:defRPr sz="5400" b="1" baseline="0">
                <a:solidFill>
                  <a:schemeClr val="bg1"/>
                </a:solidFill>
                <a:latin typeface="Basic Sans Bold It"/>
              </a:defRPr>
            </a:lvl1pPr>
          </a:lstStyle>
          <a:p>
            <a:pPr lvl="0"/>
            <a:r>
              <a:rPr lang="en-US" dirty="0"/>
              <a:t>Headline goes here</a:t>
            </a:r>
          </a:p>
        </p:txBody>
      </p:sp>
    </p:spTree>
    <p:extLst>
      <p:ext uri="{BB962C8B-B14F-4D97-AF65-F5344CB8AC3E}">
        <p14:creationId xmlns:p14="http://schemas.microsoft.com/office/powerpoint/2010/main" val="4094226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32C5CD08-8584-9B4D-8A21-BA1F622CF1FF}"/>
              </a:ext>
            </a:extLst>
          </p:cNvPr>
          <p:cNvPicPr>
            <a:picLocks noChangeAspect="1"/>
          </p:cNvPicPr>
          <p:nvPr userDrawn="1"/>
        </p:nvPicPr>
        <p:blipFill>
          <a:blip r:embed="rId2"/>
          <a:stretch>
            <a:fillRect/>
          </a:stretch>
        </p:blipFill>
        <p:spPr>
          <a:xfrm>
            <a:off x="0" y="0"/>
            <a:ext cx="12192000" cy="6858000"/>
          </a:xfrm>
          <a:prstGeom prst="rect">
            <a:avLst/>
          </a:prstGeom>
        </p:spPr>
      </p:pic>
      <p:cxnSp>
        <p:nvCxnSpPr>
          <p:cNvPr id="10" name="Straight Connector 9">
            <a:extLst>
              <a:ext uri="{FF2B5EF4-FFF2-40B4-BE49-F238E27FC236}">
                <a16:creationId xmlns="" xmlns:a16="http://schemas.microsoft.com/office/drawing/2014/main" id="{4621D2D2-76B7-644A-8BAF-198F539C40A9}"/>
              </a:ext>
            </a:extLst>
          </p:cNvPr>
          <p:cNvCxnSpPr>
            <a:cxnSpLocks/>
          </p:cNvCxnSpPr>
          <p:nvPr userDrawn="1"/>
        </p:nvCxnSpPr>
        <p:spPr>
          <a:xfrm flipV="1">
            <a:off x="1016181" y="2478707"/>
            <a:ext cx="0" cy="1683389"/>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sz="quarter" idx="13" hasCustomPrompt="1"/>
          </p:nvPr>
        </p:nvSpPr>
        <p:spPr>
          <a:xfrm>
            <a:off x="1267996" y="2408085"/>
            <a:ext cx="7898080" cy="598443"/>
          </a:xfrm>
        </p:spPr>
        <p:txBody>
          <a:bodyPr anchor="ctr">
            <a:normAutofit/>
          </a:bodyPr>
          <a:lstStyle>
            <a:lvl1pPr marL="0" indent="0">
              <a:buNone/>
              <a:defRPr sz="3600" b="1" baseline="0">
                <a:solidFill>
                  <a:schemeClr val="bg1"/>
                </a:solidFill>
                <a:latin typeface="Basic Sans Light It"/>
              </a:defRPr>
            </a:lvl1pPr>
          </a:lstStyle>
          <a:p>
            <a:pPr lvl="0"/>
            <a:r>
              <a:rPr lang="en-US" dirty="0"/>
              <a:t>Thank You</a:t>
            </a:r>
          </a:p>
        </p:txBody>
      </p:sp>
      <p:sp>
        <p:nvSpPr>
          <p:cNvPr id="14" name="Text Placeholder 2"/>
          <p:cNvSpPr>
            <a:spLocks noGrp="1"/>
          </p:cNvSpPr>
          <p:nvPr>
            <p:ph type="body" sz="quarter" idx="14" hasCustomPrompt="1"/>
          </p:nvPr>
        </p:nvSpPr>
        <p:spPr>
          <a:xfrm>
            <a:off x="1267996" y="3213930"/>
            <a:ext cx="7898080" cy="430139"/>
          </a:xfrm>
        </p:spPr>
        <p:txBody>
          <a:bodyPr anchor="ctr">
            <a:normAutofit/>
          </a:bodyPr>
          <a:lstStyle>
            <a:lvl1pPr marL="0" indent="0">
              <a:buNone/>
              <a:defRPr sz="2400" b="0" baseline="0">
                <a:solidFill>
                  <a:srgbClr val="92D050"/>
                </a:solidFill>
                <a:latin typeface="Basic Sans"/>
              </a:defRPr>
            </a:lvl1pPr>
          </a:lstStyle>
          <a:p>
            <a:pPr lvl="0"/>
            <a:r>
              <a:rPr lang="en-US" dirty="0"/>
              <a:t>Name</a:t>
            </a:r>
          </a:p>
        </p:txBody>
      </p:sp>
      <p:sp>
        <p:nvSpPr>
          <p:cNvPr id="16" name="Text Placeholder 2"/>
          <p:cNvSpPr>
            <a:spLocks noGrp="1"/>
          </p:cNvSpPr>
          <p:nvPr>
            <p:ph type="body" sz="quarter" idx="15" hasCustomPrompt="1"/>
          </p:nvPr>
        </p:nvSpPr>
        <p:spPr>
          <a:xfrm>
            <a:off x="1267996" y="3647471"/>
            <a:ext cx="7898080" cy="430139"/>
          </a:xfrm>
        </p:spPr>
        <p:txBody>
          <a:bodyPr anchor="ctr">
            <a:normAutofit/>
          </a:bodyPr>
          <a:lstStyle>
            <a:lvl1pPr marL="0" indent="0">
              <a:buNone/>
              <a:defRPr sz="1600" b="0" baseline="0">
                <a:solidFill>
                  <a:schemeClr val="bg1"/>
                </a:solidFill>
                <a:latin typeface="Basic Sans Light"/>
              </a:defRPr>
            </a:lvl1pPr>
          </a:lstStyle>
          <a:p>
            <a:pPr lvl="0"/>
            <a:r>
              <a:rPr lang="en-US" dirty="0"/>
              <a:t>Position – The Institute of Internal Auditors</a:t>
            </a:r>
          </a:p>
        </p:txBody>
      </p:sp>
      <p:sp>
        <p:nvSpPr>
          <p:cNvPr id="17" name="Text Placeholder 2"/>
          <p:cNvSpPr>
            <a:spLocks noGrp="1"/>
          </p:cNvSpPr>
          <p:nvPr>
            <p:ph type="body" sz="quarter" idx="16" hasCustomPrompt="1"/>
          </p:nvPr>
        </p:nvSpPr>
        <p:spPr>
          <a:xfrm>
            <a:off x="1267996" y="4086417"/>
            <a:ext cx="7898080" cy="430139"/>
          </a:xfrm>
        </p:spPr>
        <p:txBody>
          <a:bodyPr anchor="ctr">
            <a:normAutofit/>
          </a:bodyPr>
          <a:lstStyle>
            <a:lvl1pPr marL="0" indent="0">
              <a:buNone/>
              <a:defRPr sz="1300" b="0" baseline="0">
                <a:solidFill>
                  <a:schemeClr val="bg1"/>
                </a:solidFill>
                <a:latin typeface="Basic Sans Light"/>
              </a:defRPr>
            </a:lvl1pPr>
          </a:lstStyle>
          <a:p>
            <a:pPr lvl="0"/>
            <a:r>
              <a:rPr lang="en-US" dirty="0"/>
              <a:t>Name@theiia.org </a:t>
            </a:r>
          </a:p>
        </p:txBody>
      </p:sp>
    </p:spTree>
    <p:extLst>
      <p:ext uri="{BB962C8B-B14F-4D97-AF65-F5344CB8AC3E}">
        <p14:creationId xmlns:p14="http://schemas.microsoft.com/office/powerpoint/2010/main" val="240215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5" descr="New-PPT-1-1-blan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810934" y="454026"/>
            <a:ext cx="8769351" cy="2581275"/>
          </a:xfrm>
        </p:spPr>
        <p:txBody>
          <a:bodyPr rIns="0">
            <a:normAutofit/>
          </a:bodyPr>
          <a:lstStyle>
            <a:lvl1pPr algn="r">
              <a:defRPr sz="36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12268" y="3009901"/>
            <a:ext cx="6568016" cy="1114425"/>
          </a:xfrm>
        </p:spPr>
        <p:txBody>
          <a:bodyPr rIns="0" anchor="ctr" anchorCtr="0">
            <a:normAutofit/>
          </a:bodyPr>
          <a:lstStyle>
            <a:lvl1pPr marL="0" indent="0" algn="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Rectangle 8"/>
          <p:cNvSpPr/>
          <p:nvPr userDrawn="1"/>
        </p:nvSpPr>
        <p:spPr>
          <a:xfrm>
            <a:off x="-1" y="6739468"/>
            <a:ext cx="12192001" cy="118872"/>
          </a:xfrm>
          <a:prstGeom prst="rect">
            <a:avLst/>
          </a:prstGeom>
          <a:solidFill>
            <a:srgbClr val="008F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descr="IIA-wht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5988873"/>
            <a:ext cx="2907992" cy="408752"/>
          </a:xfrm>
          <a:prstGeom prst="rect">
            <a:avLst/>
          </a:prstGeom>
        </p:spPr>
      </p:pic>
    </p:spTree>
    <p:extLst>
      <p:ext uri="{BB962C8B-B14F-4D97-AF65-F5344CB8AC3E}">
        <p14:creationId xmlns:p14="http://schemas.microsoft.com/office/powerpoint/2010/main" val="688808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CF6C7A2-DC5A-B14F-873A-CF58C870EB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7194315B-07FC-4D48-B66F-BD696A8E40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F7E6444-EF9D-1A43-AFE7-5C2E6E1289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C6908-3E76-5C44-A4F5-4405962B01CB}" type="datetimeFigureOut">
              <a:rPr lang="en-US" smtClean="0"/>
              <a:t>1/28/2022</a:t>
            </a:fld>
            <a:endParaRPr lang="en-US"/>
          </a:p>
        </p:txBody>
      </p:sp>
      <p:sp>
        <p:nvSpPr>
          <p:cNvPr id="5" name="Footer Placeholder 4">
            <a:extLst>
              <a:ext uri="{FF2B5EF4-FFF2-40B4-BE49-F238E27FC236}">
                <a16:creationId xmlns="" xmlns:a16="http://schemas.microsoft.com/office/drawing/2014/main" id="{CC8DB107-7B17-F046-81DA-7F7CB8A39C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95D922AC-7EE3-B449-B17C-FF855963B4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F309F-7667-5144-816C-71BAC9DBCAD9}" type="slidenum">
              <a:rPr lang="en-US" smtClean="0"/>
              <a:t>‹#›</a:t>
            </a:fld>
            <a:endParaRPr lang="en-US"/>
          </a:p>
        </p:txBody>
      </p:sp>
    </p:spTree>
    <p:extLst>
      <p:ext uri="{BB962C8B-B14F-4D97-AF65-F5344CB8AC3E}">
        <p14:creationId xmlns:p14="http://schemas.microsoft.com/office/powerpoint/2010/main" val="1094482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theiia.or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to Know</a:t>
            </a:r>
            <a:br>
              <a:rPr lang="en-US" dirty="0"/>
            </a:br>
            <a:r>
              <a:rPr lang="en-US" dirty="0"/>
              <a:t>Internal Auditing</a:t>
            </a:r>
          </a:p>
        </p:txBody>
      </p:sp>
      <p:sp>
        <p:nvSpPr>
          <p:cNvPr id="6" name="Subtitle 5"/>
          <p:cNvSpPr>
            <a:spLocks noGrp="1"/>
          </p:cNvSpPr>
          <p:nvPr>
            <p:ph type="body" sz="quarter" idx="10"/>
          </p:nvPr>
        </p:nvSpPr>
        <p:spPr>
          <a:xfrm>
            <a:off x="5409067" y="4011765"/>
            <a:ext cx="5930588" cy="398463"/>
          </a:xfrm>
        </p:spPr>
        <p:txBody>
          <a:bodyPr/>
          <a:lstStyle/>
          <a:p>
            <a:r>
              <a:rPr lang="en-US" dirty="0"/>
              <a:t>The Profession that Makes a Difference</a:t>
            </a:r>
          </a:p>
          <a:p>
            <a:endParaRPr lang="en-US" dirty="0"/>
          </a:p>
        </p:txBody>
      </p:sp>
    </p:spTree>
    <p:extLst>
      <p:ext uri="{BB962C8B-B14F-4D97-AF65-F5344CB8AC3E}">
        <p14:creationId xmlns:p14="http://schemas.microsoft.com/office/powerpoint/2010/main" val="3350734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normAutofit fontScale="92500"/>
          </a:bodyPr>
          <a:lstStyle/>
          <a:p>
            <a:r>
              <a:rPr lang="en-US" dirty="0"/>
              <a:t>Identifying Risks is Not Enough </a:t>
            </a:r>
          </a:p>
        </p:txBody>
      </p:sp>
      <p:sp>
        <p:nvSpPr>
          <p:cNvPr id="4" name="Text Placeholder 3"/>
          <p:cNvSpPr>
            <a:spLocks noGrp="1"/>
          </p:cNvSpPr>
          <p:nvPr>
            <p:ph type="body" sz="quarter" idx="15"/>
          </p:nvPr>
        </p:nvSpPr>
        <p:spPr>
          <a:xfrm>
            <a:off x="632319" y="1669517"/>
            <a:ext cx="9601059" cy="4005661"/>
          </a:xfrm>
        </p:spPr>
        <p:txBody>
          <a:bodyPr/>
          <a:lstStyle/>
          <a:p>
            <a:pPr marL="285750" indent="-285750">
              <a:buFont typeface="Arial" panose="020B0604020202020204" pitchFamily="34" charset="0"/>
              <a:buChar char="•"/>
            </a:pPr>
            <a:r>
              <a:rPr lang="en-US" sz="2800" dirty="0"/>
              <a:t>Internal auditors evaluate the controls that help organizations manage risks </a:t>
            </a:r>
          </a:p>
          <a:p>
            <a:pPr marL="285750" indent="-285750">
              <a:buFont typeface="Arial" panose="020B0604020202020204" pitchFamily="34" charset="0"/>
              <a:buChar char="•"/>
            </a:pPr>
            <a:r>
              <a:rPr lang="en-US" sz="2800" dirty="0"/>
              <a:t>Are controls in place?</a:t>
            </a:r>
          </a:p>
          <a:p>
            <a:pPr marL="285750" indent="-285750">
              <a:buFont typeface="Arial" panose="020B0604020202020204" pitchFamily="34" charset="0"/>
              <a:buChar char="•"/>
            </a:pPr>
            <a:r>
              <a:rPr lang="en-US" sz="2800" dirty="0"/>
              <a:t>Do the controls work?</a:t>
            </a:r>
          </a:p>
          <a:p>
            <a:pPr marL="285750" indent="-285750">
              <a:buFont typeface="Arial" panose="020B0604020202020204" pitchFamily="34" charset="0"/>
              <a:buChar char="•"/>
            </a:pPr>
            <a:r>
              <a:rPr lang="en-US" sz="2800" dirty="0"/>
              <a:t>Are additional controls needed?</a:t>
            </a:r>
          </a:p>
          <a:p>
            <a:pPr marL="285750" indent="-285750">
              <a:buFont typeface="Arial" panose="020B0604020202020204" pitchFamily="34" charset="0"/>
              <a:buChar char="•"/>
            </a:pPr>
            <a:r>
              <a:rPr lang="en-US" sz="2800" dirty="0"/>
              <a:t>Any unnecessary controls?</a:t>
            </a:r>
          </a:p>
          <a:p>
            <a:pPr marL="285750" indent="-285750">
              <a:buFont typeface="Arial" panose="020B0604020202020204" pitchFamily="34" charset="0"/>
              <a:buChar char="•"/>
            </a:pPr>
            <a:r>
              <a:rPr lang="en-US" sz="2800" dirty="0"/>
              <a:t>Are the controls cost-effective?</a:t>
            </a:r>
          </a:p>
          <a:p>
            <a:endParaRPr lang="en-US" dirty="0"/>
          </a:p>
        </p:txBody>
      </p:sp>
    </p:spTree>
    <p:extLst>
      <p:ext uri="{BB962C8B-B14F-4D97-AF65-F5344CB8AC3E}">
        <p14:creationId xmlns:p14="http://schemas.microsoft.com/office/powerpoint/2010/main" val="4290546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High Level Comparison</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572419899"/>
              </p:ext>
            </p:extLst>
          </p:nvPr>
        </p:nvGraphicFramePr>
        <p:xfrm>
          <a:off x="733710" y="1791840"/>
          <a:ext cx="9686070" cy="4267200"/>
        </p:xfrm>
        <a:graphic>
          <a:graphicData uri="http://schemas.openxmlformats.org/drawingml/2006/table">
            <a:tbl>
              <a:tblPr firstRow="1" bandRow="1">
                <a:tableStyleId>{2D5ABB26-0587-4C30-8999-92F81FD0307C}</a:tableStyleId>
              </a:tblPr>
              <a:tblGrid>
                <a:gridCol w="4843035"/>
                <a:gridCol w="4843035"/>
              </a:tblGrid>
              <a:tr h="370840">
                <a:tc>
                  <a:txBody>
                    <a:bodyPr/>
                    <a:lstStyle/>
                    <a:p>
                      <a:pPr algn="ctr"/>
                      <a:r>
                        <a:rPr lang="en-US" sz="2000" b="1" dirty="0" smtClean="0">
                          <a:latin typeface="Basic Sans" panose="00000500000000000000" pitchFamily="50" charset="0"/>
                        </a:rPr>
                        <a:t>Internal Audit</a:t>
                      </a:r>
                      <a:endParaRPr lang="en-US" sz="2000" b="1" dirty="0">
                        <a:latin typeface="Basic Sans" panose="00000500000000000000" pitchFamily="50" charset="0"/>
                      </a:endParaRPr>
                    </a:p>
                  </a:txBody>
                  <a:tcPr/>
                </a:tc>
                <a:tc>
                  <a:txBody>
                    <a:bodyPr/>
                    <a:lstStyle/>
                    <a:p>
                      <a:pPr algn="ctr"/>
                      <a:r>
                        <a:rPr lang="en-US" sz="2000" b="1" dirty="0" smtClean="0">
                          <a:latin typeface="Basic Sans" panose="00000500000000000000" pitchFamily="50" charset="0"/>
                        </a:rPr>
                        <a:t>Financial Statement Audit </a:t>
                      </a:r>
                      <a:endParaRPr lang="en-US" sz="2000" b="1" dirty="0">
                        <a:latin typeface="Basic Sans" panose="00000500000000000000" pitchFamily="50" charset="0"/>
                      </a:endParaRPr>
                    </a:p>
                  </a:txBody>
                  <a:tcPr/>
                </a:tc>
              </a:tr>
              <a:tr h="370840">
                <a:tc>
                  <a:txBody>
                    <a:bodyPr/>
                    <a:lstStyle/>
                    <a:p>
                      <a:r>
                        <a:rPr lang="en-US" sz="2000" dirty="0" smtClean="0">
                          <a:latin typeface="Basic Sans" panose="00000500000000000000" pitchFamily="50" charset="0"/>
                        </a:rPr>
                        <a:t>Broad focus</a:t>
                      </a:r>
                      <a:endParaRPr lang="en-US" sz="2000" dirty="0">
                        <a:latin typeface="Basic Sans" panose="00000500000000000000" pitchFamily="50" charset="0"/>
                      </a:endParaRPr>
                    </a:p>
                  </a:txBody>
                  <a:tcPr/>
                </a:tc>
                <a:tc>
                  <a:txBody>
                    <a:bodyPr/>
                    <a:lstStyle/>
                    <a:p>
                      <a:r>
                        <a:rPr lang="en-US" sz="2000" dirty="0" smtClean="0">
                          <a:latin typeface="Basic Sans" panose="00000500000000000000" pitchFamily="50" charset="0"/>
                        </a:rPr>
                        <a:t>Specific focus</a:t>
                      </a:r>
                      <a:endParaRPr lang="en-US" sz="2000" dirty="0">
                        <a:latin typeface="Basic Sans" panose="00000500000000000000" pitchFamily="50" charset="0"/>
                      </a:endParaRPr>
                    </a:p>
                  </a:txBody>
                  <a:tcPr/>
                </a:tc>
              </a:tr>
              <a:tr h="370840">
                <a:tc>
                  <a:txBody>
                    <a:bodyPr/>
                    <a:lstStyle/>
                    <a:p>
                      <a:pPr marL="742950" lvl="1" indent="-285750">
                        <a:buFont typeface="Arial" panose="020B0604020202020204" pitchFamily="34" charset="0"/>
                        <a:buChar char="•"/>
                      </a:pPr>
                      <a:r>
                        <a:rPr lang="en-US" sz="2000" dirty="0" smtClean="0">
                          <a:latin typeface="Basic Sans" panose="00000500000000000000" pitchFamily="50" charset="0"/>
                        </a:rPr>
                        <a:t>Accurate financial</a:t>
                      </a:r>
                      <a:r>
                        <a:rPr lang="en-US" sz="2000" baseline="0" dirty="0" smtClean="0">
                          <a:latin typeface="Basic Sans" panose="00000500000000000000" pitchFamily="50" charset="0"/>
                        </a:rPr>
                        <a:t> statements</a:t>
                      </a:r>
                      <a:endParaRPr lang="en-US" sz="2000" dirty="0">
                        <a:latin typeface="Basic Sans" panose="00000500000000000000" pitchFamily="50" charset="0"/>
                      </a:endParaRPr>
                    </a:p>
                  </a:txBody>
                  <a:tcPr/>
                </a:tc>
                <a:tc>
                  <a:txBody>
                    <a:bodyPr/>
                    <a:lstStyle/>
                    <a:p>
                      <a:pPr marL="742950" lvl="1" indent="-285750">
                        <a:buFont typeface="Arial" panose="020B0604020202020204" pitchFamily="34" charset="0"/>
                        <a:buChar char="•"/>
                      </a:pPr>
                      <a:r>
                        <a:rPr lang="en-US" sz="2000" dirty="0" smtClean="0">
                          <a:latin typeface="Basic Sans" panose="00000500000000000000" pitchFamily="50" charset="0"/>
                        </a:rPr>
                        <a:t>Accurate financial statements</a:t>
                      </a:r>
                      <a:endParaRPr lang="en-US" sz="2000" dirty="0">
                        <a:latin typeface="Basic Sans" panose="00000500000000000000" pitchFamily="50" charset="0"/>
                      </a:endParaRPr>
                    </a:p>
                  </a:txBody>
                  <a:tcPr/>
                </a:tc>
              </a:tr>
              <a:tr h="370840">
                <a:tc>
                  <a:txBody>
                    <a:bodyPr/>
                    <a:lstStyle/>
                    <a:p>
                      <a:pPr marL="742950" lvl="1" indent="-285750">
                        <a:buFont typeface="Arial" panose="020B0604020202020204" pitchFamily="34" charset="0"/>
                        <a:buChar char="•"/>
                      </a:pPr>
                      <a:r>
                        <a:rPr lang="en-US" sz="2000" dirty="0" smtClean="0">
                          <a:latin typeface="Basic Sans" panose="00000500000000000000" pitchFamily="50" charset="0"/>
                        </a:rPr>
                        <a:t>Efficiency/effectiveness</a:t>
                      </a:r>
                      <a:endParaRPr lang="en-US" sz="2000" dirty="0">
                        <a:latin typeface="Basic Sans" panose="00000500000000000000" pitchFamily="50" charset="0"/>
                      </a:endParaRPr>
                    </a:p>
                  </a:txBody>
                  <a:tcPr/>
                </a:tc>
                <a:tc>
                  <a:txBody>
                    <a:bodyPr/>
                    <a:lstStyle/>
                    <a:p>
                      <a:pPr marL="742950" lvl="1" indent="-285750">
                        <a:buFont typeface="Arial" panose="020B0604020202020204" pitchFamily="34" charset="0"/>
                        <a:buChar char="•"/>
                      </a:pPr>
                      <a:r>
                        <a:rPr lang="en-US" sz="2000" dirty="0" smtClean="0">
                          <a:latin typeface="Basic Sans" panose="00000500000000000000" pitchFamily="50" charset="0"/>
                        </a:rPr>
                        <a:t>Going concern</a:t>
                      </a:r>
                      <a:endParaRPr lang="en-US" sz="2000" dirty="0">
                        <a:latin typeface="Basic Sans" panose="00000500000000000000" pitchFamily="50" charset="0"/>
                      </a:endParaRPr>
                    </a:p>
                  </a:txBody>
                  <a:tcPr/>
                </a:tc>
              </a:tr>
              <a:tr h="370840">
                <a:tc>
                  <a:txBody>
                    <a:bodyPr/>
                    <a:lstStyle/>
                    <a:p>
                      <a:pPr marL="742950" lvl="1" indent="-285750">
                        <a:buFont typeface="Arial" panose="020B0604020202020204" pitchFamily="34" charset="0"/>
                        <a:buChar char="•"/>
                      </a:pPr>
                      <a:r>
                        <a:rPr lang="en-US" sz="2000" dirty="0" smtClean="0">
                          <a:latin typeface="Basic Sans" panose="00000500000000000000" pitchFamily="50" charset="0"/>
                        </a:rPr>
                        <a:t>Accomplishing</a:t>
                      </a:r>
                      <a:r>
                        <a:rPr lang="en-US" sz="2000" baseline="0" dirty="0" smtClean="0">
                          <a:latin typeface="Basic Sans" panose="00000500000000000000" pitchFamily="50" charset="0"/>
                        </a:rPr>
                        <a:t> objectives</a:t>
                      </a:r>
                      <a:endParaRPr lang="en-US" sz="2000" dirty="0">
                        <a:latin typeface="Basic Sans" panose="00000500000000000000" pitchFamily="50" charset="0"/>
                      </a:endParaRPr>
                    </a:p>
                  </a:txBody>
                  <a:tcPr/>
                </a:tc>
                <a:tc>
                  <a:txBody>
                    <a:bodyPr/>
                    <a:lstStyle/>
                    <a:p>
                      <a:pPr marL="742950" lvl="1" indent="-285750">
                        <a:buFont typeface="Arial" panose="020B0604020202020204" pitchFamily="34" charset="0"/>
                        <a:buChar char="•"/>
                      </a:pPr>
                      <a:r>
                        <a:rPr lang="en-US" sz="2000" dirty="0" smtClean="0">
                          <a:latin typeface="Basic Sans" panose="00000500000000000000" pitchFamily="50" charset="0"/>
                        </a:rPr>
                        <a:t>Reviewing historical data</a:t>
                      </a:r>
                      <a:endParaRPr lang="en-US" sz="2000" dirty="0">
                        <a:latin typeface="Basic Sans" panose="00000500000000000000" pitchFamily="50" charset="0"/>
                      </a:endParaRPr>
                    </a:p>
                  </a:txBody>
                  <a:tcPr/>
                </a:tc>
              </a:tr>
              <a:tr h="370840">
                <a:tc>
                  <a:txBody>
                    <a:bodyPr/>
                    <a:lstStyle/>
                    <a:p>
                      <a:pPr marL="742950" lvl="1" indent="-285750">
                        <a:buFont typeface="Arial" panose="020B0604020202020204" pitchFamily="34" charset="0"/>
                        <a:buChar char="•"/>
                      </a:pPr>
                      <a:r>
                        <a:rPr lang="en-US" sz="2000" dirty="0" smtClean="0">
                          <a:latin typeface="Basic Sans" panose="00000500000000000000" pitchFamily="50" charset="0"/>
                        </a:rPr>
                        <a:t>Compliance</a:t>
                      </a:r>
                      <a:r>
                        <a:rPr lang="en-US" sz="2000" baseline="0" dirty="0" smtClean="0">
                          <a:latin typeface="Basic Sans" panose="00000500000000000000" pitchFamily="50" charset="0"/>
                        </a:rPr>
                        <a:t> with laws, policy</a:t>
                      </a:r>
                    </a:p>
                    <a:p>
                      <a:pPr marL="742950" lvl="1" indent="-285750">
                        <a:buFont typeface="Arial" panose="020B0604020202020204" pitchFamily="34" charset="0"/>
                        <a:buChar char="•"/>
                      </a:pPr>
                      <a:r>
                        <a:rPr lang="en-US" sz="2000" baseline="0" dirty="0" smtClean="0">
                          <a:latin typeface="Basic Sans" panose="00000500000000000000" pitchFamily="50" charset="0"/>
                        </a:rPr>
                        <a:t>Safeguarding assets</a:t>
                      </a:r>
                      <a:endParaRPr lang="en-US" sz="2000" dirty="0">
                        <a:latin typeface="Basic Sans" panose="00000500000000000000" pitchFamily="50" charset="0"/>
                      </a:endParaRPr>
                    </a:p>
                  </a:txBody>
                  <a:tcPr/>
                </a:tc>
                <a:tc>
                  <a:txBody>
                    <a:bodyPr/>
                    <a:lstStyle/>
                    <a:p>
                      <a:pPr marL="742950" lvl="1" indent="-285750">
                        <a:buFont typeface="Arial" panose="020B0604020202020204" pitchFamily="34" charset="0"/>
                        <a:buChar char="•"/>
                      </a:pPr>
                      <a:r>
                        <a:rPr lang="en-US" sz="2000" dirty="0" smtClean="0">
                          <a:latin typeface="Basic Sans" panose="00000500000000000000" pitchFamily="50" charset="0"/>
                        </a:rPr>
                        <a:t>Compliance with accounting &amp; other regulations</a:t>
                      </a:r>
                      <a:endParaRPr lang="en-US" sz="2000" dirty="0">
                        <a:latin typeface="Basic Sans" panose="00000500000000000000" pitchFamily="50" charset="0"/>
                      </a:endParaRPr>
                    </a:p>
                  </a:txBody>
                  <a:tcPr/>
                </a:tc>
              </a:tr>
              <a:tr h="370840">
                <a:tc>
                  <a:txBody>
                    <a:bodyPr/>
                    <a:lstStyle/>
                    <a:p>
                      <a:r>
                        <a:rPr lang="en-US" sz="2000" dirty="0" smtClean="0">
                          <a:latin typeface="Basic Sans" panose="00000500000000000000" pitchFamily="50" charset="0"/>
                        </a:rPr>
                        <a:t>Diverse skill</a:t>
                      </a:r>
                      <a:r>
                        <a:rPr lang="en-US" sz="2000" baseline="0" dirty="0" smtClean="0">
                          <a:latin typeface="Basic Sans" panose="00000500000000000000" pitchFamily="50" charset="0"/>
                        </a:rPr>
                        <a:t>s required</a:t>
                      </a:r>
                      <a:endParaRPr lang="en-US" sz="2000" dirty="0">
                        <a:latin typeface="Basic Sans" panose="00000500000000000000" pitchFamily="50" charset="0"/>
                      </a:endParaRPr>
                    </a:p>
                  </a:txBody>
                  <a:tcPr/>
                </a:tc>
                <a:tc>
                  <a:txBody>
                    <a:bodyPr/>
                    <a:lstStyle/>
                    <a:p>
                      <a:r>
                        <a:rPr lang="en-US" sz="2000" dirty="0" smtClean="0">
                          <a:latin typeface="Basic Sans" panose="00000500000000000000" pitchFamily="50" charset="0"/>
                        </a:rPr>
                        <a:t>Primarily accounting skills</a:t>
                      </a:r>
                      <a:endParaRPr lang="en-US" sz="2000" dirty="0">
                        <a:latin typeface="Basic Sans" panose="00000500000000000000" pitchFamily="50" charset="0"/>
                      </a:endParaRPr>
                    </a:p>
                  </a:txBody>
                  <a:tcPr/>
                </a:tc>
              </a:tr>
              <a:tr h="370840">
                <a:tc>
                  <a:txBody>
                    <a:bodyPr/>
                    <a:lstStyle/>
                    <a:p>
                      <a:r>
                        <a:rPr lang="en-US" sz="2000" dirty="0" smtClean="0">
                          <a:latin typeface="Basic Sans" panose="00000500000000000000" pitchFamily="50" charset="0"/>
                        </a:rPr>
                        <a:t>Integral part of the organization</a:t>
                      </a:r>
                      <a:endParaRPr lang="en-US" sz="2000" dirty="0">
                        <a:latin typeface="Basic Sans" panose="00000500000000000000" pitchFamily="50" charset="0"/>
                      </a:endParaRPr>
                    </a:p>
                  </a:txBody>
                  <a:tcPr/>
                </a:tc>
                <a:tc>
                  <a:txBody>
                    <a:bodyPr/>
                    <a:lstStyle/>
                    <a:p>
                      <a:r>
                        <a:rPr lang="en-US" sz="2000" dirty="0" smtClean="0">
                          <a:latin typeface="Basic Sans" panose="00000500000000000000" pitchFamily="50" charset="0"/>
                        </a:rPr>
                        <a:t>Independent from</a:t>
                      </a:r>
                      <a:r>
                        <a:rPr lang="en-US" sz="2000" baseline="0" dirty="0" smtClean="0">
                          <a:latin typeface="Basic Sans" panose="00000500000000000000" pitchFamily="50" charset="0"/>
                        </a:rPr>
                        <a:t> the organization </a:t>
                      </a:r>
                      <a:endParaRPr lang="en-US" sz="2000" dirty="0">
                        <a:latin typeface="Basic Sans" panose="00000500000000000000" pitchFamily="50" charset="0"/>
                      </a:endParaRPr>
                    </a:p>
                  </a:txBody>
                  <a:tcPr/>
                </a:tc>
              </a:tr>
              <a:tr h="370840">
                <a:tc>
                  <a:txBody>
                    <a:bodyPr/>
                    <a:lstStyle/>
                    <a:p>
                      <a:endParaRPr lang="en-US" sz="2000" dirty="0">
                        <a:latin typeface="Basic Sans" panose="00000500000000000000" pitchFamily="50" charset="0"/>
                      </a:endParaRPr>
                    </a:p>
                  </a:txBody>
                  <a:tcPr/>
                </a:tc>
                <a:tc>
                  <a:txBody>
                    <a:bodyPr/>
                    <a:lstStyle/>
                    <a:p>
                      <a:endParaRPr lang="en-US" sz="2000" dirty="0">
                        <a:latin typeface="Basic Sans" panose="00000500000000000000" pitchFamily="50" charset="0"/>
                      </a:endParaRPr>
                    </a:p>
                  </a:txBody>
                  <a:tcPr/>
                </a:tc>
              </a:tr>
              <a:tr h="370840">
                <a:tc>
                  <a:txBody>
                    <a:bodyPr/>
                    <a:lstStyle/>
                    <a:p>
                      <a:endParaRPr lang="en-US" sz="2000" dirty="0">
                        <a:latin typeface="Basic Sans" panose="00000500000000000000" pitchFamily="50" charset="0"/>
                      </a:endParaRPr>
                    </a:p>
                  </a:txBody>
                  <a:tcPr/>
                </a:tc>
                <a:tc>
                  <a:txBody>
                    <a:bodyPr/>
                    <a:lstStyle/>
                    <a:p>
                      <a:endParaRPr lang="en-US" sz="2000" dirty="0">
                        <a:latin typeface="Basic Sans" panose="00000500000000000000" pitchFamily="50" charset="0"/>
                      </a:endParaRPr>
                    </a:p>
                  </a:txBody>
                  <a:tcPr/>
                </a:tc>
              </a:tr>
            </a:tbl>
          </a:graphicData>
        </a:graphic>
      </p:graphicFrame>
      <p:cxnSp>
        <p:nvCxnSpPr>
          <p:cNvPr id="7" name="Straight Connector 6"/>
          <p:cNvCxnSpPr/>
          <p:nvPr/>
        </p:nvCxnSpPr>
        <p:spPr>
          <a:xfrm>
            <a:off x="5256426" y="1791840"/>
            <a:ext cx="0" cy="386429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027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936" t="16847" r="13497" b="14890"/>
          <a:stretch/>
        </p:blipFill>
        <p:spPr>
          <a:xfrm>
            <a:off x="1429092" y="496025"/>
            <a:ext cx="7676580" cy="5658168"/>
          </a:xfrm>
          <a:prstGeom prst="rect">
            <a:avLst/>
          </a:prstGeom>
        </p:spPr>
      </p:pic>
    </p:spTree>
    <p:extLst>
      <p:ext uri="{BB962C8B-B14F-4D97-AF65-F5344CB8AC3E}">
        <p14:creationId xmlns:p14="http://schemas.microsoft.com/office/powerpoint/2010/main" val="4046755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normAutofit fontScale="92500" lnSpcReduction="20000"/>
          </a:bodyPr>
          <a:lstStyle/>
          <a:p>
            <a:r>
              <a:rPr lang="en-US" dirty="0"/>
              <a:t>When Does an Organization Need an Internal Audit Function?</a:t>
            </a:r>
          </a:p>
        </p:txBody>
      </p:sp>
      <p:sp>
        <p:nvSpPr>
          <p:cNvPr id="4" name="Text Placeholder 3"/>
          <p:cNvSpPr>
            <a:spLocks noGrp="1"/>
          </p:cNvSpPr>
          <p:nvPr>
            <p:ph type="body" sz="quarter" idx="15"/>
          </p:nvPr>
        </p:nvSpPr>
        <p:spPr>
          <a:xfrm>
            <a:off x="632319" y="1921387"/>
            <a:ext cx="9754608" cy="4005661"/>
          </a:xfrm>
        </p:spPr>
        <p:txBody>
          <a:bodyPr>
            <a:normAutofit/>
          </a:bodyPr>
          <a:lstStyle/>
          <a:p>
            <a:pPr marL="342900" indent="-342900">
              <a:buFont typeface="Arial" panose="020B0604020202020204" pitchFamily="34" charset="0"/>
              <a:buChar char="•"/>
            </a:pPr>
            <a:r>
              <a:rPr lang="en-US" sz="2400" dirty="0">
                <a:latin typeface="Basic Sans" panose="00000500000000000000" pitchFamily="50" charset="0"/>
              </a:rPr>
              <a:t>Internal audit is not legally required in the </a:t>
            </a:r>
            <a:r>
              <a:rPr lang="en-US" sz="2400" dirty="0" smtClean="0">
                <a:latin typeface="Basic Sans" panose="00000500000000000000" pitchFamily="50" charset="0"/>
              </a:rPr>
              <a:t>U.S.</a:t>
            </a:r>
          </a:p>
          <a:p>
            <a:pPr marL="1028700" lvl="1" indent="-342900"/>
            <a:r>
              <a:rPr lang="en-US" sz="2800" dirty="0" smtClean="0">
                <a:latin typeface="Basic Sans" panose="00000500000000000000" pitchFamily="50" charset="0"/>
              </a:rPr>
              <a:t>Exceptions</a:t>
            </a:r>
            <a:r>
              <a:rPr lang="en-US" sz="2800" dirty="0">
                <a:latin typeface="Basic Sans" panose="00000500000000000000" pitchFamily="50" charset="0"/>
              </a:rPr>
              <a:t>: NYSE-listed corporations and a few specific industry/government organizations</a:t>
            </a:r>
          </a:p>
          <a:p>
            <a:pPr marL="342900" indent="-342900">
              <a:buFont typeface="Arial" panose="020B0604020202020204" pitchFamily="34" charset="0"/>
              <a:buChar char="•"/>
            </a:pPr>
            <a:r>
              <a:rPr lang="en-US" sz="2400" dirty="0">
                <a:latin typeface="Basic Sans" panose="00000500000000000000" pitchFamily="50" charset="0"/>
              </a:rPr>
              <a:t>Required in some countries</a:t>
            </a:r>
          </a:p>
          <a:p>
            <a:pPr marL="342900" indent="-342900">
              <a:buFont typeface="Arial" panose="020B0604020202020204" pitchFamily="34" charset="0"/>
              <a:buChar char="•"/>
            </a:pPr>
            <a:r>
              <a:rPr lang="en-US" sz="2400" dirty="0">
                <a:latin typeface="Basic Sans" panose="00000500000000000000" pitchFamily="50" charset="0"/>
              </a:rPr>
              <a:t>Every organization, regardless of its size, should  have some type of internal control system/process</a:t>
            </a:r>
          </a:p>
          <a:p>
            <a:pPr marL="342900" indent="-342900">
              <a:buFont typeface="Arial" panose="020B0604020202020204" pitchFamily="34" charset="0"/>
              <a:buChar char="•"/>
            </a:pPr>
            <a:r>
              <a:rPr lang="en-US" sz="2400" dirty="0">
                <a:latin typeface="Basic Sans" panose="00000500000000000000" pitchFamily="50" charset="0"/>
              </a:rPr>
              <a:t>The IIA believes that an organization is best served by a fully resourced, independent and professionally competent internal auditing function</a:t>
            </a:r>
          </a:p>
          <a:p>
            <a:endParaRPr lang="en-US" sz="2800" dirty="0">
              <a:latin typeface="Basic Sans" panose="00000500000000000000" pitchFamily="50" charset="0"/>
            </a:endParaRPr>
          </a:p>
        </p:txBody>
      </p:sp>
    </p:spTree>
    <p:extLst>
      <p:ext uri="{BB962C8B-B14F-4D97-AF65-F5344CB8AC3E}">
        <p14:creationId xmlns:p14="http://schemas.microsoft.com/office/powerpoint/2010/main" val="2644875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normAutofit fontScale="92500" lnSpcReduction="20000"/>
          </a:bodyPr>
          <a:lstStyle/>
          <a:p>
            <a:r>
              <a:rPr lang="en-US" dirty="0"/>
              <a:t>The Institute of Internal Auditors </a:t>
            </a:r>
            <a:br>
              <a:rPr lang="en-US" dirty="0"/>
            </a:br>
            <a:r>
              <a:rPr lang="en-US" dirty="0"/>
              <a:t>(The IIA)</a:t>
            </a:r>
          </a:p>
        </p:txBody>
      </p:sp>
      <p:sp>
        <p:nvSpPr>
          <p:cNvPr id="4" name="Text Placeholder 3"/>
          <p:cNvSpPr>
            <a:spLocks noGrp="1"/>
          </p:cNvSpPr>
          <p:nvPr>
            <p:ph type="body" sz="quarter" idx="15"/>
          </p:nvPr>
        </p:nvSpPr>
        <p:spPr>
          <a:xfrm>
            <a:off x="737351" y="2095825"/>
            <a:ext cx="9549649" cy="4005661"/>
          </a:xfrm>
        </p:spPr>
        <p:txBody>
          <a:bodyPr>
            <a:normAutofit/>
          </a:bodyPr>
          <a:lstStyle/>
          <a:p>
            <a:r>
              <a:rPr lang="en-US" sz="2800" dirty="0"/>
              <a:t>The internal audit profession’s most widely recognized advocate, educator, and provider of standards, guidance, and certifications. </a:t>
            </a:r>
          </a:p>
          <a:p>
            <a:endParaRPr lang="en-US" dirty="0"/>
          </a:p>
          <a:p>
            <a:r>
              <a:rPr lang="en-US" sz="2800" dirty="0"/>
              <a:t>Established in 1941, The IIA today serves more than </a:t>
            </a:r>
            <a:r>
              <a:rPr lang="en-US" sz="2800" dirty="0" smtClean="0"/>
              <a:t>200,000 </a:t>
            </a:r>
            <a:r>
              <a:rPr lang="en-US" sz="2800" dirty="0"/>
              <a:t>members from more than 170 countries and territories. </a:t>
            </a:r>
            <a:r>
              <a:rPr lang="en-US" sz="2800" dirty="0" smtClean="0">
                <a:hlinkClick r:id="rId3"/>
              </a:rPr>
              <a:t>www.theiia.org</a:t>
            </a:r>
            <a:r>
              <a:rPr lang="en-US" sz="2800" dirty="0" smtClean="0"/>
              <a:t>.  </a:t>
            </a:r>
            <a:endParaRPr lang="en-US" sz="2800" dirty="0"/>
          </a:p>
          <a:p>
            <a:endParaRPr lang="en-US" sz="2800" dirty="0"/>
          </a:p>
        </p:txBody>
      </p:sp>
    </p:spTree>
    <p:extLst>
      <p:ext uri="{BB962C8B-B14F-4D97-AF65-F5344CB8AC3E}">
        <p14:creationId xmlns:p14="http://schemas.microsoft.com/office/powerpoint/2010/main" val="3490433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normAutofit fontScale="92500" lnSpcReduction="20000"/>
          </a:bodyPr>
          <a:lstStyle/>
          <a:p>
            <a:r>
              <a:rPr lang="en-US" dirty="0"/>
              <a:t>International Professional Practices Framework</a:t>
            </a:r>
          </a:p>
        </p:txBody>
      </p:sp>
      <p:sp>
        <p:nvSpPr>
          <p:cNvPr id="4" name="Text Placeholder 3"/>
          <p:cNvSpPr>
            <a:spLocks noGrp="1"/>
          </p:cNvSpPr>
          <p:nvPr>
            <p:ph type="body" sz="quarter" idx="15"/>
          </p:nvPr>
        </p:nvSpPr>
        <p:spPr>
          <a:xfrm>
            <a:off x="589070" y="2682772"/>
            <a:ext cx="6262751" cy="1686384"/>
          </a:xfrm>
        </p:spPr>
        <p:txBody>
          <a:bodyPr>
            <a:normAutofit/>
          </a:bodyPr>
          <a:lstStyle/>
          <a:p>
            <a:r>
              <a:rPr lang="en-US" sz="2400" dirty="0"/>
              <a:t>The IIA sets the standard for the way internal auditing is practiced around the world through the International Professional Practices Framework (IPPF).</a:t>
            </a:r>
          </a:p>
          <a:p>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495" y="2489228"/>
            <a:ext cx="2977608" cy="2630298"/>
          </a:xfrm>
          <a:prstGeom prst="rect">
            <a:avLst/>
          </a:prstGeom>
        </p:spPr>
      </p:pic>
    </p:spTree>
    <p:extLst>
      <p:ext uri="{BB962C8B-B14F-4D97-AF65-F5344CB8AC3E}">
        <p14:creationId xmlns:p14="http://schemas.microsoft.com/office/powerpoint/2010/main" val="3385634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Questions?</a:t>
            </a:r>
            <a:endParaRPr lang="en-US" dirty="0"/>
          </a:p>
        </p:txBody>
      </p:sp>
    </p:spTree>
    <p:extLst>
      <p:ext uri="{BB962C8B-B14F-4D97-AF65-F5344CB8AC3E}">
        <p14:creationId xmlns:p14="http://schemas.microsoft.com/office/powerpoint/2010/main" val="3854492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3"/>
          </p:nvPr>
        </p:nvSpPr>
        <p:spPr/>
        <p:txBody>
          <a:bodyPr>
            <a:normAutofit/>
          </a:bodyPr>
          <a:lstStyle/>
          <a:p>
            <a:r>
              <a:rPr lang="en-US" dirty="0"/>
              <a:t>What is Internal Auditing?</a:t>
            </a:r>
            <a:endParaRPr lang="en-US" dirty="0" smtClean="0"/>
          </a:p>
        </p:txBody>
      </p:sp>
      <p:sp>
        <p:nvSpPr>
          <p:cNvPr id="3" name="Text Placeholder 2"/>
          <p:cNvSpPr>
            <a:spLocks noGrp="1"/>
          </p:cNvSpPr>
          <p:nvPr>
            <p:ph type="body" sz="quarter" idx="15"/>
          </p:nvPr>
        </p:nvSpPr>
        <p:spPr/>
        <p:txBody>
          <a:bodyPr/>
          <a:lstStyle/>
          <a:p>
            <a:r>
              <a:rPr lang="en-US" dirty="0"/>
              <a:t>Internal auditing is an independent, objective activity designed to add value and improve an organization’s operations.</a:t>
            </a:r>
          </a:p>
          <a:p>
            <a:r>
              <a:rPr lang="en-US" dirty="0"/>
              <a:t>Internal auditing is critical to strong corporate governance, risk management, effective internal control, and efficient operations.</a:t>
            </a:r>
          </a:p>
          <a:p>
            <a:endParaRPr lang="en-US" dirty="0"/>
          </a:p>
        </p:txBody>
      </p:sp>
    </p:spTree>
    <p:extLst>
      <p:ext uri="{BB962C8B-B14F-4D97-AF65-F5344CB8AC3E}">
        <p14:creationId xmlns:p14="http://schemas.microsoft.com/office/powerpoint/2010/main" val="2466012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Value Proposition</a:t>
            </a:r>
          </a:p>
        </p:txBody>
      </p:sp>
      <p:pic>
        <p:nvPicPr>
          <p:cNvPr id="4" name="Content Placeholder 3"/>
          <p:cNvPicPr>
            <a:picLocks noGrp="1" noChangeAspect="1"/>
          </p:cNvPicPr>
          <p:nvPr>
            <p:ph idx="4294967295"/>
          </p:nvPr>
        </p:nvPicPr>
        <p:blipFill>
          <a:blip r:embed="rId3"/>
          <a:stretch>
            <a:fillRect/>
          </a:stretch>
        </p:blipFill>
        <p:spPr>
          <a:xfrm>
            <a:off x="632319" y="1503906"/>
            <a:ext cx="4897438" cy="4267200"/>
          </a:xfrm>
          <a:prstGeom prst="rect">
            <a:avLst/>
          </a:prstGeom>
        </p:spPr>
      </p:pic>
      <p:sp>
        <p:nvSpPr>
          <p:cNvPr id="5" name="TextBox 4"/>
          <p:cNvSpPr txBox="1"/>
          <p:nvPr/>
        </p:nvSpPr>
        <p:spPr>
          <a:xfrm>
            <a:off x="6247468" y="2169412"/>
            <a:ext cx="4055087" cy="2936188"/>
          </a:xfrm>
          <a:prstGeom prst="rect">
            <a:avLst/>
          </a:prstGeom>
          <a:noFill/>
        </p:spPr>
        <p:txBody>
          <a:bodyPr wrap="square" rtlCol="0">
            <a:spAutoFit/>
          </a:bodyPr>
          <a:lstStyle/>
          <a:p>
            <a:pPr marL="342900" indent="-342900">
              <a:spcBef>
                <a:spcPct val="20000"/>
              </a:spcBef>
              <a:buFont typeface="Arial"/>
              <a:buChar char="•"/>
            </a:pPr>
            <a:r>
              <a:rPr lang="en-US" sz="2800" dirty="0">
                <a:solidFill>
                  <a:srgbClr val="061D38"/>
                </a:solidFill>
              </a:rPr>
              <a:t>Offer objective assurance</a:t>
            </a:r>
          </a:p>
          <a:p>
            <a:pPr marL="342900" indent="-342900">
              <a:spcBef>
                <a:spcPct val="20000"/>
              </a:spcBef>
              <a:buFont typeface="Arial"/>
              <a:buChar char="•"/>
            </a:pPr>
            <a:r>
              <a:rPr lang="en-US" sz="2800" dirty="0">
                <a:solidFill>
                  <a:srgbClr val="061D38"/>
                </a:solidFill>
              </a:rPr>
              <a:t>Provides insight</a:t>
            </a:r>
          </a:p>
          <a:p>
            <a:pPr marL="342900" indent="-342900">
              <a:spcBef>
                <a:spcPct val="20000"/>
              </a:spcBef>
              <a:buFont typeface="Arial"/>
              <a:buChar char="•"/>
            </a:pPr>
            <a:r>
              <a:rPr lang="en-US" sz="2800" dirty="0">
                <a:solidFill>
                  <a:srgbClr val="061D38"/>
                </a:solidFill>
              </a:rPr>
              <a:t>Improve effectiveness and efficiency</a:t>
            </a:r>
          </a:p>
          <a:p>
            <a:pPr marL="342900" indent="-342900">
              <a:spcBef>
                <a:spcPct val="20000"/>
              </a:spcBef>
              <a:buFont typeface="Arial"/>
              <a:buChar char="•"/>
            </a:pPr>
            <a:r>
              <a:rPr lang="en-US" sz="2800" dirty="0">
                <a:solidFill>
                  <a:srgbClr val="061D38"/>
                </a:solidFill>
              </a:rPr>
              <a:t>Long-term sustainability</a:t>
            </a:r>
          </a:p>
        </p:txBody>
      </p:sp>
    </p:spTree>
    <p:extLst>
      <p:ext uri="{BB962C8B-B14F-4D97-AF65-F5344CB8AC3E}">
        <p14:creationId xmlns:p14="http://schemas.microsoft.com/office/powerpoint/2010/main" val="1180809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632319" y="447124"/>
            <a:ext cx="9179686" cy="1049338"/>
          </a:xfrm>
        </p:spPr>
        <p:txBody>
          <a:bodyPr>
            <a:normAutofit fontScale="92500"/>
          </a:bodyPr>
          <a:lstStyle/>
          <a:p>
            <a:pPr algn="ctr">
              <a:buNone/>
            </a:pPr>
            <a:r>
              <a:rPr lang="en-US" b="1" dirty="0"/>
              <a:t>Assurance</a:t>
            </a:r>
            <a:r>
              <a:rPr lang="en-US" b="1" dirty="0" smtClean="0"/>
              <a:t>: Governance</a:t>
            </a:r>
            <a:r>
              <a:rPr lang="en-US" b="1" dirty="0"/>
              <a:t>, Risk, Control</a:t>
            </a:r>
            <a:endParaRPr lang="en-US" dirty="0"/>
          </a:p>
        </p:txBody>
      </p:sp>
      <p:pic>
        <p:nvPicPr>
          <p:cNvPr id="7" name="Picture 6" descr="Value-Proposition-Bubbles-AssuranceCX.png"/>
          <p:cNvPicPr>
            <a:picLocks noChangeAspect="1"/>
          </p:cNvPicPr>
          <p:nvPr/>
        </p:nvPicPr>
        <p:blipFill>
          <a:blip r:embed="rId3"/>
          <a:stretch>
            <a:fillRect/>
          </a:stretch>
        </p:blipFill>
        <p:spPr>
          <a:xfrm>
            <a:off x="3915507" y="2157047"/>
            <a:ext cx="4218989" cy="3270738"/>
          </a:xfrm>
          <a:prstGeom prst="rect">
            <a:avLst/>
          </a:prstGeom>
        </p:spPr>
      </p:pic>
    </p:spTree>
    <p:extLst>
      <p:ext uri="{BB962C8B-B14F-4D97-AF65-F5344CB8AC3E}">
        <p14:creationId xmlns:p14="http://schemas.microsoft.com/office/powerpoint/2010/main" val="4142394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570571" y="864604"/>
            <a:ext cx="11075671" cy="1227647"/>
          </a:xfrm>
        </p:spPr>
        <p:txBody>
          <a:bodyPr vert="horz" lIns="91440" tIns="45720" rIns="91440" bIns="45720" rtlCol="0" anchor="ctr">
            <a:normAutofit/>
          </a:bodyPr>
          <a:lstStyle/>
          <a:p>
            <a:pPr algn="ctr"/>
            <a:r>
              <a:rPr lang="en-US" dirty="0"/>
              <a:t>Insight: Catalyst, Analyses, Assessments</a:t>
            </a:r>
          </a:p>
          <a:p>
            <a:pPr algn="ctr"/>
            <a:endParaRPr lang="en-US" dirty="0"/>
          </a:p>
        </p:txBody>
      </p:sp>
      <p:pic>
        <p:nvPicPr>
          <p:cNvPr id="5" name="Picture 4" descr="Value-Proposition-Bubbles-InsightCX.png"/>
          <p:cNvPicPr>
            <a:picLocks noChangeAspect="1"/>
          </p:cNvPicPr>
          <p:nvPr/>
        </p:nvPicPr>
        <p:blipFill>
          <a:blip r:embed="rId3"/>
          <a:stretch>
            <a:fillRect/>
          </a:stretch>
        </p:blipFill>
        <p:spPr>
          <a:xfrm>
            <a:off x="3957711" y="2098430"/>
            <a:ext cx="4162717" cy="3516924"/>
          </a:xfrm>
          <a:prstGeom prst="rect">
            <a:avLst/>
          </a:prstGeom>
        </p:spPr>
      </p:pic>
    </p:spTree>
    <p:extLst>
      <p:ext uri="{BB962C8B-B14F-4D97-AF65-F5344CB8AC3E}">
        <p14:creationId xmlns:p14="http://schemas.microsoft.com/office/powerpoint/2010/main" val="3192890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512807" y="1102032"/>
            <a:ext cx="10688594" cy="1049338"/>
          </a:xfrm>
        </p:spPr>
        <p:txBody>
          <a:bodyPr vert="horz" lIns="91440" tIns="45720" rIns="91440" bIns="45720" rtlCol="0" anchor="ctr">
            <a:normAutofit fontScale="92500" lnSpcReduction="20000"/>
          </a:bodyPr>
          <a:lstStyle/>
          <a:p>
            <a:r>
              <a:rPr lang="en-US" dirty="0"/>
              <a:t>Objectivity: Integrity, Accountability, Independence</a:t>
            </a:r>
          </a:p>
          <a:p>
            <a:endParaRPr lang="en-US" dirty="0"/>
          </a:p>
        </p:txBody>
      </p:sp>
      <p:pic>
        <p:nvPicPr>
          <p:cNvPr id="7" name="Picture 6" descr="Value-Proposition-Bubbles-ObjectivityCX.png"/>
          <p:cNvPicPr>
            <a:picLocks noChangeAspect="1"/>
          </p:cNvPicPr>
          <p:nvPr/>
        </p:nvPicPr>
        <p:blipFill>
          <a:blip r:embed="rId3"/>
          <a:stretch>
            <a:fillRect/>
          </a:stretch>
        </p:blipFill>
        <p:spPr>
          <a:xfrm>
            <a:off x="3971779" y="1981200"/>
            <a:ext cx="4190853" cy="3704492"/>
          </a:xfrm>
          <a:prstGeom prst="rect">
            <a:avLst/>
          </a:prstGeom>
        </p:spPr>
      </p:pic>
    </p:spTree>
    <p:extLst>
      <p:ext uri="{BB962C8B-B14F-4D97-AF65-F5344CB8AC3E}">
        <p14:creationId xmlns:p14="http://schemas.microsoft.com/office/powerpoint/2010/main" val="2324678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normAutofit/>
          </a:bodyPr>
          <a:lstStyle/>
          <a:p>
            <a:r>
              <a:rPr lang="en-US" dirty="0"/>
              <a:t>What do Internal Auditors do?</a:t>
            </a:r>
          </a:p>
        </p:txBody>
      </p:sp>
      <p:sp>
        <p:nvSpPr>
          <p:cNvPr id="4" name="Text Placeholder 3"/>
          <p:cNvSpPr>
            <a:spLocks noGrp="1"/>
          </p:cNvSpPr>
          <p:nvPr>
            <p:ph type="body" sz="quarter" idx="15"/>
          </p:nvPr>
        </p:nvSpPr>
        <p:spPr>
          <a:xfrm>
            <a:off x="698025" y="1915912"/>
            <a:ext cx="9458934" cy="4005661"/>
          </a:xfrm>
        </p:spPr>
        <p:txBody>
          <a:bodyPr/>
          <a:lstStyle/>
          <a:p>
            <a:pPr marL="285750" indent="-285750">
              <a:buFont typeface="Arial" panose="020B0604020202020204" pitchFamily="34" charset="0"/>
              <a:buChar char="•"/>
            </a:pPr>
            <a:r>
              <a:rPr lang="en-US" dirty="0"/>
              <a:t>Evaluate risks</a:t>
            </a:r>
          </a:p>
          <a:p>
            <a:pPr marL="285750" indent="-285750">
              <a:buFont typeface="Arial" panose="020B0604020202020204" pitchFamily="34" charset="0"/>
              <a:buChar char="•"/>
            </a:pPr>
            <a:r>
              <a:rPr lang="en-US" dirty="0"/>
              <a:t>Assess controls </a:t>
            </a:r>
          </a:p>
          <a:p>
            <a:pPr marL="285750" indent="-285750">
              <a:buFont typeface="Arial" panose="020B0604020202020204" pitchFamily="34" charset="0"/>
              <a:buChar char="•"/>
            </a:pPr>
            <a:r>
              <a:rPr lang="en-US" dirty="0"/>
              <a:t>Improve operations </a:t>
            </a:r>
          </a:p>
          <a:p>
            <a:pPr marL="285750" indent="-285750">
              <a:buFont typeface="Arial" panose="020B0604020202020204" pitchFamily="34" charset="0"/>
              <a:buChar char="•"/>
            </a:pPr>
            <a:r>
              <a:rPr lang="en-US" dirty="0"/>
              <a:t>Review processes &amp; procedures </a:t>
            </a:r>
          </a:p>
          <a:p>
            <a:pPr marL="285750" indent="-285750">
              <a:buFont typeface="Arial" panose="020B0604020202020204" pitchFamily="34" charset="0"/>
              <a:buChar char="•"/>
            </a:pPr>
            <a:r>
              <a:rPr lang="en-US" dirty="0"/>
              <a:t>Assure safeguards</a:t>
            </a:r>
          </a:p>
          <a:p>
            <a:pPr marL="285750" indent="-285750">
              <a:buFont typeface="Arial" panose="020B0604020202020204" pitchFamily="34" charset="0"/>
              <a:buChar char="•"/>
            </a:pPr>
            <a:r>
              <a:rPr lang="en-US" dirty="0"/>
              <a:t>Provide insight &amp; foresight</a:t>
            </a:r>
          </a:p>
          <a:p>
            <a:pPr marL="285750" indent="-285750">
              <a:buFont typeface="Arial" panose="020B0604020202020204" pitchFamily="34" charset="0"/>
              <a:buChar char="•"/>
            </a:pPr>
            <a:r>
              <a:rPr lang="en-US" dirty="0"/>
              <a:t>Communicate results &amp; </a:t>
            </a:r>
            <a:r>
              <a:rPr lang="en-US" sz="2400" dirty="0"/>
              <a:t>recommend</a:t>
            </a:r>
            <a:r>
              <a:rPr lang="en-US" dirty="0"/>
              <a:t> action </a:t>
            </a:r>
          </a:p>
          <a:p>
            <a:endParaRPr lang="en-US" dirty="0"/>
          </a:p>
        </p:txBody>
      </p:sp>
    </p:spTree>
    <p:extLst>
      <p:ext uri="{BB962C8B-B14F-4D97-AF65-F5344CB8AC3E}">
        <p14:creationId xmlns:p14="http://schemas.microsoft.com/office/powerpoint/2010/main" val="1925617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normAutofit/>
          </a:bodyPr>
          <a:lstStyle/>
          <a:p>
            <a:r>
              <a:rPr lang="en-US" dirty="0"/>
              <a:t>Value of Internal Auditors </a:t>
            </a:r>
          </a:p>
        </p:txBody>
      </p:sp>
      <p:sp>
        <p:nvSpPr>
          <p:cNvPr id="4" name="Text Placeholder 3"/>
          <p:cNvSpPr>
            <a:spLocks noGrp="1"/>
          </p:cNvSpPr>
          <p:nvPr>
            <p:ph type="body" sz="quarter" idx="15"/>
          </p:nvPr>
        </p:nvSpPr>
        <p:spPr>
          <a:xfrm>
            <a:off x="632319" y="1669517"/>
            <a:ext cx="10930416" cy="3767603"/>
          </a:xfrm>
        </p:spPr>
        <p:txBody>
          <a:bodyPr>
            <a:noAutofit/>
          </a:bodyPr>
          <a:lstStyle/>
          <a:p>
            <a:pPr marL="285750" indent="-285750">
              <a:buFont typeface="Arial" panose="020B0604020202020204" pitchFamily="34" charset="0"/>
              <a:buChar char="•"/>
            </a:pPr>
            <a:r>
              <a:rPr lang="en-US" sz="2400" dirty="0"/>
              <a:t>Find out what’s working and what’s not</a:t>
            </a:r>
          </a:p>
          <a:p>
            <a:pPr marL="285750" indent="-285750">
              <a:buFont typeface="Arial" panose="020B0604020202020204" pitchFamily="34" charset="0"/>
              <a:buChar char="•"/>
            </a:pPr>
            <a:r>
              <a:rPr lang="en-US" sz="2400" dirty="0"/>
              <a:t>Keep an eye on the corporate culture</a:t>
            </a:r>
          </a:p>
          <a:p>
            <a:pPr marL="285750" indent="-285750">
              <a:buFont typeface="Arial" panose="020B0604020202020204" pitchFamily="34" charset="0"/>
              <a:buChar char="•"/>
            </a:pPr>
            <a:r>
              <a:rPr lang="en-US" sz="2400" dirty="0"/>
              <a:t>Look at the organization objectively</a:t>
            </a:r>
          </a:p>
          <a:p>
            <a:pPr marL="285750" indent="-285750">
              <a:buFont typeface="Arial" panose="020B0604020202020204" pitchFamily="34" charset="0"/>
              <a:buChar char="•"/>
            </a:pPr>
            <a:r>
              <a:rPr lang="en-US" sz="2400" dirty="0"/>
              <a:t>Bring organization-wide perspective</a:t>
            </a:r>
          </a:p>
          <a:p>
            <a:pPr marL="285750" indent="-285750">
              <a:buFont typeface="Arial" panose="020B0604020202020204" pitchFamily="34" charset="0"/>
              <a:buChar char="•"/>
            </a:pPr>
            <a:r>
              <a:rPr lang="en-US" sz="2400" dirty="0"/>
              <a:t>Advocate improvements</a:t>
            </a:r>
          </a:p>
          <a:p>
            <a:pPr marL="285750" indent="-285750">
              <a:buFont typeface="Arial" panose="020B0604020202020204" pitchFamily="34" charset="0"/>
              <a:buChar char="•"/>
            </a:pPr>
            <a:r>
              <a:rPr lang="en-US" sz="2400" dirty="0"/>
              <a:t>Raise red flags</a:t>
            </a:r>
          </a:p>
          <a:p>
            <a:pPr marL="285750" indent="-285750">
              <a:buFont typeface="Arial" panose="020B0604020202020204" pitchFamily="34" charset="0"/>
              <a:buChar char="•"/>
            </a:pPr>
            <a:r>
              <a:rPr lang="en-US" sz="2400" dirty="0"/>
              <a:t>Tell it like it is</a:t>
            </a:r>
          </a:p>
          <a:p>
            <a:pPr marL="285750" indent="-285750">
              <a:buFont typeface="Arial" panose="020B0604020202020204" pitchFamily="34" charset="0"/>
              <a:buChar char="•"/>
            </a:pPr>
            <a:r>
              <a:rPr lang="en-US" sz="2400" dirty="0"/>
              <a:t>Trusted </a:t>
            </a:r>
            <a:r>
              <a:rPr lang="en-US" sz="2400" dirty="0" smtClean="0"/>
              <a:t>advisor</a:t>
            </a:r>
            <a:endParaRPr lang="en-US" sz="2400" dirty="0"/>
          </a:p>
        </p:txBody>
      </p:sp>
    </p:spTree>
    <p:extLst>
      <p:ext uri="{BB962C8B-B14F-4D97-AF65-F5344CB8AC3E}">
        <p14:creationId xmlns:p14="http://schemas.microsoft.com/office/powerpoint/2010/main" val="2770683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normAutofit fontScale="92500"/>
          </a:bodyPr>
          <a:lstStyle/>
          <a:p>
            <a:r>
              <a:rPr lang="en-US" dirty="0"/>
              <a:t>Internal Auditors Evaluate Risks</a:t>
            </a:r>
            <a:endParaRPr lang="en-US" dirty="0" smtClean="0"/>
          </a:p>
        </p:txBody>
      </p:sp>
      <p:sp>
        <p:nvSpPr>
          <p:cNvPr id="4" name="Text Placeholder 3"/>
          <p:cNvSpPr>
            <a:spLocks noGrp="1"/>
          </p:cNvSpPr>
          <p:nvPr>
            <p:ph type="body" sz="quarter" idx="15"/>
          </p:nvPr>
        </p:nvSpPr>
        <p:spPr>
          <a:xfrm>
            <a:off x="632319" y="2058985"/>
            <a:ext cx="10930416" cy="3241150"/>
          </a:xfrm>
        </p:spPr>
        <p:txBody>
          <a:bodyPr>
            <a:normAutofit/>
          </a:bodyPr>
          <a:lstStyle/>
          <a:p>
            <a:pPr marL="285750" indent="-285750">
              <a:buFont typeface="Arial" panose="020B0604020202020204" pitchFamily="34" charset="0"/>
              <a:buChar char="•"/>
            </a:pPr>
            <a:r>
              <a:rPr lang="en-US" sz="2800" dirty="0"/>
              <a:t>Help keep bad things from happening </a:t>
            </a:r>
          </a:p>
          <a:p>
            <a:pPr marL="285750" indent="-285750">
              <a:buFont typeface="Arial" panose="020B0604020202020204" pitchFamily="34" charset="0"/>
              <a:buChar char="•"/>
            </a:pPr>
            <a:r>
              <a:rPr lang="en-US" sz="2800" dirty="0"/>
              <a:t>Help assure good things can happen </a:t>
            </a:r>
          </a:p>
          <a:p>
            <a:pPr marL="285750" indent="-285750">
              <a:buFont typeface="Arial" panose="020B0604020202020204" pitchFamily="34" charset="0"/>
              <a:buChar char="•"/>
            </a:pPr>
            <a:r>
              <a:rPr lang="en-US" sz="2800" dirty="0"/>
              <a:t>Help management </a:t>
            </a:r>
            <a:r>
              <a:rPr lang="en-US" sz="2800" dirty="0" smtClean="0"/>
              <a:t>understand</a:t>
            </a:r>
          </a:p>
          <a:p>
            <a:pPr marL="971550" lvl="1" indent="-285750"/>
            <a:r>
              <a:rPr lang="en-US" dirty="0" smtClean="0">
                <a:solidFill>
                  <a:schemeClr val="bg1">
                    <a:lumMod val="50000"/>
                  </a:schemeClr>
                </a:solidFill>
                <a:latin typeface="Basic Sans Light" pitchFamily="2" charset="77"/>
              </a:rPr>
              <a:t>Where </a:t>
            </a:r>
            <a:r>
              <a:rPr lang="en-US" dirty="0">
                <a:solidFill>
                  <a:schemeClr val="bg1">
                    <a:lumMod val="50000"/>
                  </a:schemeClr>
                </a:solidFill>
                <a:latin typeface="Basic Sans Light" pitchFamily="2" charset="77"/>
              </a:rPr>
              <a:t>their risks </a:t>
            </a:r>
            <a:r>
              <a:rPr lang="en-US" dirty="0" smtClean="0">
                <a:solidFill>
                  <a:schemeClr val="bg1">
                    <a:lumMod val="50000"/>
                  </a:schemeClr>
                </a:solidFill>
                <a:latin typeface="Basic Sans Light" pitchFamily="2" charset="77"/>
              </a:rPr>
              <a:t>are</a:t>
            </a:r>
          </a:p>
          <a:p>
            <a:pPr marL="971550" lvl="1" indent="-285750"/>
            <a:r>
              <a:rPr lang="en-US" dirty="0" smtClean="0">
                <a:solidFill>
                  <a:schemeClr val="bg1">
                    <a:lumMod val="50000"/>
                  </a:schemeClr>
                </a:solidFill>
                <a:latin typeface="Basic Sans Light" pitchFamily="2" charset="77"/>
              </a:rPr>
              <a:t>Whether </a:t>
            </a:r>
            <a:r>
              <a:rPr lang="en-US" dirty="0">
                <a:solidFill>
                  <a:schemeClr val="bg1">
                    <a:lumMod val="50000"/>
                  </a:schemeClr>
                </a:solidFill>
                <a:latin typeface="Basic Sans Light" pitchFamily="2" charset="77"/>
              </a:rPr>
              <a:t>the risks are under control </a:t>
            </a:r>
            <a:endParaRPr lang="en-US" dirty="0" smtClean="0">
              <a:solidFill>
                <a:schemeClr val="bg1">
                  <a:lumMod val="50000"/>
                </a:schemeClr>
              </a:solidFill>
              <a:latin typeface="Basic Sans Light" pitchFamily="2" charset="77"/>
            </a:endParaRPr>
          </a:p>
          <a:p>
            <a:pPr marL="971550" lvl="1" indent="-285750"/>
            <a:r>
              <a:rPr lang="en-US" dirty="0" smtClean="0">
                <a:solidFill>
                  <a:schemeClr val="bg1">
                    <a:lumMod val="50000"/>
                  </a:schemeClr>
                </a:solidFill>
                <a:latin typeface="Basic Sans Light" pitchFamily="2" charset="77"/>
              </a:rPr>
              <a:t>Whether </a:t>
            </a:r>
            <a:r>
              <a:rPr lang="en-US" dirty="0">
                <a:solidFill>
                  <a:schemeClr val="bg1">
                    <a:lumMod val="50000"/>
                  </a:schemeClr>
                </a:solidFill>
                <a:latin typeface="Basic Sans Light" pitchFamily="2" charset="77"/>
              </a:rPr>
              <a:t>the risks are worth taking </a:t>
            </a:r>
          </a:p>
          <a:p>
            <a:endParaRPr lang="en-US" sz="2800" dirty="0"/>
          </a:p>
        </p:txBody>
      </p:sp>
    </p:spTree>
    <p:extLst>
      <p:ext uri="{BB962C8B-B14F-4D97-AF65-F5344CB8AC3E}">
        <p14:creationId xmlns:p14="http://schemas.microsoft.com/office/powerpoint/2010/main" val="2150164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IA-NADocument-IL" ma:contentTypeID="0x010100A3F1A33742BB40798E5513FD18CF9B2C00BFCFE41E495E400D89E87CAAB8A65A6200C4C05854F5B2D84D8E6DDBB4175563A2" ma:contentTypeVersion="8" ma:contentTypeDescription="Institute Leader Documents" ma:contentTypeScope="" ma:versionID="6b17ac115d6de37bd1303f3c7697312a">
  <xsd:schema xmlns:xsd="http://www.w3.org/2001/XMLSchema" xmlns:xs="http://www.w3.org/2001/XMLSchema" xmlns:p="http://schemas.microsoft.com/office/2006/metadata/properties" xmlns:ns2="1332a898-99c3-4a23-bee7-d3e0bb77c582" xmlns:ns3="fc575c13-cf66-409c-b066-97397572af0f" targetNamespace="http://schemas.microsoft.com/office/2006/metadata/properties" ma:root="true" ma:fieldsID="500d0df62c2daaa901214a43bc80141a" ns2:_="" ns3:_="">
    <xsd:import namespace="1332a898-99c3-4a23-bee7-d3e0bb77c582"/>
    <xsd:import namespace="fc575c13-cf66-409c-b066-97397572af0f"/>
    <xsd:element name="properties">
      <xsd:complexType>
        <xsd:sequence>
          <xsd:element name="documentManagement">
            <xsd:complexType>
              <xsd:all>
                <xsd:element ref="ns2:NAFileID" minOccurs="0"/>
                <xsd:element ref="ns2:NAInternalAuditTopic" minOccurs="0"/>
                <xsd:element ref="ns2:NAContentSource" minOccurs="0"/>
                <xsd:element ref="ns2:NAIndustry" minOccurs="0"/>
                <xsd:element ref="ns2:NAAuthor" minOccurs="0"/>
                <xsd:element ref="ns2:NADepartment" minOccurs="0"/>
                <xsd:element ref="ns2:NAContentLocation" minOccurs="0"/>
                <xsd:element ref="ns2:NAContentPrivacy" minOccurs="0"/>
                <xsd:element ref="ns2:IIALang" minOccurs="0"/>
                <xsd:element ref="ns2:NASummary" minOccurs="0"/>
                <xsd:element ref="ns3:IIA_x0020_GL_x0020_Administration_x0020_Type" minOccurs="0"/>
                <xsd:element ref="ns3:IIA_x0020_GL_x0020_Communication_x0020_Tools" minOccurs="0"/>
                <xsd:element ref="ns3:IIA_x0020_GL_x0020_Event_x0020_Type" minOccurs="0"/>
                <xsd:element ref="ns3:IIA_x0020_GL_x0020_Membership" minOccurs="0"/>
                <xsd:element ref="ns3:IIA_x0020_GL_x0020_News" minOccurs="0"/>
                <xsd:element ref="ns3:IIA_x0020_GL_x0020_Resources_x0020_by_x0020_Topic" minOccurs="0"/>
                <xsd:element ref="ns3:IIA_GL_InstituteServic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32a898-99c3-4a23-bee7-d3e0bb77c582" elementFormDefault="qualified">
    <xsd:import namespace="http://schemas.microsoft.com/office/2006/documentManagement/types"/>
    <xsd:import namespace="http://schemas.microsoft.com/office/infopath/2007/PartnerControls"/>
    <xsd:element name="NAFileID" ma:index="8" nillable="true" ma:displayName="NAFileID" ma:internalName="NAFileID">
      <xsd:simpleType>
        <xsd:restriction base="dms:Text"/>
      </xsd:simpleType>
    </xsd:element>
    <xsd:element name="NAInternalAuditTopic" ma:index="9" nillable="true" ma:displayName="NAInternalAuditTopic" ma:format="Dropdown" ma:internalName="NAInternalAuditTopic">
      <xsd:simpleType>
        <xsd:restriction base="dms:Choice">
          <xsd:enumeration value="Finance and Compliance Auditing"/>
          <xsd:enumeration value="Fraud"/>
          <xsd:enumeration value="Governance"/>
          <xsd:enumeration value="Internal Audit Activity/Function"/>
          <xsd:enumeration value="Internal Control"/>
          <xsd:enumeration value="Operational/Performance Auditing"/>
          <xsd:enumeration value="Risk"/>
          <xsd:enumeration value="Technology"/>
          <xsd:enumeration value="Other"/>
        </xsd:restriction>
      </xsd:simpleType>
    </xsd:element>
    <xsd:element name="NAContentSource" ma:index="10" nillable="true" ma:displayName="NAContentSource" ma:format="Dropdown" ma:internalName="NAContentSource">
      <xsd:simpleType>
        <xsd:restriction base="dms:Choice">
          <xsd:enumeration value="[]"/>
          <xsd:enumeration value="Annual Report"/>
          <xsd:enumeration value="Article"/>
          <xsd:enumeration value="Audit Tool (Checklists, Audit Programs)"/>
          <xsd:enumeration value="Bio"/>
          <xsd:enumeration value="Blog"/>
          <xsd:enumeration value="Chapter Leader Materials"/>
          <xsd:enumeration value="Committee Document"/>
          <xsd:enumeration value="Conference"/>
          <xsd:enumeration value="Course Outline"/>
          <xsd:enumeration value="Curriculum"/>
          <xsd:enumeration value="FAQ"/>
          <xsd:enumeration value="Forms"/>
          <xsd:enumeration value="Glossary"/>
          <xsd:enumeration value="Institute Leader Materials"/>
          <xsd:enumeration value="Instructions"/>
          <xsd:enumeration value="Marketing Material"/>
          <xsd:enumeration value="Matrix"/>
          <xsd:enumeration value="Model"/>
          <xsd:enumeration value="MoU"/>
          <xsd:enumeration value="Matrix"/>
          <xsd:enumeration value="News/PR"/>
          <xsd:enumeration value="Position Paper"/>
          <xsd:enumeration value="Practice Guide"/>
          <xsd:enumeration value="Practice Advisory"/>
          <xsd:enumeration value="Preparation Guide"/>
          <xsd:enumeration value="Presentation"/>
          <xsd:enumeration value="Press release"/>
          <xsd:enumeration value="Price List"/>
          <xsd:enumeration value="Publication"/>
          <xsd:enumeration value="Report/Paper"/>
          <xsd:enumeration value="Self-Study"/>
          <xsd:enumeration value="Seminar"/>
          <xsd:enumeration value="Survey"/>
          <xsd:enumeration value="Webinar"/>
        </xsd:restriction>
      </xsd:simpleType>
    </xsd:element>
    <xsd:element name="NAIndustry" ma:index="11" nillable="true" ma:displayName="NAIndustry" ma:internalName="NAIndustry">
      <xsd:simpleType>
        <xsd:restriction base="dms:Choice">
          <xsd:enumeration value="Construction"/>
          <xsd:enumeration value="Environmental"/>
          <xsd:enumeration value="Financial Services"/>
          <xsd:enumeration value="Gaming"/>
          <xsd:enumeration value="Government"/>
          <xsd:enumeration value="Healthcare"/>
          <xsd:enumeration value="Manufacturing"/>
          <xsd:enumeration value="[]"/>
        </xsd:restriction>
      </xsd:simpleType>
    </xsd:element>
    <xsd:element name="NAAuthor" ma:index="12" nillable="true" ma:displayName="NAAuthor" ma:internalName="NAAuthor">
      <xsd:simpleType>
        <xsd:restriction base="dms:Text"/>
      </xsd:simpleType>
    </xsd:element>
    <xsd:element name="NADepartment" ma:index="13" nillable="true" ma:displayName="NADepartment" ma:internalName="NADepartment">
      <xsd:simpleType>
        <xsd:restriction base="dms:Choice">
          <xsd:enumeration value="Academic Relations"/>
          <xsd:enumeration value="Accounting"/>
          <xsd:enumeration value="Advertising/Sponsorship"/>
          <xsd:enumeration value="Advocacy"/>
          <xsd:enumeration value="AEC"/>
          <xsd:enumeration value="Bookstore"/>
          <xsd:enumeration value="Certification"/>
          <xsd:enumeration value="Chapters"/>
          <xsd:enumeration value="Conferences"/>
          <xsd:enumeration value="Corporate Communications"/>
          <xsd:enumeration value="Customer Relations"/>
          <xsd:enumeration value="E-learning"/>
          <xsd:enumeration value="GAIN"/>
          <xsd:enumeration value="Governance"/>
          <xsd:enumeration value="Human Resources"/>
          <xsd:enumeration value="Information Services"/>
          <xsd:enumeration value="International Conferecnce"/>
          <xsd:enumeration value="Global Relations"/>
          <xsd:enumeration value="Marketing"/>
          <xsd:enumeration value="Membership"/>
          <xsd:enumeration value="On-site Training"/>
          <xsd:enumeration value="Publications"/>
          <xsd:enumeration value="Quality"/>
          <xsd:enumeration value="Research Foundation"/>
          <xsd:enumeration value="Seminars"/>
          <xsd:enumeration value="Standards and Guidance"/>
          <xsd:enumeration value="[]"/>
        </xsd:restriction>
      </xsd:simpleType>
    </xsd:element>
    <xsd:element name="NAContentLocation" ma:index="14" nillable="true" ma:displayName="NAContentLocation" ma:internalName="NAContentLocation">
      <xsd:simpleType>
        <xsd:restriction base="dms:Choice">
          <xsd:enumeration value="Global website"/>
          <xsd:enumeration value="N.A. website"/>
          <xsd:enumeration value="Both"/>
        </xsd:restriction>
      </xsd:simpleType>
    </xsd:element>
    <xsd:element name="NAContentPrivacy" ma:index="15" nillable="true" ma:displayName="NAContentPrivacy" ma:internalName="NAContentPrivacy">
      <xsd:simpleType>
        <xsd:restriction base="dms:Choice">
          <xsd:enumeration value="Confidential - High Risk"/>
          <xsd:enumeration value="Private - Medium Risk"/>
          <xsd:enumeration value="Restricted - Low Risk"/>
          <xsd:enumeration value="Public - no risk"/>
          <xsd:enumeration value="[]"/>
        </xsd:restriction>
      </xsd:simpleType>
    </xsd:element>
    <xsd:element name="IIALang" ma:index="16" nillable="true" ma:displayName="NAIIALang" ma:format="Dropdown" ma:internalName="IIALang" ma:readOnly="false">
      <xsd:simpleType>
        <xsd:restriction base="dms:Choice">
          <xsd:enumeration value="Albanian"/>
          <xsd:enumeration value="Arabic"/>
          <xsd:enumeration value="Armenian"/>
          <xsd:enumeration value="Azeri"/>
          <xsd:enumeration value="Bosnian"/>
          <xsd:enumeration value="Bulgarian"/>
          <xsd:enumeration value="Chinese (Simplified)"/>
          <xsd:enumeration value="Chinese (Traditional)"/>
          <xsd:enumeration value="Chinese (Unsimplified)"/>
          <xsd:enumeration value="Croatian"/>
          <xsd:enumeration value="Czech"/>
          <xsd:enumeration value="Dutch"/>
          <xsd:enumeration value="English"/>
          <xsd:enumeration value="Estonian"/>
          <xsd:enumeration value="Finnish"/>
          <xsd:enumeration value="French"/>
          <xsd:enumeration value="Georgian"/>
          <xsd:enumeration value="German"/>
          <xsd:enumeration value="Greek"/>
          <xsd:enumeration value="Hebrew"/>
          <xsd:enumeration value="Hungarian"/>
          <xsd:enumeration value="Icelandic"/>
          <xsd:enumeration value="Indonesian"/>
          <xsd:enumeration value="Italian"/>
          <xsd:enumeration value="Japanese"/>
          <xsd:enumeration value="Korean"/>
          <xsd:enumeration value="Latvian"/>
          <xsd:enumeration value="Lithuanian"/>
          <xsd:enumeration value="Macedonian"/>
          <xsd:enumeration value="Malay"/>
          <xsd:enumeration value="Mongolian"/>
          <xsd:enumeration value="Montenegrin"/>
          <xsd:enumeration value="Norwegian"/>
          <xsd:enumeration value="Polish"/>
          <xsd:enumeration value="Portuguese"/>
          <xsd:enumeration value="Romanian"/>
          <xsd:enumeration value="Russian"/>
          <xsd:enumeration value="Serbian"/>
          <xsd:enumeration value="Slovak"/>
          <xsd:enumeration value="Slovenian"/>
          <xsd:enumeration value="Spanish"/>
          <xsd:enumeration value="Swedish"/>
          <xsd:enumeration value="Tajik"/>
          <xsd:enumeration value="Thai"/>
          <xsd:enumeration value="Turkish"/>
          <xsd:enumeration value="Ukrainian"/>
          <xsd:enumeration value="[]"/>
          <xsd:enumeration value=".del"/>
        </xsd:restriction>
      </xsd:simpleType>
    </xsd:element>
    <xsd:element name="NASummary" ma:index="17" nillable="true" ma:displayName="NASummary" ma:internalName="NASummary">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575c13-cf66-409c-b066-97397572af0f" elementFormDefault="qualified">
    <xsd:import namespace="http://schemas.microsoft.com/office/2006/documentManagement/types"/>
    <xsd:import namespace="http://schemas.microsoft.com/office/infopath/2007/PartnerControls"/>
    <xsd:element name="IIA_x0020_GL_x0020_Administration_x0020_Type" ma:index="18" nillable="true" ma:displayName="IIA GL Administration Type" ma:format="Dropdown" ma:internalName="IIA_x0020_GL_x0020_Administration_x0020_Type">
      <xsd:simpleType>
        <xsd:restriction base="dms:Choice">
          <xsd:enumeration value="Agreements &amp; Policies"/>
          <xsd:enumeration value="Formation"/>
          <xsd:enumeration value="Institute Manual"/>
          <xsd:enumeration value="Institute Services"/>
          <xsd:enumeration value="Reporting Requirement"/>
          <xsd:enumeration value="Governance Tools"/>
          <xsd:enumeration value="Strategic Planning"/>
          <xsd:enumeration value="Strategic Planning Archive"/>
          <xsd:enumeration value="Volunteer Management"/>
        </xsd:restriction>
      </xsd:simpleType>
    </xsd:element>
    <xsd:element name="IIA_x0020_GL_x0020_Communication_x0020_Tools" ma:index="19" nillable="true" ma:displayName="IIA GL Communication Tools" ma:format="Dropdown" ma:internalName="IIA_x0020_GL_x0020_Communication_x0020_Tools">
      <xsd:simpleType>
        <xsd:restriction base="dms:Choice">
          <xsd:enumeration value="Branding"/>
          <xsd:enumeration value="Brochures"/>
          <xsd:enumeration value="Presentations"/>
          <xsd:enumeration value="[]"/>
        </xsd:restriction>
      </xsd:simpleType>
    </xsd:element>
    <xsd:element name="IIA_x0020_GL_x0020_Event_x0020_Type" ma:index="20" nillable="true" ma:displayName="IIA GL Event Type" ma:format="Dropdown" ma:internalName="IIA_x0020_GL_x0020_Event_x0020_Type">
      <xsd:simpleType>
        <xsd:restriction base="dms:Choice">
          <xsd:enumeration value="Events Calendar"/>
          <xsd:enumeration value="Post Your Event"/>
          <xsd:enumeration value="Global Council"/>
          <xsd:enumeration value="International Conference"/>
          <xsd:enumeration value="Annual Meetings"/>
          <xsd:enumeration value="Mid-year"/>
          <xsd:enumeration value="[]"/>
        </xsd:restriction>
      </xsd:simpleType>
    </xsd:element>
    <xsd:element name="IIA_x0020_GL_x0020_Membership" ma:index="21" nillable="true" ma:displayName="IIA GL Membership" ma:format="Dropdown" ma:internalName="IIA_x0020_GL_x0020_Membership">
      <xsd:simpleType>
        <xsd:restriction base="dms:Choice">
          <xsd:enumeration value="Membership Development"/>
          <xsd:enumeration value="Membership Adminstration"/>
          <xsd:enumeration value="Membership Recruiting"/>
          <xsd:enumeration value="[]"/>
        </xsd:restriction>
      </xsd:simpleType>
    </xsd:element>
    <xsd:element name="IIA_x0020_GL_x0020_News" ma:index="22" nillable="true" ma:displayName="IIA GL News" ma:format="Dropdown" ma:internalName="IIA_x0020_GL_x0020_News">
      <xsd:simpleType>
        <xsd:restriction base="dms:Choice">
          <xsd:enumeration value="Annual Reports"/>
          <xsd:enumeration value="Communications Archives"/>
          <xsd:enumeration value="Global IIA News"/>
          <xsd:enumeration value="LeadersLink"/>
          <xsd:enumeration value="[]"/>
        </xsd:restriction>
      </xsd:simpleType>
    </xsd:element>
    <xsd:element name="IIA_x0020_GL_x0020_Resources_x0020_by_x0020_Topic" ma:index="23" nillable="true" ma:displayName="IIA GL Resources by Topic" ma:format="Dropdown" ma:internalName="IIA_x0020_GL_x0020_Resources_x0020_by_x0020_Topic">
      <xsd:simpleType>
        <xsd:restriction base="dms:Choice">
          <xsd:enumeration value="Academic Relations"/>
          <xsd:enumeration value="Advocacy"/>
          <xsd:enumeration value="Associated IIA Organizations"/>
          <xsd:enumeration value="Guidance"/>
          <xsd:enumeration value="IIARF"/>
          <xsd:enumeration value="Media Relations &amp; Public Relations"/>
          <xsd:enumeration value="Certifications"/>
          <xsd:enumeration value="[]"/>
        </xsd:restriction>
      </xsd:simpleType>
    </xsd:element>
    <xsd:element name="IIA_GL_InstituteServices" ma:index="24" nillable="true" ma:displayName="IIA_GL_InstituteServices" ma:list="{c55755f1-0350-42c5-b6ad-c8f0b66cd4b7}" ma:internalName="IIA_GL_InstituteServices" ma:showField="Title" ma:web="fc575c13-cf66-409c-b066-97397572af0f">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AContentLocation xmlns="1332a898-99c3-4a23-bee7-d3e0bb77c582">Global website</NAContentLocation>
    <IIALang xmlns="1332a898-99c3-4a23-bee7-d3e0bb77c582">English</IIALang>
    <NAInternalAuditTopic xmlns="1332a898-99c3-4a23-bee7-d3e0bb77c582" xsi:nil="true"/>
    <NAContentSource xmlns="1332a898-99c3-4a23-bee7-d3e0bb77c582">Marketing Material</NAContentSource>
    <NAFileID xmlns="1332a898-99c3-4a23-bee7-d3e0bb77c582" xsi:nil="true"/>
    <NAContentPrivacy xmlns="1332a898-99c3-4a23-bee7-d3e0bb77c582">Restricted - Low Risk</NAContentPrivacy>
    <NAAuthor xmlns="1332a898-99c3-4a23-bee7-d3e0bb77c582" xsi:nil="true"/>
    <NASummary xmlns="1332a898-99c3-4a23-bee7-d3e0bb77c582" xsi:nil="true"/>
    <NAIndustry xmlns="1332a898-99c3-4a23-bee7-d3e0bb77c582" xsi:nil="true"/>
    <NADepartment xmlns="1332a898-99c3-4a23-bee7-d3e0bb77c582">Marketing</NADepartment>
    <IIA_x0020_GL_x0020_Resources_x0020_by_x0020_Topic xmlns="fc575c13-cf66-409c-b066-97397572af0f" xsi:nil="true"/>
    <IIA_x0020_GL_x0020_Event_x0020_Type xmlns="fc575c13-cf66-409c-b066-97397572af0f" xsi:nil="true"/>
    <IIA_GL_InstituteServices xmlns="fc575c13-cf66-409c-b066-97397572af0f" xsi:nil="true"/>
    <IIA_x0020_GL_x0020_Administration_x0020_Type xmlns="fc575c13-cf66-409c-b066-97397572af0f" xsi:nil="true"/>
    <IIA_x0020_GL_x0020_News xmlns="fc575c13-cf66-409c-b066-97397572af0f" xsi:nil="true"/>
    <IIA_x0020_GL_x0020_Communication_x0020_Tools xmlns="fc575c13-cf66-409c-b066-97397572af0f" xsi:nil="true"/>
    <IIA_x0020_GL_x0020_Membership xmlns="fc575c13-cf66-409c-b066-97397572af0f" xsi:nil="true"/>
  </documentManagement>
</p:properties>
</file>

<file path=customXml/itemProps1.xml><?xml version="1.0" encoding="utf-8"?>
<ds:datastoreItem xmlns:ds="http://schemas.openxmlformats.org/officeDocument/2006/customXml" ds:itemID="{E03F8546-D032-4809-8FC0-AB3820F96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32a898-99c3-4a23-bee7-d3e0bb77c582"/>
    <ds:schemaRef ds:uri="fc575c13-cf66-409c-b066-97397572af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C21690-0281-4DB8-B103-9F5093D7DC95}">
  <ds:schemaRefs>
    <ds:schemaRef ds:uri="http://schemas.microsoft.com/sharepoint/v3/contenttype/forms"/>
  </ds:schemaRefs>
</ds:datastoreItem>
</file>

<file path=customXml/itemProps3.xml><?xml version="1.0" encoding="utf-8"?>
<ds:datastoreItem xmlns:ds="http://schemas.openxmlformats.org/officeDocument/2006/customXml" ds:itemID="{DB171286-5C6A-4C8A-8C02-5D2216914D48}">
  <ds:schemaRefs>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purl.org/dc/terms/"/>
    <ds:schemaRef ds:uri="fc575c13-cf66-409c-b066-97397572af0f"/>
    <ds:schemaRef ds:uri="http://purl.org/dc/dcmitype/"/>
    <ds:schemaRef ds:uri="http://schemas.openxmlformats.org/package/2006/metadata/core-properties"/>
    <ds:schemaRef ds:uri="1332a898-99c3-4a23-bee7-d3e0bb77c58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144</TotalTime>
  <Words>994</Words>
  <Application>Microsoft Office PowerPoint</Application>
  <PresentationFormat>Widescreen</PresentationFormat>
  <Paragraphs>132</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Basic Sans</vt:lpstr>
      <vt:lpstr>Basic Sans Bold</vt:lpstr>
      <vt:lpstr>Basic Sans Bold It</vt:lpstr>
      <vt:lpstr>Basic Sans Light</vt:lpstr>
      <vt:lpstr>Basic Sans Light It</vt:lpstr>
      <vt:lpstr>Calibri</vt:lpstr>
      <vt:lpstr>Calibri Light</vt:lpstr>
      <vt:lpstr>Office Theme</vt:lpstr>
      <vt:lpstr>Getting to Know Internal Auditing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IIA Branded Powerpoint</dc:title>
  <dc:creator>Jim Kinder</dc:creator>
  <cp:lastModifiedBy>Maggie Dunn</cp:lastModifiedBy>
  <cp:revision>14</cp:revision>
  <dcterms:created xsi:type="dcterms:W3CDTF">2021-05-18T02:13:03Z</dcterms:created>
  <dcterms:modified xsi:type="dcterms:W3CDTF">2022-01-28T13:57:02Z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0x010100A3F1A33742BB40798E5513FD18CF9B2C00BFCFE41E495E400D89E87CAAB8A65A6200C4C05854F5B2D84D8E6DDBB4175563A2</vt:lpwstr>
  </property>
  <property fmtid="{D5CDD505-2E9C-101B-9397-08002B2CF9AE}" pid="3" name="Order">
    <vt:r8>269800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