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2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EB6A-6C41-4018-AE75-FB55A3524B0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265B4-3E7D-48BB-9171-543A5028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2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="1" dirty="0" smtClean="0">
                <a:solidFill>
                  <a:schemeClr val="tx2"/>
                </a:solidFill>
                <a:latin typeface="Garamond" pitchFamily="18" charset="0"/>
              </a:rPr>
              <a:t>Internal Auditing provides assurance on the organization’s governance, risk management and control processes to help the organization achieve its strategic, operational, financial, and compliance objectives.</a:t>
            </a:r>
          </a:p>
          <a:p>
            <a:r>
              <a:rPr lang="en-US" b="1" dirty="0">
                <a:solidFill>
                  <a:schemeClr val="tx2"/>
                </a:solidFill>
                <a:latin typeface="Garamond" pitchFamily="18" charset="0"/>
              </a:rPr>
              <a:t>Internal Auditing is a catalyst for improving an organization’s effectiveness and efficiency by providing insight and recommendations based on analyses and assessments of data and business processes</a:t>
            </a:r>
            <a:r>
              <a:rPr lang="en-US" b="1" dirty="0" smtClean="0">
                <a:solidFill>
                  <a:schemeClr val="tx2"/>
                </a:solidFill>
                <a:latin typeface="Garamond" pitchFamily="18" charset="0"/>
              </a:rPr>
              <a:t>.</a:t>
            </a:r>
          </a:p>
          <a:p>
            <a:r>
              <a:rPr lang="en-US" b="1" dirty="0">
                <a:solidFill>
                  <a:schemeClr val="tx2"/>
                </a:solidFill>
                <a:latin typeface="Garamond" pitchFamily="18" charset="0"/>
              </a:rPr>
              <a:t>With commitment to integrity and accountability, Internal Auditing provides value to governing bodies and senior management as an objective source of independent advice and counsel. 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pPr defTabSz="931774">
              <a:defRPr/>
            </a:pPr>
            <a:endParaRPr lang="en-US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3D573-7588-43AC-A46B-E3E6917783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4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="1" dirty="0" smtClean="0">
                <a:solidFill>
                  <a:schemeClr val="tx2"/>
                </a:solidFill>
                <a:latin typeface="Garamond" pitchFamily="18" charset="0"/>
              </a:rPr>
              <a:t>Internal Auditing provides assurance on the organization’s governance, risk management and control processes to help the organization achieve its strategic, operational, financial, and compliance objectives.</a:t>
            </a:r>
          </a:p>
          <a:p>
            <a:r>
              <a:rPr lang="en-US" b="1" dirty="0">
                <a:solidFill>
                  <a:schemeClr val="tx2"/>
                </a:solidFill>
                <a:latin typeface="Garamond" pitchFamily="18" charset="0"/>
              </a:rPr>
              <a:t>Internal Auditing is a catalyst for improving an organization’s effectiveness and efficiency by providing insight and recommendations based on analyses and assessments of data and business processes</a:t>
            </a:r>
            <a:r>
              <a:rPr lang="en-US" b="1" dirty="0" smtClean="0">
                <a:solidFill>
                  <a:schemeClr val="tx2"/>
                </a:solidFill>
                <a:latin typeface="Garamond" pitchFamily="18" charset="0"/>
              </a:rPr>
              <a:t>.</a:t>
            </a:r>
          </a:p>
          <a:p>
            <a:r>
              <a:rPr lang="en-US" b="1" dirty="0">
                <a:solidFill>
                  <a:schemeClr val="tx2"/>
                </a:solidFill>
                <a:latin typeface="Garamond" pitchFamily="18" charset="0"/>
              </a:rPr>
              <a:t>With commitment to integrity and accountability, Internal Auditing provides value to governing bodies and senior management as an objective source of independent advice and counsel. 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pPr defTabSz="931774">
              <a:defRPr/>
            </a:pPr>
            <a:endParaRPr lang="en-US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3D573-7588-43AC-A46B-E3E6917783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4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7BC037-DF99-F14B-8544-AC003B1BF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5198DB-37CB-0D4D-8B93-5E88D5C1F3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681" y="5366316"/>
            <a:ext cx="2844801" cy="74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681" y="2444717"/>
            <a:ext cx="10515600" cy="1325563"/>
          </a:xfrm>
        </p:spPr>
        <p:txBody>
          <a:bodyPr>
            <a:noAutofit/>
          </a:bodyPr>
          <a:lstStyle>
            <a:lvl1pPr algn="r">
              <a:defRPr sz="66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63256" y="5167084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56" y="5568723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63233" y="5954961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</p:spTree>
    <p:extLst>
      <p:ext uri="{BB962C8B-B14F-4D97-AF65-F5344CB8AC3E}">
        <p14:creationId xmlns:p14="http://schemas.microsoft.com/office/powerpoint/2010/main" val="67467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79A7-7510-0B4F-9B89-4E508B96EA29}" type="datetime1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5D59-5316-7F4A-BA26-DEB6B50E24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IALogo-wh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6001" y="176315"/>
            <a:ext cx="406280" cy="251252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1"/>
            <a:ext cx="9719733" cy="608542"/>
          </a:xfrm>
          <a:custGeom>
            <a:avLst/>
            <a:gdLst>
              <a:gd name="connsiteX0" fmla="*/ 0 w 7289800"/>
              <a:gd name="connsiteY0" fmla="*/ 0 h 608542"/>
              <a:gd name="connsiteX1" fmla="*/ 7289800 w 7289800"/>
              <a:gd name="connsiteY1" fmla="*/ 0 h 608542"/>
              <a:gd name="connsiteX2" fmla="*/ 7289800 w 7289800"/>
              <a:gd name="connsiteY2" fmla="*/ 608542 h 608542"/>
              <a:gd name="connsiteX3" fmla="*/ 0 w 7289800"/>
              <a:gd name="connsiteY3" fmla="*/ 608542 h 608542"/>
              <a:gd name="connsiteX4" fmla="*/ 0 w 7289800"/>
              <a:gd name="connsiteY4" fmla="*/ 0 h 60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9800" h="608542">
                <a:moveTo>
                  <a:pt x="0" y="0"/>
                </a:moveTo>
                <a:lnTo>
                  <a:pt x="7289800" y="0"/>
                </a:lnTo>
                <a:lnTo>
                  <a:pt x="7289800" y="608542"/>
                </a:lnTo>
                <a:lnTo>
                  <a:pt x="0" y="608542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l">
              <a:defRPr sz="1000" b="1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Presentation Title Goes Here     [Edit in Header &amp; Footer Section (Apply to All)]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3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340D-99B2-424E-9A2A-ADCFEFCB3BA3}" type="datetime1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5D59-5316-7F4A-BA26-DEB6B50E24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IIALogo-wh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6001" y="176315"/>
            <a:ext cx="406280" cy="25125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1"/>
            <a:ext cx="971973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Presentation Title Goes Here     [Edit in Header &amp; Footer Section (Apply to All)]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7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xmlns="" id="{7DE1DA96-E167-1C47-B386-AAAA6F1E8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C0ED48-65A2-1844-A972-D59D4A5461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520" y="5431042"/>
            <a:ext cx="2555346" cy="6730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11752E0-B27B-F64C-8475-8ABE77B6F69C}"/>
              </a:ext>
            </a:extLst>
          </p:cNvPr>
          <p:cNvCxnSpPr>
            <a:cxnSpLocks/>
          </p:cNvCxnSpPr>
          <p:nvPr userDrawn="1"/>
        </p:nvCxnSpPr>
        <p:spPr>
          <a:xfrm>
            <a:off x="3446953" y="5431042"/>
            <a:ext cx="0" cy="751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0148" y="5212246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40148" y="5613885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540125" y="6000123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552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02873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155F3F-8098-EA45-96CF-69A018EBA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970F3C-235F-EE41-B796-71C8279F5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210" y="5525340"/>
            <a:ext cx="2844800" cy="7493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60769" y="5290615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160769" y="5692254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160746" y="6078492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921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76601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FAD939-E02F-FD46-B98C-02F999686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B2EE4B2-A68C-C544-BC6B-F6E52C72A83C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4E332FB-A9B6-6541-9F33-6B696AC34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319" y="6145721"/>
            <a:ext cx="1808789" cy="48449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2319" y="447124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319" y="1669517"/>
            <a:ext cx="10930416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66243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87FA121-90B8-F64E-92A4-67FFCDF46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644640E-3BFE-9744-992B-AEDEE5467E28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  <a:alpha val="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F3AFFF9-E1BB-AD45-BCF6-E54343BF7C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7463" y="6145721"/>
            <a:ext cx="1808789" cy="484497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27463" y="408219"/>
            <a:ext cx="8635272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454" y="3844166"/>
            <a:ext cx="1875813" cy="165646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00" kern="1200" dirty="0">
                <a:solidFill>
                  <a:schemeClr val="tx1"/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Call out or quotes go here.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463" y="1669517"/>
            <a:ext cx="8635272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48164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C8E3A0-6CF4-204C-950E-0202BF0F0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B958685-BBBA-7246-9C7C-ADB6201719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8539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CEC122-C624-0A4C-9651-FE418B368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6092629-461C-4C47-AD99-72B796CB04E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C5CD08-8584-9B4D-8A21-BA1F622CF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621D2D2-76B7-644A-8BAF-198F539C40A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478707"/>
            <a:ext cx="0" cy="1683389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408085"/>
            <a:ext cx="7898080" cy="598443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Basic Sans Light I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67996" y="3213930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2400" b="0" baseline="0">
                <a:solidFill>
                  <a:srgbClr val="92D050"/>
                </a:solidFill>
                <a:latin typeface="Basic San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67996" y="3647471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Position – The Institute of Internal Auditors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67996" y="4086417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300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Name@theiia.org </a:t>
            </a:r>
          </a:p>
        </p:txBody>
      </p:sp>
    </p:spTree>
    <p:extLst>
      <p:ext uri="{BB962C8B-B14F-4D97-AF65-F5344CB8AC3E}">
        <p14:creationId xmlns:p14="http://schemas.microsoft.com/office/powerpoint/2010/main" val="240215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3817" y="2398022"/>
            <a:ext cx="10363200" cy="1148177"/>
          </a:xfrm>
        </p:spPr>
        <p:txBody>
          <a:bodyPr>
            <a:spAutoFit/>
          </a:bodyPr>
          <a:lstStyle>
            <a:lvl1pPr algn="l">
              <a:lnSpc>
                <a:spcPts val="4000"/>
              </a:lnSpc>
              <a:defRPr sz="4500" b="1" i="0" cap="all">
                <a:solidFill>
                  <a:schemeClr val="bg1"/>
                </a:solidFill>
                <a:latin typeface="+mj-lt"/>
                <a:cs typeface="Arial Narrow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817" y="3256230"/>
            <a:ext cx="10363200" cy="438582"/>
          </a:xfrm>
        </p:spPr>
        <p:txBody>
          <a:bodyPr anchor="ctr">
            <a:spAutoFit/>
          </a:bodyPr>
          <a:lstStyle>
            <a:lvl1pPr marL="0" indent="0" algn="l">
              <a:buNone/>
              <a:defRPr sz="2500" b="1" i="0" cap="all">
                <a:solidFill>
                  <a:schemeClr val="bg2"/>
                </a:solidFill>
                <a:latin typeface="+mj-lt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IIA-wht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056" y="5833042"/>
            <a:ext cx="3045345" cy="42805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03817" y="4241800"/>
            <a:ext cx="8568267" cy="203201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Presenter Name or Additional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275063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F6C7A2-DC5A-B14F-873A-CF58C870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94315B-07FC-4D48-B66F-BD696A8E4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E6444-EF9D-1A43-AFE7-5C2E6E128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6908-3E76-5C44-A4F5-4405962B01C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8DB107-7B17-F046-81DA-7F7CB8A39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D922AC-7EE3-B449-B17C-FF855963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309F-7667-5144-816C-71BAC9DB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1681" y="1806899"/>
            <a:ext cx="10515600" cy="1963382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Value of </a:t>
            </a:r>
            <a:r>
              <a:rPr lang="en-US" sz="4400" dirty="0" smtClean="0"/>
              <a:t>Internal Auditing</a:t>
            </a:r>
            <a:r>
              <a:rPr lang="en-US" sz="4400" dirty="0"/>
              <a:t>:</a:t>
            </a:r>
            <a:br>
              <a:rPr lang="en-US" sz="4400" dirty="0"/>
            </a:br>
            <a:r>
              <a:rPr lang="en-US" sz="4400" dirty="0"/>
              <a:t>Assurance, Insight, objectivity</a:t>
            </a:r>
            <a:endParaRPr lang="en-US" sz="4400" dirty="0"/>
          </a:p>
        </p:txBody>
      </p:sp>
      <p:sp>
        <p:nvSpPr>
          <p:cNvPr id="23" name="Subtitle 22"/>
          <p:cNvSpPr>
            <a:spLocks noGrp="1"/>
          </p:cNvSpPr>
          <p:nvPr>
            <p:ph type="body" sz="quarter" idx="10"/>
          </p:nvPr>
        </p:nvSpPr>
        <p:spPr>
          <a:xfrm>
            <a:off x="3077201" y="3659030"/>
            <a:ext cx="6373423" cy="90201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 presentation to stakeholders about the value of Internal Auditing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05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Catalyst, Analyses, Assessments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As catalyst for improvement, evaluates processes, reports findings and recommends appropriate courses of action; and advises on key projects/initiatives.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Through analyses of data and information, provides insight into process improvements.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Through understanding of the business and its objectives, assesses the efficiency and effectiveness of operations and protection of assets.</a:t>
            </a:r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645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32319" y="447124"/>
            <a:ext cx="8840208" cy="1049338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300" b="1" dirty="0"/>
              <a:t>Objectivity</a:t>
            </a:r>
            <a:r>
              <a:rPr lang="en-US" sz="3300" b="1" dirty="0" smtClean="0"/>
              <a:t>: Integrity</a:t>
            </a:r>
            <a:r>
              <a:rPr lang="en-US" sz="3300" b="1" dirty="0"/>
              <a:t>, Accountability, Independence</a:t>
            </a:r>
            <a:endParaRPr lang="en-US" sz="3300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632319" y="1669517"/>
            <a:ext cx="10017430" cy="4005661"/>
          </a:xfrm>
        </p:spPr>
        <p:txBody>
          <a:bodyPr/>
          <a:lstStyle/>
          <a:p>
            <a:r>
              <a:rPr lang="en-US" dirty="0"/>
              <a:t>With commitment to integrity and accountability, Internal Auditing provides value to governing bodies and senior management as an independent source of objective advice.</a:t>
            </a:r>
          </a:p>
          <a:p>
            <a:endParaRPr lang="en-US" dirty="0"/>
          </a:p>
        </p:txBody>
      </p:sp>
      <p:pic>
        <p:nvPicPr>
          <p:cNvPr id="7" name="Picture 6" descr="Value-Proposition-Bubbles-ObjectivityC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07" y="2273708"/>
            <a:ext cx="4190853" cy="36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66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Integrity, Accountability, Independence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927463" y="1773550"/>
            <a:ext cx="8635272" cy="328028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Grounded in professionalism and </a:t>
            </a:r>
            <a:r>
              <a:rPr lang="en-US" sz="2000" b="1" dirty="0"/>
              <a:t>integrity </a:t>
            </a:r>
            <a:r>
              <a:rPr lang="en-US" sz="2000" dirty="0"/>
              <a:t>through professional </a:t>
            </a:r>
            <a:r>
              <a:rPr lang="en-US" sz="2000" i="1" dirty="0"/>
              <a:t>Standards </a:t>
            </a:r>
            <a:r>
              <a:rPr lang="en-US" sz="2000" dirty="0"/>
              <a:t>and</a:t>
            </a:r>
            <a:r>
              <a:rPr lang="en-US" sz="2000" i="1" dirty="0"/>
              <a:t> Code of Ethics</a:t>
            </a:r>
            <a:r>
              <a:rPr lang="en-US" sz="2000" dirty="0"/>
              <a:t>.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Accountable</a:t>
            </a:r>
            <a:r>
              <a:rPr lang="en-US" sz="2000" dirty="0"/>
              <a:t> in helping management and governing bodies achieve their objectives.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To ensure </a:t>
            </a:r>
            <a:r>
              <a:rPr lang="en-US" sz="2000" b="1" dirty="0"/>
              <a:t>independence</a:t>
            </a:r>
            <a:r>
              <a:rPr lang="en-US" sz="2000" dirty="0"/>
              <a:t>, CAE should report to independent governing body for functional direction; and to management for administrative oversight. Maintains objectivity by not assuming any operational responsibilities.</a:t>
            </a:r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350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rmAutofit fontScale="85000" lnSpcReduction="10000"/>
          </a:bodyPr>
          <a:lstStyle/>
          <a:p>
            <a:r>
              <a:rPr lang="en-US" dirty="0"/>
              <a:t>VALUE PROPOSITION OF INTERNAL AUDITING FOR KEY STAKEHOLDERS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16723" y="1403711"/>
            <a:ext cx="10930416" cy="531614"/>
          </a:xfrm>
        </p:spPr>
        <p:txBody>
          <a:bodyPr/>
          <a:lstStyle/>
          <a:p>
            <a:r>
              <a:rPr lang="en-US" dirty="0"/>
              <a:t>What YOU should expect from your internal auditors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2800" y="914400"/>
            <a:ext cx="8839200" cy="6334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9999"/>
                </a:solidFill>
              </a:rPr>
              <a:t/>
            </a:r>
            <a:br>
              <a:rPr lang="en-US" sz="2800" b="1" dirty="0">
                <a:solidFill>
                  <a:srgbClr val="009999"/>
                </a:solidFill>
              </a:rPr>
            </a:br>
            <a:endParaRPr lang="en-US" sz="2200" b="1" dirty="0">
              <a:solidFill>
                <a:srgbClr val="008000"/>
              </a:solidFill>
            </a:endParaRPr>
          </a:p>
        </p:txBody>
      </p:sp>
      <p:pic>
        <p:nvPicPr>
          <p:cNvPr id="9" name="Picture 8" descr="Value-Proposition-Bubbles-IAC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10" y="1876708"/>
            <a:ext cx="2184300" cy="1901798"/>
          </a:xfrm>
          <a:prstGeom prst="rect">
            <a:avLst/>
          </a:prstGeom>
        </p:spPr>
      </p:pic>
      <p:pic>
        <p:nvPicPr>
          <p:cNvPr id="12" name="Picture 11" descr="Value-Proposition-Bubbles-AssuranceC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695" y="4095600"/>
            <a:ext cx="1961178" cy="1707532"/>
          </a:xfrm>
          <a:prstGeom prst="rect">
            <a:avLst/>
          </a:prstGeom>
        </p:spPr>
      </p:pic>
      <p:pic>
        <p:nvPicPr>
          <p:cNvPr id="13" name="Picture 12" descr="Value-Proposition-Bubbles-InsightC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797" y="4073754"/>
            <a:ext cx="1986268" cy="1729378"/>
          </a:xfrm>
          <a:prstGeom prst="rect">
            <a:avLst/>
          </a:prstGeom>
        </p:spPr>
      </p:pic>
      <p:pic>
        <p:nvPicPr>
          <p:cNvPr id="14" name="Picture 13" descr="Value-Proposition-Bubbles-ObjectivityC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262" y="4066072"/>
            <a:ext cx="2029006" cy="1766588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3997521" y="3412265"/>
            <a:ext cx="1167676" cy="7813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917938" y="3443134"/>
            <a:ext cx="1185727" cy="8222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81931" y="3613796"/>
            <a:ext cx="0" cy="4599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080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021601" y="2630558"/>
            <a:ext cx="7898080" cy="3770242"/>
          </a:xfrm>
        </p:spPr>
        <p:txBody>
          <a:bodyPr>
            <a:noAutofit/>
          </a:bodyPr>
          <a:lstStyle/>
          <a:p>
            <a:r>
              <a:rPr lang="en-US" sz="3200" b="0" dirty="0"/>
              <a:t>The IIA is the internal audit profession's global voice, recognized authority, acknowledged leader, chief advocate, and principal educator. </a:t>
            </a:r>
            <a:endParaRPr lang="en-US" sz="3200" b="0" dirty="0" smtClean="0"/>
          </a:p>
          <a:p>
            <a:endParaRPr lang="en-US" sz="3200" b="0" dirty="0" smtClean="0"/>
          </a:p>
          <a:p>
            <a:endParaRPr lang="en-US" sz="3200" b="0" dirty="0"/>
          </a:p>
          <a:p>
            <a:r>
              <a:rPr lang="en-US" sz="3200" b="0" dirty="0"/>
              <a:t>www.theiia.org</a:t>
            </a:r>
          </a:p>
          <a:p>
            <a:pPr>
              <a:buNone/>
            </a:pPr>
            <a:r>
              <a:rPr lang="en-US" sz="3200" dirty="0"/>
              <a:t>	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926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267996" y="2904331"/>
            <a:ext cx="7898080" cy="1049338"/>
          </a:xfrm>
        </p:spPr>
        <p:txBody>
          <a:bodyPr anchor="t">
            <a:normAutofit fontScale="92500" lnSpcReduction="10000"/>
          </a:bodyPr>
          <a:lstStyle/>
          <a:p>
            <a:pPr>
              <a:buNone/>
            </a:pPr>
            <a:r>
              <a:rPr lang="en-US" sz="4000" b="0" dirty="0" smtClean="0"/>
              <a:t>What </a:t>
            </a:r>
            <a:r>
              <a:rPr lang="en-US" sz="4000" b="0" dirty="0"/>
              <a:t>should you expect from your Internal Audit Department?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5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rmAutofit fontScale="85000" lnSpcReduction="10000"/>
          </a:bodyPr>
          <a:lstStyle/>
          <a:p>
            <a:r>
              <a:rPr lang="en-US" dirty="0"/>
              <a:t>VALUE PROPOSITION OF INTERNAL AUDITING  FOR KEY STAKEHOLDERS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767563" y="2612951"/>
            <a:ext cx="4096644" cy="3026761"/>
          </a:xfrm>
        </p:spPr>
        <p:txBody>
          <a:bodyPr>
            <a:noAutofit/>
          </a:bodyPr>
          <a:lstStyle/>
          <a:p>
            <a:r>
              <a:rPr lang="en-US" sz="2400" dirty="0"/>
              <a:t>Governing bodies and senior management rely on Internal Auditing for objective assurance and insight on the effectiveness and efficiency of governance, risk </a:t>
            </a:r>
            <a:r>
              <a:rPr lang="en-US" sz="2400" dirty="0" smtClean="0"/>
              <a:t>management, </a:t>
            </a:r>
            <a:r>
              <a:rPr lang="en-US" sz="2400" dirty="0"/>
              <a:t>and internal control processes.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19388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sic Sans" panose="00000500000000000000" pitchFamily="50" charset="0"/>
              </a:rPr>
              <a:t>Internal Auditing:  Assurance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sic Sans" panose="00000500000000000000" pitchFamily="50" charset="0"/>
                <a:cs typeface="Arial"/>
              </a:rPr>
              <a:t>▪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sic Sans" panose="00000500000000000000" pitchFamily="50" charset="0"/>
              </a:rPr>
              <a:t> Insight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sic Sans" panose="00000500000000000000" pitchFamily="50" charset="0"/>
                <a:cs typeface="Arial"/>
              </a:rPr>
              <a:t>▪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sic Sans" panose="00000500000000000000" pitchFamily="50" charset="0"/>
              </a:rPr>
              <a:t> Objectivity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Basic Sans" panose="00000500000000000000" pitchFamily="50" charset="0"/>
            </a:endParaRPr>
          </a:p>
        </p:txBody>
      </p:sp>
      <p:pic>
        <p:nvPicPr>
          <p:cNvPr id="8" name="Picture 7" descr="Value-Proposition-Bubbles-IAC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411" y="2680692"/>
            <a:ext cx="3319975" cy="289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</a:t>
            </a:r>
            <a:r>
              <a:rPr lang="en-US" dirty="0"/>
              <a:t>Auditing </a:t>
            </a:r>
            <a:r>
              <a:rPr lang="en-US" dirty="0" smtClean="0"/>
              <a:t>Provides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88515" y="1959716"/>
            <a:ext cx="10285727" cy="400566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/>
              <a:t>Assurance</a:t>
            </a:r>
            <a:r>
              <a:rPr lang="en-US" sz="2400" dirty="0"/>
              <a:t> that the organization is operating as management intends.</a:t>
            </a:r>
          </a:p>
          <a:p>
            <a:pPr>
              <a:spcAft>
                <a:spcPts val="1800"/>
              </a:spcAft>
            </a:pPr>
            <a:r>
              <a:rPr lang="en-US" sz="2400" b="1" dirty="0"/>
              <a:t>Insight</a:t>
            </a:r>
            <a:r>
              <a:rPr lang="en-US" sz="2400" dirty="0"/>
              <a:t> for improving controls, processes, procedures, performance, and risk management; and for reducing expenses, enhancing revenues, and improving profits.</a:t>
            </a:r>
          </a:p>
          <a:p>
            <a:pPr>
              <a:spcAft>
                <a:spcPts val="1800"/>
              </a:spcAft>
            </a:pPr>
            <a:r>
              <a:rPr lang="en-US" sz="2400" b="1" dirty="0"/>
              <a:t>Objective</a:t>
            </a:r>
            <a:r>
              <a:rPr lang="en-US" sz="2400" dirty="0"/>
              <a:t> assessments of operations.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177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Internal Auditors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Have variety of skills</a:t>
            </a:r>
            <a:r>
              <a:rPr lang="en-US" sz="2400" dirty="0"/>
              <a:t>, educational backgrounds, and expertise.</a:t>
            </a:r>
          </a:p>
          <a:p>
            <a:r>
              <a:rPr lang="en-US" sz="2400" dirty="0"/>
              <a:t>Use their </a:t>
            </a:r>
            <a:r>
              <a:rPr lang="en-US" sz="2400" b="1" dirty="0"/>
              <a:t>broad knowledge of the business </a:t>
            </a:r>
            <a:r>
              <a:rPr lang="en-US" sz="2400" dirty="0"/>
              <a:t>to help management achieve its business objectives and assist the governing body in fulfilling its oversight responsibility.</a:t>
            </a:r>
          </a:p>
          <a:p>
            <a:r>
              <a:rPr lang="en-US" sz="2400" b="1" dirty="0"/>
              <a:t>Are catalysts, risk and control experts, </a:t>
            </a:r>
            <a:r>
              <a:rPr lang="en-US" sz="2400" dirty="0"/>
              <a:t>efficiency specialists, and problem-solvers.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0996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VALUE PROPOSITION OF INTERNAL AUDITING FOR KEY STAKEHOLDERS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2319" y="1399686"/>
            <a:ext cx="10930416" cy="438602"/>
          </a:xfrm>
        </p:spPr>
        <p:txBody>
          <a:bodyPr>
            <a:normAutofit/>
          </a:bodyPr>
          <a:lstStyle/>
          <a:p>
            <a:r>
              <a:rPr lang="en-US" dirty="0"/>
              <a:t>What else should you expect from your IA Department?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40000" y="1838288"/>
            <a:ext cx="8839200" cy="11017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9999"/>
                </a:solidFill>
              </a:rPr>
              <a:t/>
            </a:r>
            <a:br>
              <a:rPr lang="en-US" sz="2800" b="1" dirty="0">
                <a:solidFill>
                  <a:srgbClr val="009999"/>
                </a:solidFill>
              </a:rPr>
            </a:br>
            <a:endParaRPr lang="en-US" sz="2200" b="1" dirty="0">
              <a:solidFill>
                <a:srgbClr val="008000"/>
              </a:solidFill>
            </a:endParaRPr>
          </a:p>
        </p:txBody>
      </p:sp>
      <p:pic>
        <p:nvPicPr>
          <p:cNvPr id="9" name="Picture 8" descr="Value-Proposition-Bubbles-IAC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33" y="1671905"/>
            <a:ext cx="2493178" cy="2170728"/>
          </a:xfrm>
          <a:prstGeom prst="rect">
            <a:avLst/>
          </a:prstGeom>
        </p:spPr>
      </p:pic>
      <p:pic>
        <p:nvPicPr>
          <p:cNvPr id="12" name="Picture 11" descr="Value-Proposition-Bubbles-AssuranceC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964" y="3867980"/>
            <a:ext cx="2238506" cy="1948992"/>
          </a:xfrm>
          <a:prstGeom prst="rect">
            <a:avLst/>
          </a:prstGeom>
        </p:spPr>
      </p:pic>
      <p:pic>
        <p:nvPicPr>
          <p:cNvPr id="13" name="Picture 12" descr="Value-Proposition-Bubbles-InsightC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443" y="3886252"/>
            <a:ext cx="2267146" cy="1973928"/>
          </a:xfrm>
          <a:prstGeom prst="rect">
            <a:avLst/>
          </a:prstGeom>
        </p:spPr>
      </p:pic>
      <p:pic>
        <p:nvPicPr>
          <p:cNvPr id="14" name="Picture 13" descr="Value-Proposition-Bubbles-ObjectivityC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3945" y="3865017"/>
            <a:ext cx="2315924" cy="20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32318" y="447124"/>
            <a:ext cx="10238881" cy="821589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b="1" dirty="0" smtClean="0"/>
              <a:t>Assurance: Governance</a:t>
            </a:r>
            <a:r>
              <a:rPr lang="en-US" b="1" dirty="0"/>
              <a:t>, Risk, Control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677474" y="1376005"/>
            <a:ext cx="10238880" cy="4005661"/>
          </a:xfrm>
        </p:spPr>
        <p:txBody>
          <a:bodyPr/>
          <a:lstStyle/>
          <a:p>
            <a:r>
              <a:rPr lang="en-US" dirty="0"/>
              <a:t>Internal Auditing provides assurance on the organization’s governance, risk management and control processes to help the organization achieve its strategic, operational, financial, and compliance objectives.</a:t>
            </a:r>
          </a:p>
          <a:p>
            <a:endParaRPr lang="en-US" dirty="0"/>
          </a:p>
        </p:txBody>
      </p:sp>
      <p:pic>
        <p:nvPicPr>
          <p:cNvPr id="7" name="Picture 6" descr="Value-Proposition-Bubbles-AssuranceC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74" y="2159938"/>
            <a:ext cx="4218989" cy="36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5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rmAutofit fontScale="92500" lnSpcReduction="20000"/>
          </a:bodyPr>
          <a:lstStyle/>
          <a:p>
            <a:endParaRPr lang="en-US" sz="3000" dirty="0"/>
          </a:p>
          <a:p>
            <a:r>
              <a:rPr lang="en-US" dirty="0"/>
              <a:t>Governance, Risk, Control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927463" y="1833782"/>
            <a:ext cx="8635272" cy="332956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Internal Auditing, as one of the four cornerstones of corporate </a:t>
            </a:r>
            <a:r>
              <a:rPr lang="en-US" sz="2000" b="1" dirty="0"/>
              <a:t>governance</a:t>
            </a:r>
            <a:r>
              <a:rPr lang="en-US" sz="2000" dirty="0"/>
              <a:t> (along with the governing body, executive management, and external auditing) helps organization focus on strong controls, accurate reporting, effective oversight, mitigation of risks, and protection of investments. 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Assists management and governing bodies in identifying </a:t>
            </a:r>
            <a:r>
              <a:rPr lang="en-US" sz="2000" b="1" dirty="0"/>
              <a:t>risks.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/>
              <a:t>Provides insight on effectiveness of </a:t>
            </a:r>
            <a:r>
              <a:rPr lang="en-US" sz="2000" b="1" dirty="0"/>
              <a:t>controls </a:t>
            </a:r>
            <a:r>
              <a:rPr lang="en-US" sz="2000" dirty="0"/>
              <a:t>and compliance with procedures and regulations, and recommends improvements.</a:t>
            </a:r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543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4000" b="1" dirty="0" smtClean="0"/>
              <a:t>Insight: Catalyst</a:t>
            </a:r>
            <a:r>
              <a:rPr lang="en-US" sz="4000" b="1" dirty="0"/>
              <a:t>, Analyses, Assessments</a:t>
            </a:r>
            <a:endParaRPr lang="en-US" sz="4000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632319" y="1330039"/>
            <a:ext cx="9809362" cy="1117487"/>
          </a:xfrm>
        </p:spPr>
        <p:txBody>
          <a:bodyPr/>
          <a:lstStyle/>
          <a:p>
            <a:r>
              <a:rPr lang="en-US" dirty="0"/>
              <a:t>Internal Auditing is a catalyst for improving an organization’s effectiveness and efficiency by providing insight and recommendations based on analyses and assessments of data and business processes.</a:t>
            </a:r>
            <a:r>
              <a:rPr lang="en-US" i="1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Value-Proposition-Bubbles-InsightC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641" y="2302839"/>
            <a:ext cx="4162717" cy="36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0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AContentLocation xmlns="1332a898-99c3-4a23-bee7-d3e0bb77c582">Global website</NAContentLocation>
    <IIALang xmlns="1332a898-99c3-4a23-bee7-d3e0bb77c582">English</IIALang>
    <NAInternalAuditTopic xmlns="1332a898-99c3-4a23-bee7-d3e0bb77c582" xsi:nil="true"/>
    <NAContentSource xmlns="1332a898-99c3-4a23-bee7-d3e0bb77c582">Marketing Material</NAContentSource>
    <NAFileID xmlns="1332a898-99c3-4a23-bee7-d3e0bb77c582" xsi:nil="true"/>
    <NAContentPrivacy xmlns="1332a898-99c3-4a23-bee7-d3e0bb77c582">Restricted - Low Risk</NAContentPrivacy>
    <NAAuthor xmlns="1332a898-99c3-4a23-bee7-d3e0bb77c582" xsi:nil="true"/>
    <NASummary xmlns="1332a898-99c3-4a23-bee7-d3e0bb77c582" xsi:nil="true"/>
    <NAIndustry xmlns="1332a898-99c3-4a23-bee7-d3e0bb77c582" xsi:nil="true"/>
    <NADepartment xmlns="1332a898-99c3-4a23-bee7-d3e0bb77c582">Marketing</NADepartment>
    <IIA_x0020_GL_x0020_Resources_x0020_by_x0020_Topic xmlns="fc575c13-cf66-409c-b066-97397572af0f" xsi:nil="true"/>
    <IIA_x0020_GL_x0020_Event_x0020_Type xmlns="fc575c13-cf66-409c-b066-97397572af0f" xsi:nil="true"/>
    <IIA_GL_InstituteServices xmlns="fc575c13-cf66-409c-b066-97397572af0f" xsi:nil="true"/>
    <IIA_x0020_GL_x0020_Administration_x0020_Type xmlns="fc575c13-cf66-409c-b066-97397572af0f" xsi:nil="true"/>
    <IIA_x0020_GL_x0020_News xmlns="fc575c13-cf66-409c-b066-97397572af0f" xsi:nil="true"/>
    <IIA_x0020_GL_x0020_Communication_x0020_Tools xmlns="fc575c13-cf66-409c-b066-97397572af0f" xsi:nil="true"/>
    <IIA_x0020_GL_x0020_Membership xmlns="fc575c13-cf66-409c-b066-97397572af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IA-NADocument-IL" ma:contentTypeID="0x010100A3F1A33742BB40798E5513FD18CF9B2C00BFCFE41E495E400D89E87CAAB8A65A6200C4C05854F5B2D84D8E6DDBB4175563A2" ma:contentTypeVersion="8" ma:contentTypeDescription="Institute Leader Documents" ma:contentTypeScope="" ma:versionID="6b17ac115d6de37bd1303f3c7697312a">
  <xsd:schema xmlns:xsd="http://www.w3.org/2001/XMLSchema" xmlns:xs="http://www.w3.org/2001/XMLSchema" xmlns:p="http://schemas.microsoft.com/office/2006/metadata/properties" xmlns:ns2="1332a898-99c3-4a23-bee7-d3e0bb77c582" xmlns:ns3="fc575c13-cf66-409c-b066-97397572af0f" targetNamespace="http://schemas.microsoft.com/office/2006/metadata/properties" ma:root="true" ma:fieldsID="500d0df62c2daaa901214a43bc80141a" ns2:_="" ns3:_="">
    <xsd:import namespace="1332a898-99c3-4a23-bee7-d3e0bb77c582"/>
    <xsd:import namespace="fc575c13-cf66-409c-b066-97397572af0f"/>
    <xsd:element name="properties">
      <xsd:complexType>
        <xsd:sequence>
          <xsd:element name="documentManagement">
            <xsd:complexType>
              <xsd:all>
                <xsd:element ref="ns2:NAFileID" minOccurs="0"/>
                <xsd:element ref="ns2:NAInternalAuditTopic" minOccurs="0"/>
                <xsd:element ref="ns2:NAContentSource" minOccurs="0"/>
                <xsd:element ref="ns2:NAIndustry" minOccurs="0"/>
                <xsd:element ref="ns2:NAAuthor" minOccurs="0"/>
                <xsd:element ref="ns2:NADepartment" minOccurs="0"/>
                <xsd:element ref="ns2:NAContentLocation" minOccurs="0"/>
                <xsd:element ref="ns2:NAContentPrivacy" minOccurs="0"/>
                <xsd:element ref="ns2:IIALang" minOccurs="0"/>
                <xsd:element ref="ns2:NASummary" minOccurs="0"/>
                <xsd:element ref="ns3:IIA_x0020_GL_x0020_Administration_x0020_Type" minOccurs="0"/>
                <xsd:element ref="ns3:IIA_x0020_GL_x0020_Communication_x0020_Tools" minOccurs="0"/>
                <xsd:element ref="ns3:IIA_x0020_GL_x0020_Event_x0020_Type" minOccurs="0"/>
                <xsd:element ref="ns3:IIA_x0020_GL_x0020_Membership" minOccurs="0"/>
                <xsd:element ref="ns3:IIA_x0020_GL_x0020_News" minOccurs="0"/>
                <xsd:element ref="ns3:IIA_x0020_GL_x0020_Resources_x0020_by_x0020_Topic" minOccurs="0"/>
                <xsd:element ref="ns3:IIA_GL_InstituteServic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2a898-99c3-4a23-bee7-d3e0bb77c582" elementFormDefault="qualified">
    <xsd:import namespace="http://schemas.microsoft.com/office/2006/documentManagement/types"/>
    <xsd:import namespace="http://schemas.microsoft.com/office/infopath/2007/PartnerControls"/>
    <xsd:element name="NAFileID" ma:index="8" nillable="true" ma:displayName="NAFileID" ma:internalName="NAFileID">
      <xsd:simpleType>
        <xsd:restriction base="dms:Text"/>
      </xsd:simpleType>
    </xsd:element>
    <xsd:element name="NAInternalAuditTopic" ma:index="9" nillable="true" ma:displayName="NAInternalAuditTopic" ma:format="Dropdown" ma:internalName="NAInternalAuditTopic">
      <xsd:simpleType>
        <xsd:restriction base="dms:Choice">
          <xsd:enumeration value="Finance and Compliance Auditing"/>
          <xsd:enumeration value="Fraud"/>
          <xsd:enumeration value="Governance"/>
          <xsd:enumeration value="Internal Audit Activity/Function"/>
          <xsd:enumeration value="Internal Control"/>
          <xsd:enumeration value="Operational/Performance Auditing"/>
          <xsd:enumeration value="Risk"/>
          <xsd:enumeration value="Technology"/>
          <xsd:enumeration value="Other"/>
        </xsd:restriction>
      </xsd:simpleType>
    </xsd:element>
    <xsd:element name="NAContentSource" ma:index="10" nillable="true" ma:displayName="NAContentSource" ma:format="Dropdown" ma:internalName="NAContentSource">
      <xsd:simpleType>
        <xsd:restriction base="dms:Choice">
          <xsd:enumeration value="[]"/>
          <xsd:enumeration value="Annual Report"/>
          <xsd:enumeration value="Article"/>
          <xsd:enumeration value="Audit Tool (Checklists, Audit Programs)"/>
          <xsd:enumeration value="Bio"/>
          <xsd:enumeration value="Blog"/>
          <xsd:enumeration value="Chapter Leader Materials"/>
          <xsd:enumeration value="Committee Document"/>
          <xsd:enumeration value="Conference"/>
          <xsd:enumeration value="Course Outline"/>
          <xsd:enumeration value="Curriculum"/>
          <xsd:enumeration value="FAQ"/>
          <xsd:enumeration value="Forms"/>
          <xsd:enumeration value="Glossary"/>
          <xsd:enumeration value="Institute Leader Materials"/>
          <xsd:enumeration value="Instructions"/>
          <xsd:enumeration value="Marketing Material"/>
          <xsd:enumeration value="Matrix"/>
          <xsd:enumeration value="Model"/>
          <xsd:enumeration value="MoU"/>
          <xsd:enumeration value="Matrix"/>
          <xsd:enumeration value="News/PR"/>
          <xsd:enumeration value="Position Paper"/>
          <xsd:enumeration value="Practice Guide"/>
          <xsd:enumeration value="Practice Advisory"/>
          <xsd:enumeration value="Preparation Guide"/>
          <xsd:enumeration value="Presentation"/>
          <xsd:enumeration value="Press release"/>
          <xsd:enumeration value="Price List"/>
          <xsd:enumeration value="Publication"/>
          <xsd:enumeration value="Report/Paper"/>
          <xsd:enumeration value="Self-Study"/>
          <xsd:enumeration value="Seminar"/>
          <xsd:enumeration value="Survey"/>
          <xsd:enumeration value="Webinar"/>
        </xsd:restriction>
      </xsd:simpleType>
    </xsd:element>
    <xsd:element name="NAIndustry" ma:index="11" nillable="true" ma:displayName="NAIndustry" ma:internalName="NAIndustry">
      <xsd:simpleType>
        <xsd:restriction base="dms:Choice">
          <xsd:enumeration value="Construction"/>
          <xsd:enumeration value="Environmental"/>
          <xsd:enumeration value="Financial Services"/>
          <xsd:enumeration value="Gaming"/>
          <xsd:enumeration value="Government"/>
          <xsd:enumeration value="Healthcare"/>
          <xsd:enumeration value="Manufacturing"/>
          <xsd:enumeration value="[]"/>
        </xsd:restriction>
      </xsd:simpleType>
    </xsd:element>
    <xsd:element name="NAAuthor" ma:index="12" nillable="true" ma:displayName="NAAuthor" ma:internalName="NAAuthor">
      <xsd:simpleType>
        <xsd:restriction base="dms:Text"/>
      </xsd:simpleType>
    </xsd:element>
    <xsd:element name="NADepartment" ma:index="13" nillable="true" ma:displayName="NADepartment" ma:internalName="NADepartment">
      <xsd:simpleType>
        <xsd:restriction base="dms:Choice">
          <xsd:enumeration value="Academic Relations"/>
          <xsd:enumeration value="Accounting"/>
          <xsd:enumeration value="Advertising/Sponsorship"/>
          <xsd:enumeration value="Advocacy"/>
          <xsd:enumeration value="AEC"/>
          <xsd:enumeration value="Bookstore"/>
          <xsd:enumeration value="Certification"/>
          <xsd:enumeration value="Chapters"/>
          <xsd:enumeration value="Conferences"/>
          <xsd:enumeration value="Corporate Communications"/>
          <xsd:enumeration value="Customer Relations"/>
          <xsd:enumeration value="E-learning"/>
          <xsd:enumeration value="GAIN"/>
          <xsd:enumeration value="Governance"/>
          <xsd:enumeration value="Human Resources"/>
          <xsd:enumeration value="Information Services"/>
          <xsd:enumeration value="International Conferecnce"/>
          <xsd:enumeration value="Global Relations"/>
          <xsd:enumeration value="Marketing"/>
          <xsd:enumeration value="Membership"/>
          <xsd:enumeration value="On-site Training"/>
          <xsd:enumeration value="Publications"/>
          <xsd:enumeration value="Quality"/>
          <xsd:enumeration value="Research Foundation"/>
          <xsd:enumeration value="Seminars"/>
          <xsd:enumeration value="Standards and Guidance"/>
          <xsd:enumeration value="[]"/>
        </xsd:restriction>
      </xsd:simpleType>
    </xsd:element>
    <xsd:element name="NAContentLocation" ma:index="14" nillable="true" ma:displayName="NAContentLocation" ma:internalName="NAContentLocation">
      <xsd:simpleType>
        <xsd:restriction base="dms:Choice">
          <xsd:enumeration value="Global website"/>
          <xsd:enumeration value="N.A. website"/>
          <xsd:enumeration value="Both"/>
        </xsd:restriction>
      </xsd:simpleType>
    </xsd:element>
    <xsd:element name="NAContentPrivacy" ma:index="15" nillable="true" ma:displayName="NAContentPrivacy" ma:internalName="NAContentPrivacy">
      <xsd:simpleType>
        <xsd:restriction base="dms:Choice">
          <xsd:enumeration value="Confidential - High Risk"/>
          <xsd:enumeration value="Private - Medium Risk"/>
          <xsd:enumeration value="Restricted - Low Risk"/>
          <xsd:enumeration value="Public - no risk"/>
          <xsd:enumeration value="[]"/>
        </xsd:restriction>
      </xsd:simpleType>
    </xsd:element>
    <xsd:element name="IIALang" ma:index="16" nillable="true" ma:displayName="NAIIALang" ma:format="Dropdown" ma:internalName="IIALang" ma:readOnly="false">
      <xsd:simpleType>
        <xsd:restriction base="dms:Choice">
          <xsd:enumeration value="Albanian"/>
          <xsd:enumeration value="Arabic"/>
          <xsd:enumeration value="Armenian"/>
          <xsd:enumeration value="Azeri"/>
          <xsd:enumeration value="Bosnian"/>
          <xsd:enumeration value="Bulgarian"/>
          <xsd:enumeration value="Chinese (Simplified)"/>
          <xsd:enumeration value="Chinese (Traditional)"/>
          <xsd:enumeration value="Chinese (Unsimplified)"/>
          <xsd:enumeration value="Croatian"/>
          <xsd:enumeration value="Czech"/>
          <xsd:enumeration value="Dutch"/>
          <xsd:enumeration value="English"/>
          <xsd:enumeration value="Estonian"/>
          <xsd:enumeration value="Finnish"/>
          <xsd:enumeration value="French"/>
          <xsd:enumeration value="Georgian"/>
          <xsd:enumeration value="German"/>
          <xsd:enumeration value="Greek"/>
          <xsd:enumeration value="Hebrew"/>
          <xsd:enumeration value="Hungarian"/>
          <xsd:enumeration value="Icelandic"/>
          <xsd:enumeration value="Indonesian"/>
          <xsd:enumeration value="Italian"/>
          <xsd:enumeration value="Japanese"/>
          <xsd:enumeration value="Korean"/>
          <xsd:enumeration value="Latvian"/>
          <xsd:enumeration value="Lithuanian"/>
          <xsd:enumeration value="Macedonian"/>
          <xsd:enumeration value="Malay"/>
          <xsd:enumeration value="Mongolian"/>
          <xsd:enumeration value="Montenegrin"/>
          <xsd:enumeration value="Norwegian"/>
          <xsd:enumeration value="Polish"/>
          <xsd:enumeration value="Portuguese"/>
          <xsd:enumeration value="Romanian"/>
          <xsd:enumeration value="Russian"/>
          <xsd:enumeration value="Serbian"/>
          <xsd:enumeration value="Slovak"/>
          <xsd:enumeration value="Slovenian"/>
          <xsd:enumeration value="Spanish"/>
          <xsd:enumeration value="Swedish"/>
          <xsd:enumeration value="Tajik"/>
          <xsd:enumeration value="Thai"/>
          <xsd:enumeration value="Turkish"/>
          <xsd:enumeration value="Ukrainian"/>
          <xsd:enumeration value="[]"/>
          <xsd:enumeration value=".del"/>
        </xsd:restriction>
      </xsd:simpleType>
    </xsd:element>
    <xsd:element name="NASummary" ma:index="17" nillable="true" ma:displayName="NASummary" ma:internalName="NASumma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75c13-cf66-409c-b066-97397572af0f" elementFormDefault="qualified">
    <xsd:import namespace="http://schemas.microsoft.com/office/2006/documentManagement/types"/>
    <xsd:import namespace="http://schemas.microsoft.com/office/infopath/2007/PartnerControls"/>
    <xsd:element name="IIA_x0020_GL_x0020_Administration_x0020_Type" ma:index="18" nillable="true" ma:displayName="IIA GL Administration Type" ma:format="Dropdown" ma:internalName="IIA_x0020_GL_x0020_Administration_x0020_Type">
      <xsd:simpleType>
        <xsd:restriction base="dms:Choice">
          <xsd:enumeration value="Agreements &amp; Policies"/>
          <xsd:enumeration value="Formation"/>
          <xsd:enumeration value="Institute Manual"/>
          <xsd:enumeration value="Institute Services"/>
          <xsd:enumeration value="Reporting Requirement"/>
          <xsd:enumeration value="Governance Tools"/>
          <xsd:enumeration value="Strategic Planning"/>
          <xsd:enumeration value="Strategic Planning Archive"/>
          <xsd:enumeration value="Volunteer Management"/>
        </xsd:restriction>
      </xsd:simpleType>
    </xsd:element>
    <xsd:element name="IIA_x0020_GL_x0020_Communication_x0020_Tools" ma:index="19" nillable="true" ma:displayName="IIA GL Communication Tools" ma:format="Dropdown" ma:internalName="IIA_x0020_GL_x0020_Communication_x0020_Tools">
      <xsd:simpleType>
        <xsd:restriction base="dms:Choice">
          <xsd:enumeration value="Branding"/>
          <xsd:enumeration value="Brochures"/>
          <xsd:enumeration value="Presentations"/>
          <xsd:enumeration value="[]"/>
        </xsd:restriction>
      </xsd:simpleType>
    </xsd:element>
    <xsd:element name="IIA_x0020_GL_x0020_Event_x0020_Type" ma:index="20" nillable="true" ma:displayName="IIA GL Event Type" ma:format="Dropdown" ma:internalName="IIA_x0020_GL_x0020_Event_x0020_Type">
      <xsd:simpleType>
        <xsd:restriction base="dms:Choice">
          <xsd:enumeration value="Events Calendar"/>
          <xsd:enumeration value="Post Your Event"/>
          <xsd:enumeration value="Global Council"/>
          <xsd:enumeration value="International Conference"/>
          <xsd:enumeration value="Annual Meetings"/>
          <xsd:enumeration value="Mid-year"/>
          <xsd:enumeration value="[]"/>
        </xsd:restriction>
      </xsd:simpleType>
    </xsd:element>
    <xsd:element name="IIA_x0020_GL_x0020_Membership" ma:index="21" nillable="true" ma:displayName="IIA GL Membership" ma:format="Dropdown" ma:internalName="IIA_x0020_GL_x0020_Membership">
      <xsd:simpleType>
        <xsd:restriction base="dms:Choice">
          <xsd:enumeration value="Membership Development"/>
          <xsd:enumeration value="Membership Adminstration"/>
          <xsd:enumeration value="Membership Recruiting"/>
          <xsd:enumeration value="[]"/>
        </xsd:restriction>
      </xsd:simpleType>
    </xsd:element>
    <xsd:element name="IIA_x0020_GL_x0020_News" ma:index="22" nillable="true" ma:displayName="IIA GL News" ma:format="Dropdown" ma:internalName="IIA_x0020_GL_x0020_News">
      <xsd:simpleType>
        <xsd:restriction base="dms:Choice">
          <xsd:enumeration value="Annual Reports"/>
          <xsd:enumeration value="Communications Archives"/>
          <xsd:enumeration value="Global IIA News"/>
          <xsd:enumeration value="LeadersLink"/>
          <xsd:enumeration value="[]"/>
        </xsd:restriction>
      </xsd:simpleType>
    </xsd:element>
    <xsd:element name="IIA_x0020_GL_x0020_Resources_x0020_by_x0020_Topic" ma:index="23" nillable="true" ma:displayName="IIA GL Resources by Topic" ma:format="Dropdown" ma:internalName="IIA_x0020_GL_x0020_Resources_x0020_by_x0020_Topic">
      <xsd:simpleType>
        <xsd:restriction base="dms:Choice">
          <xsd:enumeration value="Academic Relations"/>
          <xsd:enumeration value="Advocacy"/>
          <xsd:enumeration value="Associated IIA Organizations"/>
          <xsd:enumeration value="Guidance"/>
          <xsd:enumeration value="IIARF"/>
          <xsd:enumeration value="Media Relations &amp; Public Relations"/>
          <xsd:enumeration value="Certifications"/>
          <xsd:enumeration value="[]"/>
        </xsd:restriction>
      </xsd:simpleType>
    </xsd:element>
    <xsd:element name="IIA_GL_InstituteServices" ma:index="24" nillable="true" ma:displayName="IIA_GL_InstituteServices" ma:list="{c55755f1-0350-42c5-b6ad-c8f0b66cd4b7}" ma:internalName="IIA_GL_InstituteServices" ma:showField="Title" ma:web="fc575c13-cf66-409c-b066-97397572af0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171286-5C6A-4C8A-8C02-5D2216914D48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1332a898-99c3-4a23-bee7-d3e0bb77c582"/>
    <ds:schemaRef ds:uri="http://schemas.microsoft.com/office/2006/metadata/properties"/>
    <ds:schemaRef ds:uri="http://purl.org/dc/elements/1.1/"/>
    <ds:schemaRef ds:uri="http://schemas.microsoft.com/office/infopath/2007/PartnerControls"/>
    <ds:schemaRef ds:uri="fc575c13-cf66-409c-b066-97397572af0f"/>
  </ds:schemaRefs>
</ds:datastoreItem>
</file>

<file path=customXml/itemProps2.xml><?xml version="1.0" encoding="utf-8"?>
<ds:datastoreItem xmlns:ds="http://schemas.openxmlformats.org/officeDocument/2006/customXml" ds:itemID="{9AC21690-0281-4DB8-B103-9F5093D7DC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3F8546-D032-4809-8FC0-AB3820F96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32a898-99c3-4a23-bee7-d3e0bb77c582"/>
    <ds:schemaRef ds:uri="fc575c13-cf66-409c-b066-97397572a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703</Words>
  <Application>Microsoft Office PowerPoint</Application>
  <PresentationFormat>Widescreen</PresentationFormat>
  <Paragraphs>54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Narrow</vt:lpstr>
      <vt:lpstr>Basic Sans</vt:lpstr>
      <vt:lpstr>Basic Sans Bold</vt:lpstr>
      <vt:lpstr>Basic Sans Bold It</vt:lpstr>
      <vt:lpstr>Basic Sans Light</vt:lpstr>
      <vt:lpstr>Basic Sans Light It</vt:lpstr>
      <vt:lpstr>Calibri</vt:lpstr>
      <vt:lpstr>Calibri Light</vt:lpstr>
      <vt:lpstr>Garamond</vt:lpstr>
      <vt:lpstr>Times</vt:lpstr>
      <vt:lpstr>Office Theme</vt:lpstr>
      <vt:lpstr>Value of Internal Auditing: Assurance, Insight, objectivity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IIA Branded Powerpoint</dc:title>
  <dc:creator>Jim Kinder</dc:creator>
  <cp:lastModifiedBy>Maggie Dunn</cp:lastModifiedBy>
  <cp:revision>13</cp:revision>
  <dcterms:created xsi:type="dcterms:W3CDTF">2021-05-18T02:13:03Z</dcterms:created>
  <dcterms:modified xsi:type="dcterms:W3CDTF">2022-01-28T14:25:49Z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0x010100A3F1A33742BB40798E5513FD18CF9B2C00BFCFE41E495E400D89E87CAAB8A65A6200C4C05854F5B2D84D8E6DDBB4175563A2</vt:lpwstr>
  </property>
  <property fmtid="{D5CDD505-2E9C-101B-9397-08002B2CF9AE}" pid="3" name="Order">
    <vt:r8>269800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