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80D50-2EE7-4625-81D0-BDF063BD3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D60B2-4920-4BCF-83A0-D2FC6A786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D65AB-3078-4E43-904D-9CD677104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9137A-420A-49F8-BC83-D9C986C9E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E3E6A-0F2B-4605-8920-1225EADD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3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50EBF-2239-403E-8B99-52C6724ED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F57C58-E620-4DCD-A403-50067B433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D3BEF-B0CD-4074-BC58-162B8D826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130F4-76A8-405A-A2C2-1FB4E5D9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AD4FF-BCF5-430C-ABD3-710059A7C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6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CF426D-AF7E-4CDB-A3E8-ED028F1BDD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80033-FD39-476F-B784-B21E561F6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9B46A-5685-491C-B5D8-28530273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2CD69-5F18-41B6-9DEC-2A29F555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062E1-3E1D-4E61-B3C8-1322C4763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4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95B06-8E52-46DD-8266-328E50F59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E3316-A20F-4035-A4D2-63B559AF2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15B12-77F0-44EE-9C92-2F78A0CDB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A16EE-EA05-471B-BFE9-7D079DF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EF7C8-DBDC-4CCD-BE95-A275CE072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2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E262B-40B3-4F9E-96AA-0E8B237E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A26CD-C2DF-40E8-979E-7DA4613F7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B6ACF-9B4C-4FBC-8147-B5263F543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5795A-0DAD-431F-8569-7FA0B0E2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D84F7-7355-4CB6-8382-E644D92D1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7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964F-1BC0-467D-ADEB-AF93982B0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1B992-FCD2-44F4-8230-D942CADD66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89ABC8-5668-425E-A996-E3706E55F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F8F37-992B-40CC-8784-62199751C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F52EA-A91C-4BB8-843F-A2A972F0E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F734A-508E-4185-AF64-45F4581EB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6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9E144-C2F4-48BB-BD40-D7FF9400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30CAAA-5009-480E-8E8F-357E0FEF1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D9A04-71BD-4996-A0D5-009254187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11A58-2001-4F26-8B9E-28AF81EB5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EC37BD-990D-4E4F-8DB9-3F04D67BF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DA097B-EB1D-4BE3-98F1-343070354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1B8BEE-C0D2-4E5F-8178-E7C416700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C6BF4F-14D3-4118-95E2-BF140CB52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85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B9ADD-6D3A-4E6E-9D29-07D2B8A3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D1234D-E639-4EA6-9C61-255112F88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38BFB-0986-46C7-9439-824AAB131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29C267-4DBA-4757-94BA-B7069507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8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897C81-5AF1-4E4E-A3C2-1C9BEDF9B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EECCAA-34C9-49C3-BF4A-87D820EED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F956B1-06D9-438D-AE48-D67FA7E6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1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49416-6412-4BD0-A96A-E03A02975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773A9-E4BD-464A-9BE5-463763EDA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D503FA-99B3-4AAD-9362-E3379E5AB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C86A22-C7C1-4EA2-938A-D73DCFD12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473A2-4C04-4A3A-8578-DAD6F41D7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27885-B71E-4699-AB66-9A5EBE37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3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8DFE3-9C5D-458F-B3DD-D74752EA6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E5E332-1613-4F5C-B17D-C3EC09DBE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2F041-31F7-468C-9416-999E1EE7D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FDFB6-5C62-4190-92D5-E08FA86F0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31078-2D02-437C-95A4-31E357545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7589A-9D10-454C-A466-B712D89B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73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E4562-108E-4226-9FF7-B537E959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4323F-9B08-4FFC-ACC3-2DFF72BC5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A3C02-4328-4AFB-97B8-F4CA00FFA9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AF2A3-3560-437E-A375-B3AA4F53DF6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99CE3-FC4F-4850-961F-46963E029F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2E063-5FBB-49A4-86BD-54A170CC5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EF3BB-7734-482A-B033-605A93B4A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6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76693B05-C6AA-46DF-9A95-ACB73EF9A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1996"/>
            <a:ext cx="6629400" cy="1143000"/>
          </a:xfrm>
        </p:spPr>
        <p:txBody>
          <a:bodyPr/>
          <a:lstStyle/>
          <a:p>
            <a:pPr algn="l" eaLnBrk="1" hangingPunct="1"/>
            <a:r>
              <a:rPr lang="en-US" altLang="en-US" sz="2800" dirty="0"/>
              <a:t>Chapter Structure: 2021 – 2022 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37C7333-6F74-4116-B6ED-5D537DD1478A}"/>
              </a:ext>
            </a:extLst>
          </p:cNvPr>
          <p:cNvCxnSpPr/>
          <p:nvPr/>
        </p:nvCxnSpPr>
        <p:spPr>
          <a:xfrm>
            <a:off x="6397732" y="2851637"/>
            <a:ext cx="2665491" cy="132689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9A4E929-2FC1-4066-B389-513F731995C9}"/>
              </a:ext>
            </a:extLst>
          </p:cNvPr>
          <p:cNvCxnSpPr/>
          <p:nvPr/>
        </p:nvCxnSpPr>
        <p:spPr>
          <a:xfrm flipH="1" flipV="1">
            <a:off x="7203635" y="2662234"/>
            <a:ext cx="360629" cy="241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A37AAD1-D0F6-4AC7-BF87-58E55B83E31B}"/>
              </a:ext>
            </a:extLst>
          </p:cNvPr>
          <p:cNvCxnSpPr/>
          <p:nvPr/>
        </p:nvCxnSpPr>
        <p:spPr>
          <a:xfrm flipH="1">
            <a:off x="3043488" y="2865882"/>
            <a:ext cx="2779847" cy="1277355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3008838-FA47-4B4C-8AFB-CAC366CC42CF}"/>
              </a:ext>
            </a:extLst>
          </p:cNvPr>
          <p:cNvCxnSpPr/>
          <p:nvPr/>
        </p:nvCxnSpPr>
        <p:spPr>
          <a:xfrm>
            <a:off x="6091696" y="2743974"/>
            <a:ext cx="0" cy="30055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bject 5">
            <a:extLst>
              <a:ext uri="{FF2B5EF4-FFF2-40B4-BE49-F238E27FC236}">
                <a16:creationId xmlns:a16="http://schemas.microsoft.com/office/drawing/2014/main" id="{82DCC723-9DEB-493F-8654-CD1566EE4220}"/>
              </a:ext>
            </a:extLst>
          </p:cNvPr>
          <p:cNvSpPr/>
          <p:nvPr/>
        </p:nvSpPr>
        <p:spPr>
          <a:xfrm>
            <a:off x="4990049" y="2316532"/>
            <a:ext cx="2221049" cy="577721"/>
          </a:xfrm>
          <a:custGeom>
            <a:avLst/>
            <a:gdLst/>
            <a:ahLst/>
            <a:cxnLst/>
            <a:rect l="l" t="t" r="r" b="b"/>
            <a:pathLst>
              <a:path w="5577840" h="472439">
                <a:moveTo>
                  <a:pt x="5499100" y="0"/>
                </a:moveTo>
                <a:lnTo>
                  <a:pt x="78740" y="0"/>
                </a:lnTo>
                <a:lnTo>
                  <a:pt x="48113" y="6195"/>
                </a:lnTo>
                <a:lnTo>
                  <a:pt x="23082" y="23082"/>
                </a:lnTo>
                <a:lnTo>
                  <a:pt x="6195" y="48113"/>
                </a:lnTo>
                <a:lnTo>
                  <a:pt x="0" y="78740"/>
                </a:lnTo>
                <a:lnTo>
                  <a:pt x="0" y="393700"/>
                </a:lnTo>
                <a:lnTo>
                  <a:pt x="6195" y="424326"/>
                </a:lnTo>
                <a:lnTo>
                  <a:pt x="23082" y="449357"/>
                </a:lnTo>
                <a:lnTo>
                  <a:pt x="48113" y="466244"/>
                </a:lnTo>
                <a:lnTo>
                  <a:pt x="78740" y="472440"/>
                </a:lnTo>
                <a:lnTo>
                  <a:pt x="5499100" y="472440"/>
                </a:lnTo>
                <a:lnTo>
                  <a:pt x="5529726" y="466244"/>
                </a:lnTo>
                <a:lnTo>
                  <a:pt x="5554757" y="449357"/>
                </a:lnTo>
                <a:lnTo>
                  <a:pt x="5571644" y="424326"/>
                </a:lnTo>
                <a:lnTo>
                  <a:pt x="5577840" y="393700"/>
                </a:lnTo>
                <a:lnTo>
                  <a:pt x="5577840" y="78740"/>
                </a:lnTo>
                <a:lnTo>
                  <a:pt x="5571644" y="48113"/>
                </a:lnTo>
                <a:lnTo>
                  <a:pt x="5554757" y="23082"/>
                </a:lnTo>
                <a:lnTo>
                  <a:pt x="5529726" y="6195"/>
                </a:lnTo>
                <a:lnTo>
                  <a:pt x="549910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 anchor="ctr"/>
          <a:lstStyle/>
          <a:p>
            <a:pPr marL="7144" algn="ctr" defTabSz="514350">
              <a:spcBef>
                <a:spcPts val="53"/>
              </a:spcBef>
              <a:defRPr/>
            </a:pPr>
            <a:r>
              <a:rPr lang="en-US" sz="1000" b="1" spc="-6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Atlanta </a:t>
            </a:r>
            <a:r>
              <a:rPr lang="en-US" sz="1000" b="1" spc="-3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Board of</a:t>
            </a:r>
            <a:r>
              <a:rPr lang="en-US" sz="1000" b="1" spc="-26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000" b="1" spc="-8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Governors</a:t>
            </a:r>
          </a:p>
          <a:p>
            <a:pPr marL="7144" algn="ctr" defTabSz="514350">
              <a:spcBef>
                <a:spcPts val="53"/>
              </a:spcBef>
              <a:defRPr/>
            </a:pPr>
            <a:r>
              <a:rPr lang="en-US" sz="1000" b="1" spc="-8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Max of 70</a:t>
            </a:r>
          </a:p>
        </p:txBody>
      </p:sp>
      <p:sp>
        <p:nvSpPr>
          <p:cNvPr id="30" name="object 6">
            <a:extLst>
              <a:ext uri="{FF2B5EF4-FFF2-40B4-BE49-F238E27FC236}">
                <a16:creationId xmlns:a16="http://schemas.microsoft.com/office/drawing/2014/main" id="{11005F82-9E5C-4947-8E58-361C0F46D115}"/>
              </a:ext>
            </a:extLst>
          </p:cNvPr>
          <p:cNvSpPr/>
          <p:nvPr/>
        </p:nvSpPr>
        <p:spPr>
          <a:xfrm>
            <a:off x="4085324" y="2297012"/>
            <a:ext cx="3348371" cy="349395"/>
          </a:xfrm>
          <a:custGeom>
            <a:avLst/>
            <a:gdLst/>
            <a:ahLst/>
            <a:cxnLst/>
            <a:rect l="l" t="t" r="r" b="b"/>
            <a:pathLst>
              <a:path w="5577840" h="472439">
                <a:moveTo>
                  <a:pt x="0" y="78740"/>
                </a:moveTo>
                <a:lnTo>
                  <a:pt x="6195" y="48113"/>
                </a:lnTo>
                <a:lnTo>
                  <a:pt x="23082" y="23082"/>
                </a:lnTo>
                <a:lnTo>
                  <a:pt x="48113" y="6195"/>
                </a:lnTo>
                <a:lnTo>
                  <a:pt x="78740" y="0"/>
                </a:lnTo>
                <a:lnTo>
                  <a:pt x="5499100" y="0"/>
                </a:lnTo>
                <a:lnTo>
                  <a:pt x="5529726" y="6195"/>
                </a:lnTo>
                <a:lnTo>
                  <a:pt x="5554757" y="23082"/>
                </a:lnTo>
                <a:lnTo>
                  <a:pt x="5571644" y="48113"/>
                </a:lnTo>
                <a:lnTo>
                  <a:pt x="5577840" y="78740"/>
                </a:lnTo>
                <a:lnTo>
                  <a:pt x="5577840" y="393700"/>
                </a:lnTo>
                <a:lnTo>
                  <a:pt x="5571644" y="424326"/>
                </a:lnTo>
                <a:lnTo>
                  <a:pt x="5554757" y="449357"/>
                </a:lnTo>
                <a:lnTo>
                  <a:pt x="5529726" y="466244"/>
                </a:lnTo>
                <a:lnTo>
                  <a:pt x="5499100" y="472440"/>
                </a:lnTo>
                <a:lnTo>
                  <a:pt x="78740" y="472440"/>
                </a:lnTo>
                <a:lnTo>
                  <a:pt x="48113" y="466244"/>
                </a:lnTo>
                <a:lnTo>
                  <a:pt x="23082" y="449357"/>
                </a:lnTo>
                <a:lnTo>
                  <a:pt x="6195" y="424326"/>
                </a:lnTo>
                <a:lnTo>
                  <a:pt x="0" y="393700"/>
                </a:lnTo>
                <a:lnTo>
                  <a:pt x="0" y="78740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pPr defTabSz="514350">
              <a:defRPr/>
            </a:pPr>
            <a:endParaRPr sz="10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object 9">
            <a:extLst>
              <a:ext uri="{FF2B5EF4-FFF2-40B4-BE49-F238E27FC236}">
                <a16:creationId xmlns:a16="http://schemas.microsoft.com/office/drawing/2014/main" id="{2A7EBA34-7411-4EFC-BC5C-5240FDCE28E1}"/>
              </a:ext>
            </a:extLst>
          </p:cNvPr>
          <p:cNvSpPr/>
          <p:nvPr/>
        </p:nvSpPr>
        <p:spPr>
          <a:xfrm>
            <a:off x="2127504" y="4044170"/>
            <a:ext cx="2525154" cy="728544"/>
          </a:xfrm>
          <a:custGeom>
            <a:avLst/>
            <a:gdLst/>
            <a:ahLst/>
            <a:cxnLst/>
            <a:rect l="l" t="t" r="r" b="b"/>
            <a:pathLst>
              <a:path w="3622675" h="845819">
                <a:moveTo>
                  <a:pt x="0" y="140969"/>
                </a:moveTo>
                <a:lnTo>
                  <a:pt x="7187" y="96414"/>
                </a:lnTo>
                <a:lnTo>
                  <a:pt x="27200" y="57716"/>
                </a:lnTo>
                <a:lnTo>
                  <a:pt x="57716" y="27200"/>
                </a:lnTo>
                <a:lnTo>
                  <a:pt x="96414" y="7187"/>
                </a:lnTo>
                <a:lnTo>
                  <a:pt x="140970" y="0"/>
                </a:lnTo>
                <a:lnTo>
                  <a:pt x="3481578" y="0"/>
                </a:lnTo>
                <a:lnTo>
                  <a:pt x="3526133" y="7187"/>
                </a:lnTo>
                <a:lnTo>
                  <a:pt x="3564831" y="27200"/>
                </a:lnTo>
                <a:lnTo>
                  <a:pt x="3595347" y="57716"/>
                </a:lnTo>
                <a:lnTo>
                  <a:pt x="3615360" y="96414"/>
                </a:lnTo>
                <a:lnTo>
                  <a:pt x="3622548" y="140969"/>
                </a:lnTo>
                <a:lnTo>
                  <a:pt x="3622548" y="704850"/>
                </a:lnTo>
                <a:lnTo>
                  <a:pt x="3615360" y="749405"/>
                </a:lnTo>
                <a:lnTo>
                  <a:pt x="3595347" y="788103"/>
                </a:lnTo>
                <a:lnTo>
                  <a:pt x="3564831" y="818619"/>
                </a:lnTo>
                <a:lnTo>
                  <a:pt x="3526133" y="838632"/>
                </a:lnTo>
                <a:lnTo>
                  <a:pt x="3481578" y="845819"/>
                </a:lnTo>
                <a:lnTo>
                  <a:pt x="140970" y="845819"/>
                </a:lnTo>
                <a:lnTo>
                  <a:pt x="96414" y="838632"/>
                </a:lnTo>
                <a:lnTo>
                  <a:pt x="57716" y="818619"/>
                </a:lnTo>
                <a:lnTo>
                  <a:pt x="27200" y="788103"/>
                </a:lnTo>
                <a:lnTo>
                  <a:pt x="7187" y="749405"/>
                </a:lnTo>
                <a:lnTo>
                  <a:pt x="0" y="704850"/>
                </a:lnTo>
                <a:lnTo>
                  <a:pt x="0" y="140969"/>
                </a:lnTo>
                <a:close/>
              </a:path>
            </a:pathLst>
          </a:custGeom>
          <a:solidFill>
            <a:srgbClr val="002060"/>
          </a:solidFill>
          <a:ln w="12192">
            <a:noFill/>
          </a:ln>
        </p:spPr>
        <p:txBody>
          <a:bodyPr wrap="square" lIns="0" tIns="0" rIns="0" bIns="0" rtlCol="0" anchor="ctr"/>
          <a:lstStyle/>
          <a:p>
            <a:pPr algn="ctr" defTabSz="514350">
              <a:spcBef>
                <a:spcPts val="59"/>
              </a:spcBef>
              <a:defRPr/>
            </a:pPr>
            <a:r>
              <a:rPr lang="en-US" sz="1000" b="1" spc="-6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Officers</a:t>
            </a:r>
            <a:endParaRPr lang="en-US" sz="1000" b="1" dirty="0">
              <a:solidFill>
                <a:prstClr val="black"/>
              </a:solidFill>
              <a:latin typeface="Century Gothic" panose="020B0502020202020204" pitchFamily="34" charset="0"/>
              <a:cs typeface="Calibri"/>
            </a:endParaRPr>
          </a:p>
          <a:p>
            <a:pPr algn="ctr" defTabSz="514350">
              <a:spcBef>
                <a:spcPts val="20"/>
              </a:spcBef>
              <a:defRPr/>
            </a:pPr>
            <a:r>
              <a:rPr lang="en-US" sz="1000" b="1" spc="-3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(Conduct </a:t>
            </a:r>
            <a:r>
              <a:rPr lang="en-US" sz="1000" b="1" spc="-6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day-to-day</a:t>
            </a:r>
            <a:r>
              <a:rPr lang="en-US" sz="1000" b="1" spc="-23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000" b="1" spc="-6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operations)</a:t>
            </a:r>
          </a:p>
          <a:p>
            <a:pPr algn="ctr" defTabSz="514350">
              <a:spcBef>
                <a:spcPts val="20"/>
              </a:spcBef>
              <a:defRPr/>
            </a:pPr>
            <a:r>
              <a:rPr lang="en-US" sz="1000" b="1" spc="-6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Average 5 years on BOG</a:t>
            </a:r>
            <a:endParaRPr lang="en-US" sz="1000" b="1" dirty="0">
              <a:solidFill>
                <a:prstClr val="black"/>
              </a:solidFill>
              <a:latin typeface="Century Gothic" panose="020B0502020202020204" pitchFamily="34" charset="0"/>
              <a:cs typeface="Calibri"/>
            </a:endParaRPr>
          </a:p>
        </p:txBody>
      </p:sp>
      <p:sp>
        <p:nvSpPr>
          <p:cNvPr id="32" name="object 14">
            <a:extLst>
              <a:ext uri="{FF2B5EF4-FFF2-40B4-BE49-F238E27FC236}">
                <a16:creationId xmlns:a16="http://schemas.microsoft.com/office/drawing/2014/main" id="{36F4D398-6BFB-466A-AEB3-D0CEDA420973}"/>
              </a:ext>
            </a:extLst>
          </p:cNvPr>
          <p:cNvSpPr/>
          <p:nvPr/>
        </p:nvSpPr>
        <p:spPr>
          <a:xfrm>
            <a:off x="2127504" y="4847854"/>
            <a:ext cx="2525154" cy="1543802"/>
          </a:xfrm>
          <a:custGeom>
            <a:avLst/>
            <a:gdLst/>
            <a:ahLst/>
            <a:cxnLst/>
            <a:rect l="l" t="t" r="r" b="b"/>
            <a:pathLst>
              <a:path w="3145790" h="2839720">
                <a:moveTo>
                  <a:pt x="0" y="2839212"/>
                </a:moveTo>
                <a:lnTo>
                  <a:pt x="3145536" y="2839212"/>
                </a:lnTo>
                <a:lnTo>
                  <a:pt x="3145536" y="0"/>
                </a:lnTo>
                <a:lnTo>
                  <a:pt x="0" y="0"/>
                </a:lnTo>
                <a:lnTo>
                  <a:pt x="0" y="2839212"/>
                </a:lnTo>
                <a:close/>
              </a:path>
            </a:pathLst>
          </a:custGeom>
          <a:solidFill>
            <a:srgbClr val="002060">
              <a:alpha val="83922"/>
            </a:srgbClr>
          </a:solidFill>
          <a:ln>
            <a:noFill/>
          </a:ln>
        </p:spPr>
        <p:txBody>
          <a:bodyPr wrap="square" lIns="0" tIns="0" rIns="0" bIns="0" rtlCol="0" anchor="ctr"/>
          <a:lstStyle/>
          <a:p>
            <a:pPr marL="243959" indent="-193238" defTabSz="514350">
              <a:spcBef>
                <a:spcPts val="818"/>
              </a:spcBef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President</a:t>
            </a:r>
            <a:endParaRPr lang="en-US" sz="1000" dirty="0">
              <a:solidFill>
                <a:prstClr val="white"/>
              </a:solidFill>
              <a:latin typeface="Century Gothic" panose="020B0502020202020204" pitchFamily="34" charset="0"/>
              <a:cs typeface="Calibri"/>
            </a:endParaRP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spc="-3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President-Elect</a:t>
            </a:r>
            <a:endParaRPr lang="en-US" sz="1000" dirty="0">
              <a:solidFill>
                <a:prstClr val="white"/>
              </a:solidFill>
              <a:latin typeface="Century Gothic" panose="020B0502020202020204" pitchFamily="34" charset="0"/>
              <a:cs typeface="Calibri"/>
            </a:endParaRP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spc="-11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Treasurer</a:t>
            </a:r>
            <a:endParaRPr lang="en-US" sz="1000" dirty="0">
              <a:solidFill>
                <a:prstClr val="white"/>
              </a:solidFill>
              <a:latin typeface="Century Gothic" panose="020B0502020202020204" pitchFamily="34" charset="0"/>
              <a:cs typeface="Calibri"/>
            </a:endParaRP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Secretary</a:t>
            </a:r>
            <a:endParaRPr lang="en-US" sz="1000" dirty="0">
              <a:solidFill>
                <a:prstClr val="white"/>
              </a:solidFill>
              <a:latin typeface="Century Gothic" panose="020B0502020202020204" pitchFamily="34" charset="0"/>
              <a:cs typeface="Calibri"/>
            </a:endParaRP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spc="-3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Membership</a:t>
            </a: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000" spc="-3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Officer</a:t>
            </a:r>
            <a:endParaRPr lang="en-US" sz="1000" dirty="0">
              <a:solidFill>
                <a:prstClr val="white"/>
              </a:solidFill>
              <a:latin typeface="Century Gothic" panose="020B0502020202020204" pitchFamily="34" charset="0"/>
              <a:cs typeface="Calibri"/>
            </a:endParaRP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Programming</a:t>
            </a:r>
            <a:r>
              <a:rPr lang="en-US" sz="1000" spc="-3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Officer</a:t>
            </a:r>
            <a:endParaRPr lang="en-US" sz="1000" dirty="0">
              <a:solidFill>
                <a:prstClr val="white"/>
              </a:solidFill>
              <a:latin typeface="Century Gothic" panose="020B0502020202020204" pitchFamily="34" charset="0"/>
              <a:cs typeface="Calibri"/>
            </a:endParaRP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spc="-3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Certification</a:t>
            </a: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Officer</a:t>
            </a:r>
            <a:endParaRPr lang="en-US" sz="1000" dirty="0">
              <a:solidFill>
                <a:prstClr val="white"/>
              </a:solidFill>
              <a:latin typeface="Century Gothic" panose="020B0502020202020204" pitchFamily="34" charset="0"/>
              <a:cs typeface="Calibri"/>
            </a:endParaRPr>
          </a:p>
          <a:p>
            <a:pPr marL="243959" indent="-193238" defTabSz="514350">
              <a:spcBef>
                <a:spcPts val="8"/>
              </a:spcBef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Other </a:t>
            </a: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Officers </a:t>
            </a: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as</a:t>
            </a:r>
            <a:r>
              <a:rPr lang="en-US" sz="1000" spc="-17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000" spc="-3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needed</a:t>
            </a:r>
            <a:endParaRPr lang="en-US" sz="1000" dirty="0">
              <a:solidFill>
                <a:prstClr val="white"/>
              </a:solidFill>
              <a:latin typeface="Century Gothic" panose="020B0502020202020204" pitchFamily="34" charset="0"/>
              <a:cs typeface="Calibri"/>
            </a:endParaRPr>
          </a:p>
        </p:txBody>
      </p:sp>
      <p:sp>
        <p:nvSpPr>
          <p:cNvPr id="33" name="object 16">
            <a:extLst>
              <a:ext uri="{FF2B5EF4-FFF2-40B4-BE49-F238E27FC236}">
                <a16:creationId xmlns:a16="http://schemas.microsoft.com/office/drawing/2014/main" id="{9F227A94-E456-49CB-ADAE-96323946A40C}"/>
              </a:ext>
            </a:extLst>
          </p:cNvPr>
          <p:cNvSpPr txBox="1"/>
          <p:nvPr/>
        </p:nvSpPr>
        <p:spPr>
          <a:xfrm>
            <a:off x="7548485" y="4847854"/>
            <a:ext cx="2524402" cy="1225416"/>
          </a:xfrm>
          <a:prstGeom prst="rect">
            <a:avLst/>
          </a:prstGeom>
          <a:solidFill>
            <a:srgbClr val="008A3E">
              <a:alpha val="85098"/>
            </a:srgbClr>
          </a:solidFill>
          <a:ln w="12192">
            <a:noFill/>
          </a:ln>
        </p:spPr>
        <p:txBody>
          <a:bodyPr vert="horz" wrap="square" lIns="0" tIns="57865" rIns="0" bIns="0" rtlCol="0">
            <a:spAutoFit/>
          </a:bodyPr>
          <a:lstStyle/>
          <a:p>
            <a:pPr marL="243959" indent="-193238" defTabSz="514350">
              <a:spcBef>
                <a:spcPts val="456"/>
              </a:spcBef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President</a:t>
            </a: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President-</a:t>
            </a: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E</a:t>
            </a:r>
            <a:r>
              <a:rPr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lect</a:t>
            </a: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Treasurer</a:t>
            </a: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Secretary</a:t>
            </a:r>
          </a:p>
          <a:p>
            <a:pPr marL="243959" indent="-193238" defTabSz="514350">
              <a:spcBef>
                <a:spcPts val="709"/>
              </a:spcBef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Immediate Past President</a:t>
            </a: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Other Governors as determined by</a:t>
            </a: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 </a:t>
            </a:r>
            <a:r>
              <a:rPr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chapter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66C3B06-3AF7-4531-99C9-27906D58B827}"/>
              </a:ext>
            </a:extLst>
          </p:cNvPr>
          <p:cNvSpPr txBox="1"/>
          <p:nvPr/>
        </p:nvSpPr>
        <p:spPr>
          <a:xfrm>
            <a:off x="4990049" y="3051633"/>
            <a:ext cx="2221049" cy="707886"/>
          </a:xfrm>
          <a:prstGeom prst="rect">
            <a:avLst/>
          </a:prstGeom>
          <a:solidFill>
            <a:srgbClr val="8FAFD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Strategic Plan</a:t>
            </a: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Nominations</a:t>
            </a: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Audit and Tax Return</a:t>
            </a:r>
          </a:p>
          <a:p>
            <a:pPr marL="243959" indent="-193238" defTabSz="514350">
              <a:buFont typeface="Arial"/>
              <a:buChar char="•"/>
              <a:tabLst>
                <a:tab pos="243602" algn="l"/>
                <a:tab pos="244316" algn="l"/>
              </a:tabLst>
              <a:defRPr/>
            </a:pPr>
            <a:r>
              <a:rPr lang="en-US" sz="1000" spc="-6" dirty="0">
                <a:solidFill>
                  <a:prstClr val="white"/>
                </a:solidFill>
                <a:latin typeface="Century Gothic" panose="020B0502020202020204" pitchFamily="34" charset="0"/>
                <a:cs typeface="Calibri"/>
              </a:rPr>
              <a:t>Executive Director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0048B4-DF6C-4963-899C-8CC82E88B7A1}"/>
              </a:ext>
            </a:extLst>
          </p:cNvPr>
          <p:cNvSpPr txBox="1"/>
          <p:nvPr/>
        </p:nvSpPr>
        <p:spPr>
          <a:xfrm>
            <a:off x="2129774" y="1979383"/>
            <a:ext cx="2522883" cy="116955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</a:rPr>
              <a:t>Elected by Members</a:t>
            </a:r>
          </a:p>
          <a:p>
            <a:pPr defTabSz="685800"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</a:rPr>
              <a:t>1 BOG per 25 Members</a:t>
            </a:r>
          </a:p>
          <a:p>
            <a:pPr defTabSz="685800"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</a:rPr>
              <a:t>2 1-hour meetings/year</a:t>
            </a:r>
          </a:p>
          <a:p>
            <a:pPr defTabSz="685800"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</a:rPr>
              <a:t>CAEs – 65%</a:t>
            </a:r>
          </a:p>
          <a:p>
            <a:pPr defTabSz="685800"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</a:rPr>
              <a:t>Service Providers 30%</a:t>
            </a:r>
          </a:p>
          <a:p>
            <a:pPr defTabSz="685800"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</a:rPr>
              <a:t>Educators 5%</a:t>
            </a:r>
          </a:p>
          <a:p>
            <a:pPr defTabSz="685800"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</a:rPr>
              <a:t>1 BOG Member/Org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3BF2BC0-4781-4119-A7E2-4E434CFD93CC}"/>
              </a:ext>
            </a:extLst>
          </p:cNvPr>
          <p:cNvSpPr txBox="1"/>
          <p:nvPr/>
        </p:nvSpPr>
        <p:spPr>
          <a:xfrm>
            <a:off x="7548485" y="1979381"/>
            <a:ext cx="2524402" cy="70788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</a:rPr>
              <a:t>Includes:</a:t>
            </a:r>
          </a:p>
          <a:p>
            <a:pPr defTabSz="685800"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</a:rPr>
              <a:t>9 Past Presidents</a:t>
            </a:r>
          </a:p>
          <a:p>
            <a:pPr defTabSz="685800"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</a:rPr>
              <a:t>12 Fortune 500 CAEs</a:t>
            </a:r>
          </a:p>
          <a:p>
            <a:pPr defTabSz="685800">
              <a:defRPr/>
            </a:pPr>
            <a:r>
              <a:rPr lang="en-US" sz="1000" dirty="0">
                <a:solidFill>
                  <a:prstClr val="white"/>
                </a:solidFill>
                <a:latin typeface="Century Gothic" panose="020B0502020202020204" pitchFamily="34" charset="0"/>
              </a:rPr>
              <a:t>About 55 w/under 10 years on BOG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7604160-9EC2-4AAA-AD36-E09CEA2BD9B9}"/>
              </a:ext>
            </a:extLst>
          </p:cNvPr>
          <p:cNvCxnSpPr>
            <a:endCxn id="33" idx="1"/>
          </p:cNvCxnSpPr>
          <p:nvPr/>
        </p:nvCxnSpPr>
        <p:spPr>
          <a:xfrm flipV="1">
            <a:off x="4652657" y="5460562"/>
            <a:ext cx="2895829" cy="158212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bject 9">
            <a:extLst>
              <a:ext uri="{FF2B5EF4-FFF2-40B4-BE49-F238E27FC236}">
                <a16:creationId xmlns:a16="http://schemas.microsoft.com/office/drawing/2014/main" id="{5DDE05F9-9A4E-4FF0-952E-128329C2B206}"/>
              </a:ext>
            </a:extLst>
          </p:cNvPr>
          <p:cNvSpPr/>
          <p:nvPr/>
        </p:nvSpPr>
        <p:spPr>
          <a:xfrm>
            <a:off x="7548486" y="4044170"/>
            <a:ext cx="2525154" cy="728544"/>
          </a:xfrm>
          <a:custGeom>
            <a:avLst/>
            <a:gdLst/>
            <a:ahLst/>
            <a:cxnLst/>
            <a:rect l="l" t="t" r="r" b="b"/>
            <a:pathLst>
              <a:path w="3622675" h="845819">
                <a:moveTo>
                  <a:pt x="0" y="140969"/>
                </a:moveTo>
                <a:lnTo>
                  <a:pt x="7187" y="96414"/>
                </a:lnTo>
                <a:lnTo>
                  <a:pt x="27200" y="57716"/>
                </a:lnTo>
                <a:lnTo>
                  <a:pt x="57716" y="27200"/>
                </a:lnTo>
                <a:lnTo>
                  <a:pt x="96414" y="7187"/>
                </a:lnTo>
                <a:lnTo>
                  <a:pt x="140970" y="0"/>
                </a:lnTo>
                <a:lnTo>
                  <a:pt x="3481578" y="0"/>
                </a:lnTo>
                <a:lnTo>
                  <a:pt x="3526133" y="7187"/>
                </a:lnTo>
                <a:lnTo>
                  <a:pt x="3564831" y="27200"/>
                </a:lnTo>
                <a:lnTo>
                  <a:pt x="3595347" y="57716"/>
                </a:lnTo>
                <a:lnTo>
                  <a:pt x="3615360" y="96414"/>
                </a:lnTo>
                <a:lnTo>
                  <a:pt x="3622548" y="140969"/>
                </a:lnTo>
                <a:lnTo>
                  <a:pt x="3622548" y="704850"/>
                </a:lnTo>
                <a:lnTo>
                  <a:pt x="3615360" y="749405"/>
                </a:lnTo>
                <a:lnTo>
                  <a:pt x="3595347" y="788103"/>
                </a:lnTo>
                <a:lnTo>
                  <a:pt x="3564831" y="818619"/>
                </a:lnTo>
                <a:lnTo>
                  <a:pt x="3526133" y="838632"/>
                </a:lnTo>
                <a:lnTo>
                  <a:pt x="3481578" y="845819"/>
                </a:lnTo>
                <a:lnTo>
                  <a:pt x="140970" y="845819"/>
                </a:lnTo>
                <a:lnTo>
                  <a:pt x="96414" y="838632"/>
                </a:lnTo>
                <a:lnTo>
                  <a:pt x="57716" y="818619"/>
                </a:lnTo>
                <a:lnTo>
                  <a:pt x="27200" y="788103"/>
                </a:lnTo>
                <a:lnTo>
                  <a:pt x="7187" y="749405"/>
                </a:lnTo>
                <a:lnTo>
                  <a:pt x="0" y="704850"/>
                </a:lnTo>
                <a:lnTo>
                  <a:pt x="0" y="140969"/>
                </a:lnTo>
                <a:close/>
              </a:path>
            </a:pathLst>
          </a:custGeom>
          <a:solidFill>
            <a:srgbClr val="008A3E"/>
          </a:solidFill>
          <a:ln w="12192">
            <a:noFill/>
          </a:ln>
        </p:spPr>
        <p:txBody>
          <a:bodyPr wrap="square" lIns="0" tIns="0" rIns="0" bIns="0" rtlCol="0" anchor="ctr"/>
          <a:lstStyle/>
          <a:p>
            <a:pPr marL="1072" algn="ctr" defTabSz="514350">
              <a:spcBef>
                <a:spcPts val="59"/>
              </a:spcBef>
              <a:defRPr/>
            </a:pPr>
            <a:r>
              <a:rPr lang="en-US" sz="1000" b="1" spc="-3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Board of Governors</a:t>
            </a:r>
          </a:p>
          <a:p>
            <a:pPr algn="ctr" defTabSz="514350">
              <a:spcBef>
                <a:spcPts val="17"/>
              </a:spcBef>
              <a:defRPr/>
            </a:pPr>
            <a:r>
              <a:rPr lang="en-US" sz="1000" b="1" spc="-3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(Voting rights – max. of 19)</a:t>
            </a:r>
          </a:p>
          <a:p>
            <a:pPr algn="ctr" defTabSz="514350">
              <a:spcBef>
                <a:spcPts val="17"/>
              </a:spcBef>
              <a:defRPr/>
            </a:pPr>
            <a:r>
              <a:rPr lang="en-US" sz="1000" b="1" spc="-3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rPr>
              <a:t>No member over 10 years on BOG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E0164CF-8B7B-4817-84E3-6B1D98D4AC59}"/>
              </a:ext>
            </a:extLst>
          </p:cNvPr>
          <p:cNvCxnSpPr>
            <a:cxnSpLocks/>
          </p:cNvCxnSpPr>
          <p:nvPr/>
        </p:nvCxnSpPr>
        <p:spPr>
          <a:xfrm flipV="1">
            <a:off x="4643781" y="2149788"/>
            <a:ext cx="2920482" cy="9815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EFE67D0-EE98-44DA-A42F-AC0A812E8500}"/>
              </a:ext>
            </a:extLst>
          </p:cNvPr>
          <p:cNvCxnSpPr>
            <a:stCxn id="35" idx="3"/>
          </p:cNvCxnSpPr>
          <p:nvPr/>
        </p:nvCxnSpPr>
        <p:spPr>
          <a:xfrm>
            <a:off x="4652657" y="2564158"/>
            <a:ext cx="337391" cy="980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5747987-50CA-4170-AEE8-82F54C21C6B9}"/>
              </a:ext>
            </a:extLst>
          </p:cNvPr>
          <p:cNvSpPr txBox="1"/>
          <p:nvPr/>
        </p:nvSpPr>
        <p:spPr>
          <a:xfrm>
            <a:off x="3826464" y="1298449"/>
            <a:ext cx="423659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500" b="1" dirty="0">
                <a:solidFill>
                  <a:srgbClr val="FF0000"/>
                </a:solidFill>
                <a:latin typeface="Calibri"/>
              </a:rPr>
              <a:t>Chapter Year 2021-2022</a:t>
            </a:r>
          </a:p>
        </p:txBody>
      </p:sp>
    </p:spTree>
    <p:extLst>
      <p:ext uri="{BB962C8B-B14F-4D97-AF65-F5344CB8AC3E}">
        <p14:creationId xmlns:p14="http://schemas.microsoft.com/office/powerpoint/2010/main" val="2197442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Chapter Structure: 2021 – 2022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Structure: 2021 – 2022 </dc:title>
  <dc:creator>IIA Atlanta Chapter</dc:creator>
  <cp:lastModifiedBy>IIA Atlanta Chapter</cp:lastModifiedBy>
  <cp:revision>1</cp:revision>
  <dcterms:created xsi:type="dcterms:W3CDTF">2022-01-14T22:07:17Z</dcterms:created>
  <dcterms:modified xsi:type="dcterms:W3CDTF">2022-01-14T22:08:50Z</dcterms:modified>
</cp:coreProperties>
</file>