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728560"/>
            <a:ext cx="9144000" cy="1294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739127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79">
                <a:moveTo>
                  <a:pt x="8109204" y="0"/>
                </a:moveTo>
                <a:lnTo>
                  <a:pt x="0" y="0"/>
                </a:lnTo>
                <a:lnTo>
                  <a:pt x="0" y="118872"/>
                </a:lnTo>
                <a:lnTo>
                  <a:pt x="8109204" y="118872"/>
                </a:lnTo>
                <a:lnTo>
                  <a:pt x="8109204" y="0"/>
                </a:lnTo>
                <a:close/>
              </a:path>
              <a:path w="9144000" h="119379">
                <a:moveTo>
                  <a:pt x="9144000" y="0"/>
                </a:moveTo>
                <a:lnTo>
                  <a:pt x="8694420" y="0"/>
                </a:lnTo>
                <a:lnTo>
                  <a:pt x="8694420" y="118872"/>
                </a:lnTo>
                <a:lnTo>
                  <a:pt x="9144000" y="118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109204" y="6271259"/>
            <a:ext cx="585470" cy="586740"/>
          </a:xfrm>
          <a:custGeom>
            <a:avLst/>
            <a:gdLst/>
            <a:ahLst/>
            <a:cxnLst/>
            <a:rect l="l" t="t" r="r" b="b"/>
            <a:pathLst>
              <a:path w="585470" h="586740">
                <a:moveTo>
                  <a:pt x="585216" y="0"/>
                </a:moveTo>
                <a:lnTo>
                  <a:pt x="0" y="0"/>
                </a:lnTo>
                <a:lnTo>
                  <a:pt x="0" y="586739"/>
                </a:lnTo>
                <a:lnTo>
                  <a:pt x="585216" y="586739"/>
                </a:lnTo>
                <a:lnTo>
                  <a:pt x="585216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55148" y="6362682"/>
            <a:ext cx="311222" cy="4495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390" y="228346"/>
            <a:ext cx="7875219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49431"/>
            <a:ext cx="7818120" cy="396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ia.org/bookstore/product/international-professional-practice-framework-2011-1533.cfm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hyperlink" Target="http://www.theiia.org/" TargetMode="External"/><Relationship Id="rId6" Type="http://schemas.openxmlformats.org/officeDocument/2006/relationships/hyperlink" Target="https://global.theiia.org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0" y="1828800"/>
              <a:ext cx="4572000" cy="3200400"/>
            </a:xfrm>
            <a:custGeom>
              <a:avLst/>
              <a:gdLst/>
              <a:ahLst/>
              <a:cxnLst/>
              <a:rect l="l" t="t" r="r" b="b"/>
              <a:pathLst>
                <a:path w="4572000" h="3200400">
                  <a:moveTo>
                    <a:pt x="4572000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4572000" y="3200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49794"/>
              <a:ext cx="9144000" cy="10820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769607"/>
              <a:ext cx="9144000" cy="88900"/>
            </a:xfrm>
            <a:custGeom>
              <a:avLst/>
              <a:gdLst/>
              <a:ahLst/>
              <a:cxnLst/>
              <a:rect l="l" t="t" r="r" b="b"/>
              <a:pathLst>
                <a:path w="9144000" h="88900">
                  <a:moveTo>
                    <a:pt x="914400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9144000" y="883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632204" y="1828800"/>
            <a:ext cx="7512050" cy="320040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5"/>
              </a:spcBef>
            </a:pPr>
            <a:endParaRPr sz="3600">
              <a:latin typeface="Times New Roman"/>
              <a:cs typeface="Times New Roman"/>
            </a:endParaRPr>
          </a:p>
          <a:p>
            <a:pPr algn="r" marL="3258820" marR="434340" indent="1017905">
              <a:lnSpc>
                <a:spcPct val="100000"/>
              </a:lnSpc>
            </a:pPr>
            <a:r>
              <a:rPr dirty="0" sz="3600">
                <a:solidFill>
                  <a:srgbClr val="FFFFFD"/>
                </a:solidFill>
                <a:latin typeface="Arial"/>
                <a:cs typeface="Arial"/>
              </a:rPr>
              <a:t>GETTING</a:t>
            </a:r>
            <a:r>
              <a:rPr dirty="0" sz="3600" spc="-95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FFFFFD"/>
                </a:solidFill>
                <a:latin typeface="Arial"/>
                <a:cs typeface="Arial"/>
              </a:rPr>
              <a:t>TO </a:t>
            </a:r>
            <a:r>
              <a:rPr dirty="0" sz="3600">
                <a:solidFill>
                  <a:srgbClr val="FFFFFD"/>
                </a:solidFill>
                <a:latin typeface="Arial"/>
                <a:cs typeface="Arial"/>
              </a:rPr>
              <a:t>KNOW</a:t>
            </a:r>
            <a:r>
              <a:rPr dirty="0" sz="3600" spc="-125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FD"/>
                </a:solidFill>
                <a:latin typeface="Arial"/>
                <a:cs typeface="Arial"/>
              </a:rPr>
              <a:t>INTERNAL</a:t>
            </a:r>
            <a:endParaRPr sz="3600">
              <a:latin typeface="Arial"/>
              <a:cs typeface="Arial"/>
            </a:endParaRPr>
          </a:p>
          <a:p>
            <a:pPr algn="r" marR="449580">
              <a:lnSpc>
                <a:spcPct val="100000"/>
              </a:lnSpc>
              <a:spcBef>
                <a:spcPts val="5"/>
              </a:spcBef>
            </a:pPr>
            <a:r>
              <a:rPr dirty="0" sz="3600" spc="-10">
                <a:solidFill>
                  <a:srgbClr val="FFFFFD"/>
                </a:solidFill>
                <a:latin typeface="Arial"/>
                <a:cs typeface="Arial"/>
              </a:rPr>
              <a:t>AUDITING</a:t>
            </a:r>
            <a:endParaRPr sz="3600">
              <a:latin typeface="Arial"/>
              <a:cs typeface="Arial"/>
            </a:endParaRPr>
          </a:p>
          <a:p>
            <a:pPr marL="3549650">
              <a:lnSpc>
                <a:spcPct val="100000"/>
              </a:lnSpc>
              <a:spcBef>
                <a:spcPts val="60"/>
              </a:spcBef>
            </a:pPr>
            <a:r>
              <a:rPr dirty="0" sz="1200" i="1">
                <a:solidFill>
                  <a:srgbClr val="FFFFFD"/>
                </a:solidFill>
                <a:latin typeface="Arial"/>
                <a:cs typeface="Arial"/>
              </a:rPr>
              <a:t>THE</a:t>
            </a:r>
            <a:r>
              <a:rPr dirty="0" sz="1200" spc="-35" i="1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D"/>
                </a:solidFill>
                <a:latin typeface="Arial"/>
                <a:cs typeface="Arial"/>
              </a:rPr>
              <a:t>PROFESSION</a:t>
            </a:r>
            <a:r>
              <a:rPr dirty="0" sz="1200" spc="-50" i="1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D"/>
                </a:solidFill>
                <a:latin typeface="Arial"/>
                <a:cs typeface="Arial"/>
              </a:rPr>
              <a:t>THAT</a:t>
            </a:r>
            <a:r>
              <a:rPr dirty="0" sz="1200" spc="-25" i="1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D"/>
                </a:solidFill>
                <a:latin typeface="Arial"/>
                <a:cs typeface="Arial"/>
              </a:rPr>
              <a:t>MAKES</a:t>
            </a:r>
            <a:r>
              <a:rPr dirty="0" sz="1200" spc="-85" i="1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D"/>
                </a:solidFill>
                <a:latin typeface="Arial"/>
                <a:cs typeface="Arial"/>
              </a:rPr>
              <a:t>A</a:t>
            </a:r>
            <a:r>
              <a:rPr dirty="0" sz="1200" spc="-75" i="1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D"/>
                </a:solidFill>
                <a:latin typeface="Arial"/>
                <a:cs typeface="Arial"/>
              </a:rPr>
              <a:t>DIFFERENCE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632204" y="1828800"/>
            <a:ext cx="2940050" cy="3200400"/>
            <a:chOff x="1632204" y="1828800"/>
            <a:chExt cx="2940050" cy="3200400"/>
          </a:xfrm>
        </p:grpSpPr>
        <p:sp>
          <p:nvSpPr>
            <p:cNvPr id="9" name="object 9" descr=""/>
            <p:cNvSpPr/>
            <p:nvPr/>
          </p:nvSpPr>
          <p:spPr>
            <a:xfrm>
              <a:off x="1632204" y="1828800"/>
              <a:ext cx="2940050" cy="3200400"/>
            </a:xfrm>
            <a:custGeom>
              <a:avLst/>
              <a:gdLst/>
              <a:ahLst/>
              <a:cxnLst/>
              <a:rect l="l" t="t" r="r" b="b"/>
              <a:pathLst>
                <a:path w="2940050" h="3200400">
                  <a:moveTo>
                    <a:pt x="2939796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2939796" y="3200400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0733" y="2979410"/>
              <a:ext cx="2112264" cy="85039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4651375" y="5288584"/>
            <a:ext cx="4384675" cy="138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926715" marR="5080" indent="269240">
              <a:lnSpc>
                <a:spcPct val="110000"/>
              </a:lnSpc>
              <a:spcBef>
                <a:spcPts val="100"/>
              </a:spcBef>
            </a:pPr>
            <a:r>
              <a:rPr dirty="0" sz="2000" spc="-10">
                <a:solidFill>
                  <a:srgbClr val="008FC6"/>
                </a:solidFill>
                <a:latin typeface="Arial"/>
                <a:cs typeface="Arial"/>
              </a:rPr>
              <a:t>Presenter: Organization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0"/>
              </a:spcBef>
            </a:pPr>
            <a:r>
              <a:rPr dirty="0" sz="2000" spc="-20">
                <a:solidFill>
                  <a:srgbClr val="008FC6"/>
                </a:solidFill>
                <a:latin typeface="Arial"/>
                <a:cs typeface="Arial"/>
              </a:rPr>
              <a:t>Date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400" spc="-10" i="1">
                <a:solidFill>
                  <a:srgbClr val="008FC6"/>
                </a:solidFill>
                <a:latin typeface="Times New Roman"/>
                <a:cs typeface="Times New Roman"/>
              </a:rPr>
              <a:t>Presentation</a:t>
            </a:r>
            <a:r>
              <a:rPr dirty="0" sz="1400" spc="-35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8FC6"/>
                </a:solidFill>
                <a:latin typeface="Times New Roman"/>
                <a:cs typeface="Times New Roman"/>
              </a:rPr>
              <a:t>is</a:t>
            </a:r>
            <a:r>
              <a:rPr dirty="0" sz="1400" spc="-20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8FC6"/>
                </a:solidFill>
                <a:latin typeface="Times New Roman"/>
                <a:cs typeface="Times New Roman"/>
              </a:rPr>
              <a:t>complements</a:t>
            </a:r>
            <a:r>
              <a:rPr dirty="0" sz="1400" spc="-35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8FC6"/>
                </a:solidFill>
                <a:latin typeface="Times New Roman"/>
                <a:cs typeface="Times New Roman"/>
              </a:rPr>
              <a:t>of</a:t>
            </a:r>
            <a:r>
              <a:rPr dirty="0" sz="1400" spc="320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8FC6"/>
                </a:solidFill>
                <a:latin typeface="Times New Roman"/>
                <a:cs typeface="Times New Roman"/>
              </a:rPr>
              <a:t>The</a:t>
            </a:r>
            <a:r>
              <a:rPr dirty="0" sz="1400" spc="-20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8FC6"/>
                </a:solidFill>
                <a:latin typeface="Times New Roman"/>
                <a:cs typeface="Times New Roman"/>
              </a:rPr>
              <a:t>IIA</a:t>
            </a:r>
            <a:r>
              <a:rPr dirty="0" sz="1400" spc="-80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8FC6"/>
                </a:solidFill>
                <a:latin typeface="Times New Roman"/>
                <a:cs typeface="Times New Roman"/>
              </a:rPr>
              <a:t>Academic</a:t>
            </a:r>
            <a:r>
              <a:rPr dirty="0" sz="1400" spc="-35" i="1">
                <a:solidFill>
                  <a:srgbClr val="008FC6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008FC6"/>
                </a:solidFill>
                <a:latin typeface="Times New Roman"/>
                <a:cs typeface="Times New Roman"/>
              </a:rPr>
              <a:t>Relations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978660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5"/>
              <a:t> </a:t>
            </a:r>
            <a:r>
              <a:rPr dirty="0" spc="-10"/>
              <a:t>AUDITORS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46072"/>
            <a:ext cx="7529830" cy="397319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Find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out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what’s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working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what’s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not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Keep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eye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corporate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climate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Look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at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with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fresh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eyes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Look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beyond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financial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statements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Advocate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improvements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Raise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red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flags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</a:tabLst>
            </a:pPr>
            <a:r>
              <a:rPr dirty="0" u="sng" sz="3200" spc="-5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Tell</a:t>
            </a:r>
            <a:r>
              <a:rPr dirty="0" u="sng" sz="3200" spc="-4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it</a:t>
            </a:r>
            <a:r>
              <a:rPr dirty="0" u="sng" sz="3200" spc="-4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like</a:t>
            </a:r>
            <a:r>
              <a:rPr dirty="0" u="sng" sz="3200" spc="-4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it</a:t>
            </a:r>
            <a:r>
              <a:rPr dirty="0" u="sng" sz="3200" spc="-4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2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320165">
              <a:lnSpc>
                <a:spcPct val="100000"/>
              </a:lnSpc>
              <a:spcBef>
                <a:spcPts val="100"/>
              </a:spcBef>
            </a:pPr>
            <a:r>
              <a:rPr dirty="0"/>
              <a:t>AUDITORS</a:t>
            </a:r>
            <a:r>
              <a:rPr dirty="0" spc="-110"/>
              <a:t> </a:t>
            </a:r>
            <a:r>
              <a:rPr dirty="0"/>
              <a:t>TELL</a:t>
            </a:r>
            <a:r>
              <a:rPr dirty="0" spc="-140"/>
              <a:t> </a:t>
            </a:r>
            <a:r>
              <a:rPr dirty="0"/>
              <a:t>IT</a:t>
            </a:r>
            <a:r>
              <a:rPr dirty="0" spc="-70"/>
              <a:t> </a:t>
            </a:r>
            <a:r>
              <a:rPr dirty="0"/>
              <a:t>LIKE</a:t>
            </a:r>
            <a:r>
              <a:rPr dirty="0" spc="-35"/>
              <a:t> </a:t>
            </a:r>
            <a:r>
              <a:rPr dirty="0"/>
              <a:t>IT</a:t>
            </a:r>
            <a:r>
              <a:rPr dirty="0" spc="-80"/>
              <a:t> </a:t>
            </a:r>
            <a:r>
              <a:rPr dirty="0" spc="-25"/>
              <a:t>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1663"/>
            <a:ext cx="7959725" cy="3148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Keep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senior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aware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critical issues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Ensure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factual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communications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financial,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operational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compliance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355600" marR="2857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Make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suggestions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based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knowledge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operations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throughout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9701" y="456641"/>
            <a:ext cx="478409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WHAT</a:t>
            </a:r>
            <a:r>
              <a:rPr dirty="0" spc="-110"/>
              <a:t> </a:t>
            </a:r>
            <a:r>
              <a:rPr dirty="0"/>
              <a:t>WOULD</a:t>
            </a:r>
            <a:r>
              <a:rPr dirty="0" spc="-110"/>
              <a:t> </a:t>
            </a:r>
            <a:r>
              <a:rPr dirty="0"/>
              <a:t>YOU</a:t>
            </a:r>
            <a:r>
              <a:rPr dirty="0" spc="-70"/>
              <a:t> </a:t>
            </a:r>
            <a:r>
              <a:rPr dirty="0" spc="-25"/>
              <a:t>SAY…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1663"/>
            <a:ext cx="434403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If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someone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asked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you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whether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not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their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2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needed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auditors?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6918" y="1910210"/>
            <a:ext cx="3423290" cy="4099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48410" marR="5080" indent="-4953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114"/>
              <a:t> </a:t>
            </a:r>
            <a:r>
              <a:rPr dirty="0"/>
              <a:t>DOES</a:t>
            </a:r>
            <a:r>
              <a:rPr dirty="0" spc="-204"/>
              <a:t> </a:t>
            </a:r>
            <a:r>
              <a:rPr dirty="0"/>
              <a:t>A</a:t>
            </a:r>
            <a:r>
              <a:rPr dirty="0" spc="-204"/>
              <a:t> </a:t>
            </a:r>
            <a:r>
              <a:rPr dirty="0" spc="-25"/>
              <a:t>COMPANY</a:t>
            </a:r>
            <a:r>
              <a:rPr dirty="0" spc="-90"/>
              <a:t> </a:t>
            </a:r>
            <a:r>
              <a:rPr dirty="0"/>
              <a:t>NEED</a:t>
            </a:r>
            <a:r>
              <a:rPr dirty="0" spc="-210"/>
              <a:t> </a:t>
            </a:r>
            <a:r>
              <a:rPr dirty="0" spc="-25"/>
              <a:t>AN </a:t>
            </a: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95"/>
              <a:t> </a:t>
            </a:r>
            <a:r>
              <a:rPr dirty="0" spc="-10"/>
              <a:t>FUNCTION?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44348"/>
            <a:ext cx="7864475" cy="392366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35"/>
              </a:spcBef>
              <a:buChar char="•"/>
              <a:tabLst>
                <a:tab pos="354965" algn="l"/>
              </a:tabLst>
            </a:pP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audit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not</a:t>
            </a:r>
            <a:r>
              <a:rPr dirty="0" sz="2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legally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required</a:t>
            </a:r>
            <a:r>
              <a:rPr dirty="0" sz="2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6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051D38"/>
                </a:solidFill>
                <a:latin typeface="Arial"/>
                <a:cs typeface="Arial"/>
              </a:rPr>
              <a:t>U.S.</a:t>
            </a:r>
            <a:endParaRPr sz="2600">
              <a:latin typeface="Arial"/>
              <a:cs typeface="Arial"/>
            </a:endParaRPr>
          </a:p>
          <a:p>
            <a:pPr marL="756285" marR="18415" indent="-287020">
              <a:lnSpc>
                <a:spcPct val="100000"/>
              </a:lnSpc>
              <a:spcBef>
                <a:spcPts val="585"/>
              </a:spcBef>
              <a:tabLst>
                <a:tab pos="756285" algn="l"/>
              </a:tabLst>
            </a:pPr>
            <a:r>
              <a:rPr dirty="0" sz="2200" spc="-50">
                <a:solidFill>
                  <a:srgbClr val="008FC6"/>
                </a:solidFill>
                <a:latin typeface="Arial"/>
                <a:cs typeface="Arial"/>
              </a:rPr>
              <a:t>–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	Exceptions:</a:t>
            </a:r>
            <a:r>
              <a:rPr dirty="0" sz="22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NYSE-listed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corporations</a:t>
            </a:r>
            <a:r>
              <a:rPr dirty="0" sz="22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and</a:t>
            </a:r>
            <a:r>
              <a:rPr dirty="0" sz="22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8FC6"/>
                </a:solidFill>
                <a:latin typeface="Arial"/>
                <a:cs typeface="Arial"/>
              </a:rPr>
              <a:t>a</a:t>
            </a:r>
            <a:r>
              <a:rPr dirty="0" sz="2200" spc="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few</a:t>
            </a:r>
            <a:r>
              <a:rPr dirty="0" sz="24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specific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industry/government</a:t>
            </a:r>
            <a:r>
              <a:rPr dirty="0" sz="2400" spc="-1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requirements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</a:tabLst>
            </a:pP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Required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some</a:t>
            </a:r>
            <a:r>
              <a:rPr dirty="0" sz="2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countries</a:t>
            </a:r>
            <a:endParaRPr sz="2600">
              <a:latin typeface="Arial"/>
              <a:cs typeface="Arial"/>
            </a:endParaRPr>
          </a:p>
          <a:p>
            <a:pPr marL="355600" marR="135255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</a:tabLst>
            </a:pP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Every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organization,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regardless</a:t>
            </a:r>
            <a:r>
              <a:rPr dirty="0" sz="26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6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size,</a:t>
            </a:r>
            <a:r>
              <a:rPr dirty="0" sz="26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should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have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some</a:t>
            </a:r>
            <a:r>
              <a:rPr dirty="0" sz="2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type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control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system/process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</a:tabLst>
            </a:pP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IIA</a:t>
            </a:r>
            <a:r>
              <a:rPr dirty="0" sz="2600" spc="-1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believes</a:t>
            </a:r>
            <a:r>
              <a:rPr dirty="0" sz="2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that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2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best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served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26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2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fully</a:t>
            </a:r>
            <a:r>
              <a:rPr dirty="0" sz="26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resourced</a:t>
            </a:r>
            <a:r>
              <a:rPr dirty="0" sz="2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6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professionally</a:t>
            </a:r>
            <a:r>
              <a:rPr dirty="0" sz="26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competent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26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051D38"/>
                </a:solidFill>
                <a:latin typeface="Arial"/>
                <a:cs typeface="Arial"/>
              </a:rPr>
              <a:t>function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228346"/>
            <a:ext cx="7896225" cy="580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2745" marR="907415" indent="-547370">
              <a:lnSpc>
                <a:spcPct val="100000"/>
              </a:lnSpc>
              <a:spcBef>
                <a:spcPts val="100"/>
              </a:spcBef>
            </a:pPr>
            <a:r>
              <a:rPr dirty="0" sz="3000" spc="-5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3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30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30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AUDIT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dirty="0" sz="30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ACCOMPLISH?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Will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reduce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liability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control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risks?</a:t>
            </a:r>
            <a:endParaRPr sz="3200">
              <a:latin typeface="Arial"/>
              <a:cs typeface="Arial"/>
            </a:endParaRPr>
          </a:p>
          <a:p>
            <a:pPr marL="355600" marR="25717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Will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free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focus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core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mission?</a:t>
            </a:r>
            <a:endParaRPr sz="3200">
              <a:latin typeface="Arial"/>
              <a:cs typeface="Arial"/>
            </a:endParaRPr>
          </a:p>
          <a:p>
            <a:pPr marL="355600" marR="5302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Will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accuracy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financial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operational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information?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Do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we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need</a:t>
            </a:r>
            <a:r>
              <a:rPr dirty="0" sz="32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second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opinion?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Can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we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service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delivery?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Will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financial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results?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32890" marR="5080" indent="-62801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INTERNATIONAL</a:t>
            </a:r>
            <a:r>
              <a:rPr dirty="0" spc="-145"/>
              <a:t> </a:t>
            </a:r>
            <a:r>
              <a:rPr dirty="0" spc="-10"/>
              <a:t>PROFESSIONAL </a:t>
            </a:r>
            <a:r>
              <a:rPr dirty="0"/>
              <a:t>PRACTICES</a:t>
            </a:r>
            <a:r>
              <a:rPr dirty="0" spc="-25"/>
              <a:t> </a:t>
            </a:r>
            <a:r>
              <a:rPr dirty="0" spc="-10"/>
              <a:t>FRAMEWORK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69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</a:tabLst>
            </a:pPr>
            <a:r>
              <a:rPr dirty="0"/>
              <a:t>Mandatory</a:t>
            </a:r>
            <a:r>
              <a:rPr dirty="0" spc="-95"/>
              <a:t> </a:t>
            </a:r>
            <a:r>
              <a:rPr dirty="0" spc="-10"/>
              <a:t>Guidance</a:t>
            </a:r>
          </a:p>
          <a:p>
            <a:pPr lvl="1" marL="754380" marR="5080" indent="-28511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International</a:t>
            </a:r>
            <a:r>
              <a:rPr dirty="0" sz="24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Standards</a:t>
            </a:r>
            <a:r>
              <a:rPr dirty="0" sz="24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for</a:t>
            </a:r>
            <a:r>
              <a:rPr dirty="0" sz="24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4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Professional</a:t>
            </a:r>
            <a:r>
              <a:rPr dirty="0" sz="24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Practice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400" spc="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8FC6"/>
                </a:solidFill>
                <a:latin typeface="Arial"/>
                <a:cs typeface="Arial"/>
              </a:rPr>
              <a:t>Internal</a:t>
            </a:r>
            <a:r>
              <a:rPr dirty="0" sz="2400" spc="-1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Auditing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Definition</a:t>
            </a:r>
            <a:r>
              <a:rPr dirty="0" sz="24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4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Internal</a:t>
            </a:r>
            <a:r>
              <a:rPr dirty="0" sz="2400" spc="-1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Auditing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Code</a:t>
            </a:r>
            <a:r>
              <a:rPr dirty="0" sz="2400" spc="-3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400" spc="-4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Ethics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9"/>
              </a:spcBef>
              <a:buChar char="•"/>
              <a:tabLst>
                <a:tab pos="354965" algn="l"/>
              </a:tabLst>
            </a:pPr>
            <a:r>
              <a:rPr dirty="0"/>
              <a:t>Strongly</a:t>
            </a:r>
            <a:r>
              <a:rPr dirty="0" spc="-90"/>
              <a:t> </a:t>
            </a:r>
            <a:r>
              <a:rPr dirty="0" spc="-10"/>
              <a:t>Recommended</a:t>
            </a:r>
          </a:p>
          <a:p>
            <a:pPr lvl="1"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Position</a:t>
            </a:r>
            <a:r>
              <a:rPr dirty="0" sz="24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Papers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509"/>
              </a:spcBef>
              <a:buChar char="–"/>
              <a:tabLst>
                <a:tab pos="755015" algn="l"/>
              </a:tabLst>
            </a:pPr>
            <a:r>
              <a:rPr dirty="0" sz="2400" spc="-20">
                <a:solidFill>
                  <a:srgbClr val="008FC6"/>
                </a:solidFill>
                <a:latin typeface="Arial"/>
                <a:cs typeface="Arial"/>
              </a:rPr>
              <a:t>Practice</a:t>
            </a:r>
            <a:r>
              <a:rPr dirty="0" sz="2400" spc="-10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Advisories</a:t>
            </a:r>
            <a:endParaRPr sz="2400">
              <a:latin typeface="Arial"/>
              <a:cs typeface="Arial"/>
            </a:endParaRPr>
          </a:p>
          <a:p>
            <a:pPr lvl="1" marL="755015" indent="-285115">
              <a:lnSpc>
                <a:spcPct val="100000"/>
              </a:lnSpc>
              <a:spcBef>
                <a:spcPts val="490"/>
              </a:spcBef>
              <a:buChar char="–"/>
              <a:tabLst>
                <a:tab pos="755015" algn="l"/>
              </a:tabLst>
            </a:pPr>
            <a:r>
              <a:rPr dirty="0" sz="2400">
                <a:solidFill>
                  <a:srgbClr val="008FC6"/>
                </a:solidFill>
                <a:latin typeface="Arial"/>
                <a:cs typeface="Arial"/>
              </a:rPr>
              <a:t>Practice</a:t>
            </a:r>
            <a:r>
              <a:rPr dirty="0" sz="2400" spc="-1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8FC6"/>
                </a:solidFill>
                <a:latin typeface="Arial"/>
                <a:cs typeface="Arial"/>
              </a:rPr>
              <a:t>Guides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85274" y="3672732"/>
            <a:ext cx="2812415" cy="2516505"/>
            <a:chOff x="6085274" y="3672732"/>
            <a:chExt cx="2812415" cy="2516505"/>
          </a:xfrm>
        </p:grpSpPr>
        <p:pic>
          <p:nvPicPr>
            <p:cNvPr id="5" name="object 5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274" y="3672732"/>
              <a:ext cx="2811895" cy="2516338"/>
            </a:xfrm>
            <a:prstGeom prst="rect">
              <a:avLst/>
            </a:prstGeom>
          </p:spPr>
        </p:pic>
        <p:pic>
          <p:nvPicPr>
            <p:cNvPr id="6" name="object 6" descr="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3828" y="3831336"/>
              <a:ext cx="2296668" cy="200101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00785" y="5917184"/>
            <a:ext cx="32226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 i="1">
                <a:solidFill>
                  <a:srgbClr val="008FC6"/>
                </a:solidFill>
                <a:uFill>
                  <a:solidFill>
                    <a:srgbClr val="008FC6"/>
                  </a:solidFill>
                </a:uFill>
                <a:latin typeface="Arial"/>
                <a:cs typeface="Arial"/>
                <a:hlinkClick r:id="rId5"/>
              </a:rPr>
              <a:t>www.theiia.org</a:t>
            </a:r>
            <a:r>
              <a:rPr dirty="0" sz="1400" spc="-45" i="1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1400" spc="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8FC6"/>
                </a:solidFill>
                <a:uFill>
                  <a:solidFill>
                    <a:srgbClr val="008FC6"/>
                  </a:solidFill>
                </a:uFill>
                <a:latin typeface="Arial"/>
                <a:cs typeface="Arial"/>
                <a:hlinkClick r:id="rId6"/>
              </a:rPr>
              <a:t>https://global.theiia.org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270891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QUESTIONS?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6068" y="1728002"/>
            <a:ext cx="5683794" cy="3746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1734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WHAT’S</a:t>
            </a:r>
            <a:r>
              <a:rPr dirty="0" spc="-114"/>
              <a:t> </a:t>
            </a:r>
            <a:r>
              <a:rPr dirty="0" spc="-10"/>
              <a:t>INTERNAL</a:t>
            </a:r>
            <a:r>
              <a:rPr dirty="0" spc="-310"/>
              <a:t> </a:t>
            </a:r>
            <a:r>
              <a:rPr dirty="0" spc="-10"/>
              <a:t>AUDITING?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1663"/>
            <a:ext cx="8041640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“Internal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</a:t>
            </a:r>
            <a:r>
              <a:rPr dirty="0" sz="32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independent,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objective</a:t>
            </a:r>
            <a:r>
              <a:rPr dirty="0" u="sng" sz="3200" spc="-4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assurance</a:t>
            </a:r>
            <a:r>
              <a:rPr dirty="0" u="sng" sz="3200" spc="-6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3200" spc="-2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consulting</a:t>
            </a:r>
            <a:r>
              <a:rPr dirty="0" sz="3200" spc="-1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activity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designed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add</a:t>
            </a:r>
            <a:r>
              <a:rPr dirty="0" u="sng" sz="3200" spc="-3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value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an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organization’s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operations.</a:t>
            </a:r>
            <a:r>
              <a:rPr dirty="0" sz="32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It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helps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an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accomplish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objectives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by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bringing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systematic,</a:t>
            </a:r>
            <a:r>
              <a:rPr dirty="0" u="sng" sz="3200" spc="-5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disciplined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approach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evaluate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improve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the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32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risk</a:t>
            </a:r>
            <a:r>
              <a:rPr dirty="0" u="sng" sz="3200" spc="-4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management,</a:t>
            </a:r>
            <a:r>
              <a:rPr dirty="0" u="sng" sz="3200" spc="-6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control,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3200" spc="-3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governance</a:t>
            </a:r>
            <a:r>
              <a:rPr dirty="0" u="sng" sz="3200" spc="-6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processes.”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481455">
              <a:lnSpc>
                <a:spcPct val="100000"/>
              </a:lnSpc>
              <a:spcBef>
                <a:spcPts val="100"/>
              </a:spcBef>
            </a:pPr>
            <a:r>
              <a:rPr dirty="0"/>
              <a:t>HIGH</a:t>
            </a:r>
            <a:r>
              <a:rPr dirty="0" spc="-5"/>
              <a:t> </a:t>
            </a:r>
            <a:r>
              <a:rPr dirty="0"/>
              <a:t>LEVEL</a:t>
            </a:r>
            <a:r>
              <a:rPr dirty="0" spc="-135"/>
              <a:t> </a:t>
            </a:r>
            <a:r>
              <a:rPr dirty="0" spc="-20"/>
              <a:t>COMPARISON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37" y="1770360"/>
            <a:ext cx="7714179" cy="3959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456641"/>
            <a:ext cx="7595234" cy="438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835">
              <a:lnSpc>
                <a:spcPct val="100000"/>
              </a:lnSpc>
              <a:spcBef>
                <a:spcPts val="100"/>
              </a:spcBef>
            </a:pP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3000" spc="-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AUDITORS</a:t>
            </a:r>
            <a:r>
              <a:rPr dirty="0" sz="30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dirty="0" sz="3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RISK…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3200" spc="-145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keep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bad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things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happening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dirty="0" sz="3200" spc="-145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assure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good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things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can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happen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dirty="0" sz="3200" spc="-145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understand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Where</a:t>
            </a:r>
            <a:r>
              <a:rPr dirty="0" sz="28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their</a:t>
            </a:r>
            <a:r>
              <a:rPr dirty="0" sz="28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risks</a:t>
            </a:r>
            <a:r>
              <a:rPr dirty="0" sz="28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8FC6"/>
                </a:solidFill>
                <a:latin typeface="Arial"/>
                <a:cs typeface="Arial"/>
              </a:rPr>
              <a:t>are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Whether</a:t>
            </a:r>
            <a:r>
              <a:rPr dirty="0" sz="28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risks</a:t>
            </a:r>
            <a:r>
              <a:rPr dirty="0" sz="28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8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under</a:t>
            </a:r>
            <a:r>
              <a:rPr dirty="0" sz="2800" spc="-4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control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Whether</a:t>
            </a:r>
            <a:r>
              <a:rPr dirty="0" sz="28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risks</a:t>
            </a:r>
            <a:r>
              <a:rPr dirty="0" sz="28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800" spc="-7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worth</a:t>
            </a:r>
            <a:r>
              <a:rPr dirty="0" sz="2800" spc="-4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taking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954405">
              <a:lnSpc>
                <a:spcPct val="100000"/>
              </a:lnSpc>
              <a:spcBef>
                <a:spcPts val="100"/>
              </a:spcBef>
            </a:pPr>
            <a:r>
              <a:rPr dirty="0"/>
              <a:t>FINDING</a:t>
            </a:r>
            <a:r>
              <a:rPr dirty="0" spc="-20"/>
              <a:t> </a:t>
            </a:r>
            <a:r>
              <a:rPr dirty="0"/>
              <a:t>RISKS</a:t>
            </a:r>
            <a:r>
              <a:rPr dirty="0" spc="-15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NOT</a:t>
            </a:r>
            <a:r>
              <a:rPr dirty="0" spc="-70"/>
              <a:t> </a:t>
            </a:r>
            <a:r>
              <a:rPr dirty="0" spc="-10"/>
              <a:t>ENOUGH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1663"/>
            <a:ext cx="7924800" cy="35642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auditors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evaluate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10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controls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that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organizations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manage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risks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85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800" spc="-6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controls</a:t>
            </a:r>
            <a:r>
              <a:rPr dirty="0" sz="28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in</a:t>
            </a:r>
            <a:r>
              <a:rPr dirty="0" sz="28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place?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Do</a:t>
            </a:r>
            <a:r>
              <a:rPr dirty="0" sz="28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8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controls</a:t>
            </a:r>
            <a:r>
              <a:rPr dirty="0" sz="28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u="sng" sz="2800" spc="-10">
                <a:solidFill>
                  <a:srgbClr val="008FC6"/>
                </a:solidFill>
                <a:uFill>
                  <a:solidFill>
                    <a:srgbClr val="008FC6"/>
                  </a:solidFill>
                </a:uFill>
                <a:latin typeface="Arial"/>
                <a:cs typeface="Arial"/>
              </a:rPr>
              <a:t>work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8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additional</a:t>
            </a:r>
            <a:r>
              <a:rPr dirty="0" sz="28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controls</a:t>
            </a:r>
            <a:r>
              <a:rPr dirty="0" sz="28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needed?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800" spc="-9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there</a:t>
            </a:r>
            <a:r>
              <a:rPr dirty="0" sz="2800" spc="-8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unnecessary</a:t>
            </a:r>
            <a:r>
              <a:rPr dirty="0" sz="2800" spc="-8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controls?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Are</a:t>
            </a:r>
            <a:r>
              <a:rPr dirty="0" sz="2800" spc="-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controls</a:t>
            </a:r>
            <a:r>
              <a:rPr dirty="0" sz="2800" spc="-5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cost-effective?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540" y="3764775"/>
            <a:ext cx="1941678" cy="2039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456641"/>
            <a:ext cx="4024629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FIVE</a:t>
            </a:r>
            <a:r>
              <a:rPr dirty="0" spc="-10"/>
              <a:t> CRITICAL</a:t>
            </a:r>
            <a:r>
              <a:rPr dirty="0" spc="-185"/>
              <a:t> </a:t>
            </a:r>
            <a:r>
              <a:rPr dirty="0" spc="-10"/>
              <a:t>TASKS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24736"/>
            <a:ext cx="7835265" cy="446405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Determine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whether</a:t>
            </a:r>
            <a:r>
              <a:rPr dirty="0" sz="32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controls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adequate</a:t>
            </a:r>
            <a:endParaRPr sz="3200">
              <a:latin typeface="Arial"/>
              <a:cs typeface="Arial"/>
            </a:endParaRPr>
          </a:p>
          <a:p>
            <a:pPr marL="355600" marR="514350" indent="-342900">
              <a:lnSpc>
                <a:spcPts val="3460"/>
              </a:lnSpc>
              <a:spcBef>
                <a:spcPts val="820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Suggest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improvements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increase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efficiency</a:t>
            </a:r>
            <a:r>
              <a:rPr dirty="0" u="sng" sz="3200" spc="-4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3200" spc="-4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effectiveness</a:t>
            </a:r>
            <a:r>
              <a:rPr dirty="0" sz="3200" spc="-1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lower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operating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costs</a:t>
            </a:r>
            <a:endParaRPr sz="3200">
              <a:latin typeface="Arial"/>
              <a:cs typeface="Arial"/>
            </a:endParaRPr>
          </a:p>
          <a:p>
            <a:pPr marL="355600" marR="1786889" indent="-342900">
              <a:lnSpc>
                <a:spcPts val="346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Determine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whether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policies</a:t>
            </a:r>
            <a:r>
              <a:rPr dirty="0" u="sng" sz="3200" spc="-4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2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and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procedures</a:t>
            </a:r>
            <a:r>
              <a:rPr dirty="0" sz="32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followed</a:t>
            </a:r>
            <a:endParaRPr sz="3200">
              <a:latin typeface="Arial"/>
              <a:cs typeface="Arial"/>
            </a:endParaRPr>
          </a:p>
          <a:p>
            <a:pPr marL="355600" marR="230504" indent="-342900">
              <a:lnSpc>
                <a:spcPts val="346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Determine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whether</a:t>
            </a:r>
            <a:r>
              <a:rPr dirty="0" sz="32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laws</a:t>
            </a:r>
            <a:r>
              <a:rPr dirty="0" u="sng" sz="3200" spc="-3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3200" spc="-15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200" spc="-1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regulations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2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being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obeyed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Detect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fraud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or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manipulation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records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478280">
              <a:lnSpc>
                <a:spcPct val="100000"/>
              </a:lnSpc>
              <a:spcBef>
                <a:spcPts val="100"/>
              </a:spcBef>
            </a:pPr>
            <a:r>
              <a:rPr dirty="0"/>
              <a:t>EFFECTIVE</a:t>
            </a:r>
            <a:r>
              <a:rPr dirty="0" spc="-65"/>
              <a:t> </a:t>
            </a:r>
            <a:r>
              <a:rPr dirty="0" spc="-10"/>
              <a:t>GOVERNANCE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20" y="2204696"/>
            <a:ext cx="4536567" cy="305363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707894" y="1782825"/>
            <a:ext cx="3148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52E55"/>
                </a:solidFill>
                <a:latin typeface="Arial"/>
                <a:cs typeface="Arial"/>
              </a:rPr>
              <a:t>Board</a:t>
            </a:r>
            <a:r>
              <a:rPr dirty="0" sz="2800" spc="-4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52E55"/>
                </a:solidFill>
                <a:latin typeface="Arial"/>
                <a:cs typeface="Arial"/>
              </a:rPr>
              <a:t>of</a:t>
            </a:r>
            <a:r>
              <a:rPr dirty="0" sz="2800" spc="-65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Directors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37789" y="5171694"/>
            <a:ext cx="21964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78890" y="2231517"/>
            <a:ext cx="422275" cy="24218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External</a:t>
            </a:r>
            <a:r>
              <a:rPr dirty="0" sz="2800" spc="-13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Audit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50066" y="3008393"/>
            <a:ext cx="422275" cy="23056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190"/>
              </a:lnSpc>
            </a:pPr>
            <a:r>
              <a:rPr dirty="0" sz="2800" b="1">
                <a:solidFill>
                  <a:srgbClr val="152E55"/>
                </a:solidFill>
                <a:latin typeface="Arial"/>
                <a:cs typeface="Arial"/>
              </a:rPr>
              <a:t>Internal</a:t>
            </a:r>
            <a:r>
              <a:rPr dirty="0" sz="2800" spc="-180" b="1">
                <a:solidFill>
                  <a:srgbClr val="152E55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152E55"/>
                </a:solidFill>
                <a:latin typeface="Arial"/>
                <a:cs typeface="Arial"/>
              </a:rPr>
              <a:t>Audit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5940" y="228346"/>
            <a:ext cx="8078470" cy="4980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8670" marR="787400" indent="391160">
              <a:lnSpc>
                <a:spcPct val="100000"/>
              </a:lnSpc>
              <a:spcBef>
                <a:spcPts val="100"/>
              </a:spcBef>
            </a:pP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r>
              <a:rPr dirty="0" sz="3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INDEPENDENCE: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DUAL</a:t>
            </a:r>
            <a:r>
              <a:rPr dirty="0" sz="30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dirty="0" sz="3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About</a:t>
            </a:r>
            <a:r>
              <a:rPr dirty="0" sz="32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80</a:t>
            </a:r>
            <a:r>
              <a:rPr dirty="0" sz="32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percent</a:t>
            </a:r>
            <a:r>
              <a:rPr dirty="0" sz="32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Chief</a:t>
            </a:r>
            <a:r>
              <a:rPr dirty="0" sz="3200" spc="-1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Audit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Executives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(CAEs)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report</a:t>
            </a:r>
            <a:r>
              <a:rPr dirty="0" sz="32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functionally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2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Audit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Committee/Board</a:t>
            </a:r>
            <a:r>
              <a:rPr dirty="0" sz="32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Directors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Independent</a:t>
            </a:r>
            <a:r>
              <a:rPr dirty="0" sz="28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from</a:t>
            </a:r>
            <a:r>
              <a:rPr dirty="0" sz="2800" spc="-10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audited</a:t>
            </a:r>
            <a:r>
              <a:rPr dirty="0" sz="28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activities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5650" algn="l"/>
              </a:tabLst>
            </a:pPr>
            <a:r>
              <a:rPr dirty="0" sz="2800">
                <a:solidFill>
                  <a:srgbClr val="008FC6"/>
                </a:solidFill>
                <a:latin typeface="Arial"/>
                <a:cs typeface="Arial"/>
              </a:rPr>
              <a:t>Wide</a:t>
            </a:r>
            <a:r>
              <a:rPr dirty="0" sz="2800" spc="-7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8FC6"/>
                </a:solidFill>
                <a:latin typeface="Arial"/>
                <a:cs typeface="Arial"/>
              </a:rPr>
              <a:t>authority</a:t>
            </a:r>
            <a:endParaRPr sz="2800">
              <a:latin typeface="Arial"/>
              <a:cs typeface="Arial"/>
            </a:endParaRPr>
          </a:p>
          <a:p>
            <a:pPr marL="355600" marR="833119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Most</a:t>
            </a:r>
            <a:r>
              <a:rPr dirty="0" sz="32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common</a:t>
            </a:r>
            <a:r>
              <a:rPr dirty="0" sz="32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u="sng" sz="3200">
                <a:solidFill>
                  <a:srgbClr val="051D38"/>
                </a:solidFill>
                <a:uFill>
                  <a:solidFill>
                    <a:srgbClr val="051D38"/>
                  </a:solidFill>
                </a:uFill>
                <a:latin typeface="Arial"/>
                <a:cs typeface="Arial"/>
              </a:rPr>
              <a:t>administrative</a:t>
            </a:r>
            <a:r>
              <a:rPr dirty="0" sz="32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reporting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relationship</a:t>
            </a:r>
            <a:r>
              <a:rPr dirty="0" sz="32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2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51D38"/>
                </a:solidFill>
                <a:latin typeface="Arial"/>
                <a:cs typeface="Arial"/>
              </a:rPr>
              <a:t>President/CEO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MEETING</a:t>
            </a:r>
            <a:r>
              <a:rPr dirty="0" spc="-60"/>
              <a:t> </a:t>
            </a:r>
            <a:r>
              <a:rPr dirty="0"/>
              <a:t>DIVERSE</a:t>
            </a:r>
            <a:r>
              <a:rPr dirty="0" spc="-60"/>
              <a:t> </a:t>
            </a:r>
            <a:r>
              <a:rPr dirty="0" spc="-10"/>
              <a:t>STAKEHOLDER</a:t>
            </a:r>
            <a:r>
              <a:rPr dirty="0" spc="-70"/>
              <a:t> </a:t>
            </a:r>
            <a:r>
              <a:rPr dirty="0" spc="-10"/>
              <a:t>NEEDS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6531" y="1588008"/>
            <a:ext cx="2638425" cy="4552315"/>
            <a:chOff x="446531" y="1588008"/>
            <a:chExt cx="2638425" cy="4552315"/>
          </a:xfrm>
        </p:grpSpPr>
        <p:sp>
          <p:nvSpPr>
            <p:cNvPr id="4" name="object 4" descr=""/>
            <p:cNvSpPr/>
            <p:nvPr/>
          </p:nvSpPr>
          <p:spPr>
            <a:xfrm>
              <a:off x="459485" y="1600962"/>
              <a:ext cx="2612390" cy="4526280"/>
            </a:xfrm>
            <a:custGeom>
              <a:avLst/>
              <a:gdLst/>
              <a:ahLst/>
              <a:cxnLst/>
              <a:rect l="l" t="t" r="r" b="b"/>
              <a:pathLst>
                <a:path w="2612390" h="4526280">
                  <a:moveTo>
                    <a:pt x="0" y="0"/>
                  </a:moveTo>
                  <a:lnTo>
                    <a:pt x="0" y="4526280"/>
                  </a:lnTo>
                  <a:lnTo>
                    <a:pt x="2612136" y="3621024"/>
                  </a:lnTo>
                  <a:lnTo>
                    <a:pt x="2612136" y="905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9485" y="1600962"/>
              <a:ext cx="2612390" cy="4526280"/>
            </a:xfrm>
            <a:custGeom>
              <a:avLst/>
              <a:gdLst/>
              <a:ahLst/>
              <a:cxnLst/>
              <a:rect l="l" t="t" r="r" b="b"/>
              <a:pathLst>
                <a:path w="2612390" h="4526280">
                  <a:moveTo>
                    <a:pt x="0" y="4526280"/>
                  </a:moveTo>
                  <a:lnTo>
                    <a:pt x="0" y="0"/>
                  </a:lnTo>
                  <a:lnTo>
                    <a:pt x="2612136" y="905255"/>
                  </a:lnTo>
                  <a:lnTo>
                    <a:pt x="2612136" y="3621024"/>
                  </a:lnTo>
                  <a:lnTo>
                    <a:pt x="0" y="45262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85317" y="2345636"/>
            <a:ext cx="2306955" cy="247269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Stakeholders</a:t>
            </a:r>
            <a:endParaRPr sz="2200">
              <a:latin typeface="Arial"/>
              <a:cs typeface="Arial"/>
            </a:endParaRPr>
          </a:p>
          <a:p>
            <a:pPr marL="184785" indent="-172085">
              <a:lnSpc>
                <a:spcPts val="1900"/>
              </a:lnSpc>
              <a:spcBef>
                <a:spcPts val="605"/>
              </a:spcBef>
              <a:buChar char="•"/>
              <a:tabLst>
                <a:tab pos="184785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committee/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900"/>
              </a:lnSpc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endParaRPr sz="17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5"/>
              </a:spcBef>
              <a:buChar char="•"/>
              <a:tabLst>
                <a:tab pos="184785" algn="l"/>
              </a:tabLst>
            </a:pP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CEO</a:t>
            </a:r>
            <a:endParaRPr sz="1700">
              <a:latin typeface="Arial"/>
              <a:cs typeface="Arial"/>
            </a:endParaRPr>
          </a:p>
          <a:p>
            <a:pPr marL="184785" marR="203835" indent="-172720">
              <a:lnSpc>
                <a:spcPct val="86200"/>
              </a:lnSpc>
              <a:spcBef>
                <a:spcPts val="295"/>
              </a:spcBef>
              <a:buChar char="•"/>
              <a:tabLst>
                <a:tab pos="184785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CFO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whom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CAE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reports administratively</a:t>
            </a:r>
            <a:endParaRPr sz="1700">
              <a:latin typeface="Arial"/>
              <a:cs typeface="Arial"/>
            </a:endParaRPr>
          </a:p>
          <a:p>
            <a:pPr marL="184785" indent="-172085">
              <a:lnSpc>
                <a:spcPts val="1900"/>
              </a:lnSpc>
              <a:spcBef>
                <a:spcPts val="10"/>
              </a:spcBef>
              <a:buChar char="•"/>
              <a:tabLst>
                <a:tab pos="184785" algn="l"/>
              </a:tabLst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Potentially,</a:t>
            </a: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900"/>
              </a:lnSpc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officers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253740" y="1588008"/>
            <a:ext cx="2638425" cy="4552315"/>
            <a:chOff x="3253740" y="1588008"/>
            <a:chExt cx="2638425" cy="4552315"/>
          </a:xfrm>
        </p:grpSpPr>
        <p:sp>
          <p:nvSpPr>
            <p:cNvPr id="8" name="object 8" descr=""/>
            <p:cNvSpPr/>
            <p:nvPr/>
          </p:nvSpPr>
          <p:spPr>
            <a:xfrm>
              <a:off x="3266694" y="1600962"/>
              <a:ext cx="2612390" cy="4526280"/>
            </a:xfrm>
            <a:custGeom>
              <a:avLst/>
              <a:gdLst/>
              <a:ahLst/>
              <a:cxnLst/>
              <a:rect l="l" t="t" r="r" b="b"/>
              <a:pathLst>
                <a:path w="2612390" h="4526280">
                  <a:moveTo>
                    <a:pt x="0" y="0"/>
                  </a:moveTo>
                  <a:lnTo>
                    <a:pt x="0" y="4526280"/>
                  </a:lnTo>
                  <a:lnTo>
                    <a:pt x="2612136" y="3621024"/>
                  </a:lnTo>
                  <a:lnTo>
                    <a:pt x="2612136" y="905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66694" y="1600962"/>
              <a:ext cx="2612390" cy="4526280"/>
            </a:xfrm>
            <a:custGeom>
              <a:avLst/>
              <a:gdLst/>
              <a:ahLst/>
              <a:cxnLst/>
              <a:rect l="l" t="t" r="r" b="b"/>
              <a:pathLst>
                <a:path w="2612390" h="4526280">
                  <a:moveTo>
                    <a:pt x="0" y="4526280"/>
                  </a:moveTo>
                  <a:lnTo>
                    <a:pt x="0" y="0"/>
                  </a:lnTo>
                  <a:lnTo>
                    <a:pt x="2612136" y="905255"/>
                  </a:lnTo>
                  <a:lnTo>
                    <a:pt x="2612136" y="3621024"/>
                  </a:lnTo>
                  <a:lnTo>
                    <a:pt x="0" y="45262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393440" y="2444623"/>
            <a:ext cx="2330450" cy="266319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678815">
              <a:lnSpc>
                <a:spcPts val="2280"/>
              </a:lnSpc>
              <a:spcBef>
                <a:spcPts val="47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Secondary Stakeholders</a:t>
            </a:r>
            <a:endParaRPr sz="2200">
              <a:latin typeface="Arial"/>
              <a:cs typeface="Arial"/>
            </a:endParaRPr>
          </a:p>
          <a:p>
            <a:pPr marL="185420" indent="-172720">
              <a:lnSpc>
                <a:spcPts val="1895"/>
              </a:lnSpc>
              <a:spcBef>
                <a:spcPts val="590"/>
              </a:spcBef>
              <a:buChar char="•"/>
              <a:tabLst>
                <a:tab pos="18542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895"/>
              </a:lnSpc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executives</a:t>
            </a:r>
            <a:endParaRPr sz="1700">
              <a:latin typeface="Arial"/>
              <a:cs typeface="Arial"/>
            </a:endParaRPr>
          </a:p>
          <a:p>
            <a:pPr marL="184785" marR="96520" indent="-172720">
              <a:lnSpc>
                <a:spcPts val="1750"/>
              </a:lnSpc>
              <a:spcBef>
                <a:spcPts val="325"/>
              </a:spcBef>
              <a:buChar char="•"/>
              <a:tabLst>
                <a:tab pos="184785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auditors</a:t>
            </a: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regulators</a:t>
            </a:r>
            <a:endParaRPr sz="1700">
              <a:latin typeface="Arial"/>
              <a:cs typeface="Arial"/>
            </a:endParaRPr>
          </a:p>
          <a:p>
            <a:pPr marL="184785" marR="840105" indent="-172720">
              <a:lnSpc>
                <a:spcPts val="1760"/>
              </a:lnSpc>
              <a:spcBef>
                <a:spcPts val="300"/>
              </a:spcBef>
              <a:buChar char="•"/>
              <a:tabLst>
                <a:tab pos="184785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Investors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creditors</a:t>
            </a:r>
            <a:endParaRPr sz="1700">
              <a:latin typeface="Arial"/>
              <a:cs typeface="Arial"/>
            </a:endParaRPr>
          </a:p>
          <a:p>
            <a:pPr marL="185420" indent="-172720">
              <a:lnSpc>
                <a:spcPts val="1905"/>
              </a:lnSpc>
              <a:buChar char="•"/>
              <a:tabLst>
                <a:tab pos="18542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(Government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audit)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905"/>
              </a:lnSpc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citizens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taxpayers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060947" y="1588008"/>
            <a:ext cx="2638425" cy="4552315"/>
            <a:chOff x="6060947" y="1588008"/>
            <a:chExt cx="2638425" cy="4552315"/>
          </a:xfrm>
        </p:grpSpPr>
        <p:sp>
          <p:nvSpPr>
            <p:cNvPr id="12" name="object 12" descr=""/>
            <p:cNvSpPr/>
            <p:nvPr/>
          </p:nvSpPr>
          <p:spPr>
            <a:xfrm>
              <a:off x="6073901" y="1600962"/>
              <a:ext cx="2612390" cy="4526280"/>
            </a:xfrm>
            <a:custGeom>
              <a:avLst/>
              <a:gdLst/>
              <a:ahLst/>
              <a:cxnLst/>
              <a:rect l="l" t="t" r="r" b="b"/>
              <a:pathLst>
                <a:path w="2612390" h="4526280">
                  <a:moveTo>
                    <a:pt x="0" y="0"/>
                  </a:moveTo>
                  <a:lnTo>
                    <a:pt x="0" y="4526280"/>
                  </a:lnTo>
                  <a:lnTo>
                    <a:pt x="2612136" y="3621024"/>
                  </a:lnTo>
                  <a:lnTo>
                    <a:pt x="2612136" y="905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7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73901" y="1600962"/>
              <a:ext cx="2612390" cy="4526280"/>
            </a:xfrm>
            <a:custGeom>
              <a:avLst/>
              <a:gdLst/>
              <a:ahLst/>
              <a:cxnLst/>
              <a:rect l="l" t="t" r="r" b="b"/>
              <a:pathLst>
                <a:path w="2612390" h="4526280">
                  <a:moveTo>
                    <a:pt x="0" y="4526280"/>
                  </a:moveTo>
                  <a:lnTo>
                    <a:pt x="0" y="0"/>
                  </a:lnTo>
                  <a:lnTo>
                    <a:pt x="2612136" y="905255"/>
                  </a:lnTo>
                  <a:lnTo>
                    <a:pt x="2612136" y="3621024"/>
                  </a:lnTo>
                  <a:lnTo>
                    <a:pt x="0" y="45262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201917" y="2444623"/>
            <a:ext cx="2104390" cy="195453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453390">
              <a:lnSpc>
                <a:spcPts val="2280"/>
              </a:lnSpc>
              <a:spcBef>
                <a:spcPts val="47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Tertiary Stakeholders</a:t>
            </a:r>
            <a:endParaRPr sz="2200">
              <a:latin typeface="Arial"/>
              <a:cs typeface="Arial"/>
            </a:endParaRPr>
          </a:p>
          <a:p>
            <a:pPr marL="184785" indent="-172085">
              <a:lnSpc>
                <a:spcPts val="1895"/>
              </a:lnSpc>
              <a:spcBef>
                <a:spcPts val="590"/>
              </a:spcBef>
              <a:buChar char="•"/>
              <a:tabLst>
                <a:tab pos="184785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700">
              <a:latin typeface="Arial"/>
              <a:cs typeface="Arial"/>
            </a:endParaRPr>
          </a:p>
          <a:p>
            <a:pPr marL="184785">
              <a:lnSpc>
                <a:spcPts val="1895"/>
              </a:lnSpc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retirees</a:t>
            </a:r>
            <a:endParaRPr sz="17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25"/>
              </a:spcBef>
              <a:buChar char="•"/>
              <a:tabLst>
                <a:tab pos="184785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analysts</a:t>
            </a:r>
            <a:endParaRPr sz="1700">
              <a:latin typeface="Arial"/>
              <a:cs typeface="Arial"/>
            </a:endParaRPr>
          </a:p>
          <a:p>
            <a:pPr marL="184785" marR="511175" indent="-172720">
              <a:lnSpc>
                <a:spcPts val="1750"/>
              </a:lnSpc>
              <a:spcBef>
                <a:spcPts val="315"/>
              </a:spcBef>
              <a:buChar char="•"/>
              <a:tabLst>
                <a:tab pos="184785" algn="l"/>
              </a:tabLst>
            </a:pP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Potentially,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FC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Karina Urena</dc:creator>
  <dc:title>How To Succeed In Your Internal Audit Career</dc:title>
  <dcterms:created xsi:type="dcterms:W3CDTF">2024-09-20T16:08:53Z</dcterms:created>
  <dcterms:modified xsi:type="dcterms:W3CDTF">2024-09-20T16:08:53Z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2013</vt:lpwstr>
  </property>
</Properties>
</file>