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A9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A9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9318" y="2186127"/>
            <a:ext cx="3967479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27575" y="2186127"/>
            <a:ext cx="3781425" cy="3623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A9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0" y="1828800"/>
            <a:ext cx="4572000" cy="3200400"/>
          </a:xfrm>
          <a:custGeom>
            <a:avLst/>
            <a:gdLst/>
            <a:ahLst/>
            <a:cxnLst/>
            <a:rect l="l" t="t" r="r" b="b"/>
            <a:pathLst>
              <a:path w="4572000" h="3200400">
                <a:moveTo>
                  <a:pt x="4572000" y="0"/>
                </a:moveTo>
                <a:lnTo>
                  <a:pt x="0" y="0"/>
                </a:lnTo>
                <a:lnTo>
                  <a:pt x="0" y="3200400"/>
                </a:lnTo>
                <a:lnTo>
                  <a:pt x="4572000" y="3200400"/>
                </a:lnTo>
                <a:lnTo>
                  <a:pt x="4572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749794"/>
            <a:ext cx="9144000" cy="1082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769607"/>
            <a:ext cx="9144000" cy="88900"/>
          </a:xfrm>
          <a:custGeom>
            <a:avLst/>
            <a:gdLst/>
            <a:ahLst/>
            <a:cxnLst/>
            <a:rect l="l" t="t" r="r" b="b"/>
            <a:pathLst>
              <a:path w="9144000" h="88900">
                <a:moveTo>
                  <a:pt x="9144000" y="0"/>
                </a:moveTo>
                <a:lnTo>
                  <a:pt x="0" y="0"/>
                </a:lnTo>
                <a:lnTo>
                  <a:pt x="0" y="88392"/>
                </a:lnTo>
                <a:lnTo>
                  <a:pt x="9144000" y="8839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A9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0" y="1828800"/>
            <a:ext cx="4572000" cy="3200400"/>
          </a:xfrm>
          <a:custGeom>
            <a:avLst/>
            <a:gdLst/>
            <a:ahLst/>
            <a:cxnLst/>
            <a:rect l="l" t="t" r="r" b="b"/>
            <a:pathLst>
              <a:path w="4572000" h="3200400">
                <a:moveTo>
                  <a:pt x="4572000" y="0"/>
                </a:moveTo>
                <a:lnTo>
                  <a:pt x="0" y="0"/>
                </a:lnTo>
                <a:lnTo>
                  <a:pt x="0" y="3200400"/>
                </a:lnTo>
                <a:lnTo>
                  <a:pt x="4572000" y="3200400"/>
                </a:lnTo>
                <a:lnTo>
                  <a:pt x="4572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749794"/>
            <a:ext cx="9144000" cy="10820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769607"/>
            <a:ext cx="9144000" cy="88900"/>
          </a:xfrm>
          <a:custGeom>
            <a:avLst/>
            <a:gdLst/>
            <a:ahLst/>
            <a:cxnLst/>
            <a:rect l="l" t="t" r="r" b="b"/>
            <a:pathLst>
              <a:path w="9144000" h="88900">
                <a:moveTo>
                  <a:pt x="9144000" y="0"/>
                </a:moveTo>
                <a:lnTo>
                  <a:pt x="0" y="0"/>
                </a:lnTo>
                <a:lnTo>
                  <a:pt x="0" y="88392"/>
                </a:lnTo>
                <a:lnTo>
                  <a:pt x="9144000" y="8839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A9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728560"/>
            <a:ext cx="9144000" cy="1294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739127"/>
            <a:ext cx="9144000" cy="119380"/>
          </a:xfrm>
          <a:custGeom>
            <a:avLst/>
            <a:gdLst/>
            <a:ahLst/>
            <a:cxnLst/>
            <a:rect l="l" t="t" r="r" b="b"/>
            <a:pathLst>
              <a:path w="9144000" h="119379">
                <a:moveTo>
                  <a:pt x="8109204" y="0"/>
                </a:moveTo>
                <a:lnTo>
                  <a:pt x="0" y="0"/>
                </a:lnTo>
                <a:lnTo>
                  <a:pt x="0" y="118872"/>
                </a:lnTo>
                <a:lnTo>
                  <a:pt x="8109204" y="118872"/>
                </a:lnTo>
                <a:lnTo>
                  <a:pt x="8109204" y="0"/>
                </a:lnTo>
                <a:close/>
              </a:path>
              <a:path w="9144000" h="119379">
                <a:moveTo>
                  <a:pt x="9144000" y="0"/>
                </a:moveTo>
                <a:lnTo>
                  <a:pt x="8694420" y="0"/>
                </a:lnTo>
                <a:lnTo>
                  <a:pt x="8694420" y="118872"/>
                </a:lnTo>
                <a:lnTo>
                  <a:pt x="9144000" y="1188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109204" y="6271259"/>
            <a:ext cx="585470" cy="586740"/>
          </a:xfrm>
          <a:custGeom>
            <a:avLst/>
            <a:gdLst/>
            <a:ahLst/>
            <a:cxnLst/>
            <a:rect l="l" t="t" r="r" b="b"/>
            <a:pathLst>
              <a:path w="585470" h="586740">
                <a:moveTo>
                  <a:pt x="585216" y="0"/>
                </a:moveTo>
                <a:lnTo>
                  <a:pt x="0" y="0"/>
                </a:lnTo>
                <a:lnTo>
                  <a:pt x="0" y="586739"/>
                </a:lnTo>
                <a:lnTo>
                  <a:pt x="585216" y="586739"/>
                </a:lnTo>
                <a:lnTo>
                  <a:pt x="585216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55148" y="6362682"/>
            <a:ext cx="311222" cy="4495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238" y="175006"/>
            <a:ext cx="7713522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23186"/>
            <a:ext cx="8032115" cy="423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485633" y="6446122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A9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://www.theiia.org/theiia/about-the-profession/internal-audit-faqs/?i=1077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iia.org/theiia/about-the-profession/internal-audit-faqs/?i=1077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theiia.org/theiia/about-the-profession/internal-audit-faqs/?i=1077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iia.org/theiia/about-the-profession/internal-audit-faqs/?i=1077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theiia.org/theiia/about-the-profession/internal-audit-faqs/?i=1077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enron-trl_wide_qthighwide.mov" TargetMode="External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8" Type="http://schemas.openxmlformats.org/officeDocument/2006/relationships/image" Target="../media/image24.jpg"/><Relationship Id="rId9" Type="http://schemas.openxmlformats.org/officeDocument/2006/relationships/image" Target="../media/image2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hyperlink" Target="http://mba.tuck.dartmouth.edu/pages/faculty/syd.finkelstein/case_studies/03.html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ba.tuck.dartmouth.edu/pages/faculty/syd.finkelstein/case_studies/03.html" TargetMode="External"/><Relationship Id="rId3" Type="http://schemas.openxmlformats.org/officeDocument/2006/relationships/hyperlink" Target="http://money.cnn.com/2005/03/15/news/newsmakers/ebbers/" TargetMode="External"/><Relationship Id="rId4" Type="http://schemas.openxmlformats.org/officeDocument/2006/relationships/image" Target="../media/image2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iia.org/theiia/about-the-profession/internal-audit-faqs/?i=1077" TargetMode="Externa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iia.org/theiia/about-the-profession/internal-audit-faqs/?i=1077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hyperlink" Target="http://www.theiia.org/theiia/about-the-profession/internal-audit-faqs/?i=1077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iia.org/theiia/about-the-profession/internal-audit-faqs/?i=1077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://www.theiia.org/theiia/about-the-profession/internal-audit-faqs/?i=1077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iia.org/theiia/about-the-profession/internal-audit-faqs/?i=1077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32204" y="1828800"/>
            <a:ext cx="7512050" cy="3200400"/>
          </a:xfrm>
          <a:prstGeom prst="rect">
            <a:avLst/>
          </a:prstGeom>
        </p:spPr>
        <p:txBody>
          <a:bodyPr wrap="square" lIns="0" tIns="5060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85"/>
              </a:spcBef>
            </a:pPr>
            <a:endParaRPr sz="3600">
              <a:latin typeface="Times New Roman"/>
              <a:cs typeface="Times New Roman"/>
            </a:endParaRPr>
          </a:p>
          <a:p>
            <a:pPr algn="r" marR="450850">
              <a:lnSpc>
                <a:spcPct val="100000"/>
              </a:lnSpc>
            </a:pPr>
            <a:r>
              <a:rPr dirty="0" sz="3600">
                <a:solidFill>
                  <a:srgbClr val="FFFFFD"/>
                </a:solidFill>
                <a:latin typeface="Arial"/>
                <a:cs typeface="Arial"/>
              </a:rPr>
              <a:t>Life</a:t>
            </a:r>
            <a:r>
              <a:rPr dirty="0" sz="3600" spc="-22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D"/>
                </a:solidFill>
                <a:latin typeface="Arial"/>
                <a:cs typeface="Arial"/>
              </a:rPr>
              <a:t>As</a:t>
            </a:r>
            <a:r>
              <a:rPr dirty="0" sz="3600" spc="-21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D"/>
                </a:solidFill>
                <a:latin typeface="Arial"/>
                <a:cs typeface="Arial"/>
              </a:rPr>
              <a:t>An</a:t>
            </a:r>
            <a:r>
              <a:rPr dirty="0" sz="3600" spc="-5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FD"/>
                </a:solidFill>
                <a:latin typeface="Arial"/>
                <a:cs typeface="Arial"/>
              </a:rPr>
              <a:t>Internal</a:t>
            </a:r>
            <a:endParaRPr sz="3600">
              <a:latin typeface="Arial"/>
              <a:cs typeface="Arial"/>
            </a:endParaRPr>
          </a:p>
          <a:p>
            <a:pPr algn="r" marR="450215">
              <a:lnSpc>
                <a:spcPct val="100000"/>
              </a:lnSpc>
              <a:spcBef>
                <a:spcPts val="5"/>
              </a:spcBef>
            </a:pPr>
            <a:r>
              <a:rPr dirty="0" sz="3600" spc="-10">
                <a:solidFill>
                  <a:srgbClr val="FFFFFD"/>
                </a:solidFill>
                <a:latin typeface="Arial"/>
                <a:cs typeface="Arial"/>
              </a:rPr>
              <a:t>Auditor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43296" y="5075631"/>
            <a:ext cx="3969385" cy="1520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Brought</a:t>
            </a:r>
            <a:r>
              <a:rPr dirty="0" sz="1400" spc="-4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to</a:t>
            </a:r>
            <a:r>
              <a:rPr dirty="0" sz="1400" spc="-2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you</a:t>
            </a:r>
            <a:r>
              <a:rPr dirty="0" sz="1400" spc="-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by</a:t>
            </a:r>
            <a:r>
              <a:rPr dirty="0" sz="14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Institute</a:t>
            </a:r>
            <a:r>
              <a:rPr dirty="0" sz="14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8FC6"/>
                </a:solidFill>
                <a:latin typeface="Arial"/>
                <a:cs typeface="Arial"/>
              </a:rPr>
              <a:t>Internal</a:t>
            </a:r>
            <a:r>
              <a:rPr dirty="0" sz="1400" spc="-114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8FC6"/>
                </a:solidFill>
                <a:latin typeface="Arial"/>
                <a:cs typeface="Arial"/>
              </a:rPr>
              <a:t>Auditors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r" marL="524510" marR="5080" indent="2472055">
              <a:lnSpc>
                <a:spcPct val="100000"/>
              </a:lnSpc>
            </a:pP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Erin</a:t>
            </a:r>
            <a:r>
              <a:rPr dirty="0" sz="1400" spc="-2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8FC6"/>
                </a:solidFill>
                <a:latin typeface="Arial"/>
                <a:cs typeface="Arial"/>
              </a:rPr>
              <a:t>Morrow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Principal,</a:t>
            </a:r>
            <a:r>
              <a:rPr dirty="0" sz="1400" spc="-3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Grant</a:t>
            </a:r>
            <a:r>
              <a:rPr dirty="0" sz="14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8FC6"/>
                </a:solidFill>
                <a:latin typeface="Arial"/>
                <a:cs typeface="Arial"/>
              </a:rPr>
              <a:t>Thornton</a:t>
            </a:r>
            <a:r>
              <a:rPr dirty="0" sz="1400" spc="-10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Advisory </a:t>
            </a:r>
            <a:r>
              <a:rPr dirty="0" sz="1400" spc="-10">
                <a:solidFill>
                  <a:srgbClr val="008FC6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Anthony</a:t>
            </a:r>
            <a:r>
              <a:rPr dirty="0" sz="1400" spc="1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8FC6"/>
                </a:solidFill>
                <a:latin typeface="Arial"/>
                <a:cs typeface="Arial"/>
              </a:rPr>
              <a:t>Morton-Aiken</a:t>
            </a:r>
            <a:endParaRPr sz="14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</a:pP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Grant</a:t>
            </a:r>
            <a:r>
              <a:rPr dirty="0" sz="1400" spc="-4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8FC6"/>
                </a:solidFill>
                <a:latin typeface="Arial"/>
                <a:cs typeface="Arial"/>
              </a:rPr>
              <a:t>Thornton</a:t>
            </a:r>
            <a:r>
              <a:rPr dirty="0" sz="1400" spc="-1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8FC6"/>
                </a:solidFill>
                <a:latin typeface="Arial"/>
                <a:cs typeface="Arial"/>
              </a:rPr>
              <a:t>Advisory </a:t>
            </a:r>
            <a:r>
              <a:rPr dirty="0" sz="1400" spc="-10">
                <a:solidFill>
                  <a:srgbClr val="008FC6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632204" y="1828800"/>
            <a:ext cx="2940050" cy="3200400"/>
            <a:chOff x="1632204" y="1828800"/>
            <a:chExt cx="2940050" cy="3200400"/>
          </a:xfrm>
        </p:grpSpPr>
        <p:sp>
          <p:nvSpPr>
            <p:cNvPr id="5" name="object 5" descr=""/>
            <p:cNvSpPr/>
            <p:nvPr/>
          </p:nvSpPr>
          <p:spPr>
            <a:xfrm>
              <a:off x="1632204" y="1828800"/>
              <a:ext cx="2940050" cy="3200400"/>
            </a:xfrm>
            <a:custGeom>
              <a:avLst/>
              <a:gdLst/>
              <a:ahLst/>
              <a:cxnLst/>
              <a:rect l="l" t="t" r="r" b="b"/>
              <a:pathLst>
                <a:path w="2940050" h="3200400">
                  <a:moveTo>
                    <a:pt x="2939796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2939796" y="3200400"/>
                  </a:lnTo>
                  <a:lnTo>
                    <a:pt x="2939796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0733" y="2979410"/>
              <a:ext cx="2112264" cy="850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3186"/>
            <a:ext cx="79070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independent,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objective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91539" y="2080386"/>
            <a:ext cx="76765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818630" algn="l"/>
              </a:tabLst>
            </a:pP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	ed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to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1539" y="2995040"/>
            <a:ext cx="2120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8640" y="3543680"/>
            <a:ext cx="5549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</a:tabLst>
            </a:pP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It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91539" y="4000576"/>
            <a:ext cx="21209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78896" y="4458461"/>
            <a:ext cx="7664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rove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91539" y="4458461"/>
            <a:ext cx="29654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di 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t c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97335" y="2129177"/>
            <a:ext cx="6794500" cy="3718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3315"/>
              </a:lnSpc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ssurance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consulting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activity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design</a:t>
            </a:r>
            <a:endParaRPr sz="3000">
              <a:latin typeface="Arial"/>
              <a:cs typeface="Arial"/>
            </a:endParaRPr>
          </a:p>
          <a:p>
            <a:pPr marL="105410" marR="61594">
              <a:lnSpc>
                <a:spcPct val="100000"/>
              </a:lnSpc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dd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value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organization's perations.</a:t>
            </a:r>
            <a:endParaRPr sz="3000">
              <a:latin typeface="Arial"/>
              <a:cs typeface="Arial"/>
            </a:endParaRPr>
          </a:p>
          <a:p>
            <a:pPr indent="212725">
              <a:lnSpc>
                <a:spcPct val="100000"/>
              </a:lnSpc>
              <a:spcBef>
                <a:spcPts val="720"/>
              </a:spcBef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helps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accomplish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its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bjectives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by bringing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systematic,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sciplined</a:t>
            </a:r>
            <a:r>
              <a:rPr dirty="0" sz="30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approach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evaluate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imp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he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effectiveness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risk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management,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ontrol,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governance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processes.*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88848" y="1923288"/>
            <a:ext cx="7122159" cy="4285615"/>
            <a:chOff x="688848" y="1923288"/>
            <a:chExt cx="7122159" cy="4285615"/>
          </a:xfrm>
        </p:grpSpPr>
        <p:sp>
          <p:nvSpPr>
            <p:cNvPr id="12" name="object 12" descr=""/>
            <p:cNvSpPr/>
            <p:nvPr/>
          </p:nvSpPr>
          <p:spPr>
            <a:xfrm>
              <a:off x="707898" y="2039874"/>
              <a:ext cx="4572000" cy="609600"/>
            </a:xfrm>
            <a:custGeom>
              <a:avLst/>
              <a:gdLst/>
              <a:ahLst/>
              <a:cxnLst/>
              <a:rect l="l" t="t" r="r" b="b"/>
              <a:pathLst>
                <a:path w="4572000" h="609600">
                  <a:moveTo>
                    <a:pt x="0" y="304800"/>
                  </a:moveTo>
                  <a:lnTo>
                    <a:pt x="20868" y="263453"/>
                  </a:lnTo>
                  <a:lnTo>
                    <a:pt x="62867" y="233530"/>
                  </a:lnTo>
                  <a:lnTo>
                    <a:pt x="102775" y="214184"/>
                  </a:lnTo>
                  <a:lnTo>
                    <a:pt x="151812" y="195374"/>
                  </a:lnTo>
                  <a:lnTo>
                    <a:pt x="209637" y="177144"/>
                  </a:lnTo>
                  <a:lnTo>
                    <a:pt x="275911" y="159541"/>
                  </a:lnTo>
                  <a:lnTo>
                    <a:pt x="350292" y="142609"/>
                  </a:lnTo>
                  <a:lnTo>
                    <a:pt x="390417" y="134410"/>
                  </a:lnTo>
                  <a:lnTo>
                    <a:pt x="432441" y="126395"/>
                  </a:lnTo>
                  <a:lnTo>
                    <a:pt x="476321" y="118571"/>
                  </a:lnTo>
                  <a:lnTo>
                    <a:pt x="522016" y="110944"/>
                  </a:lnTo>
                  <a:lnTo>
                    <a:pt x="569482" y="103518"/>
                  </a:lnTo>
                  <a:lnTo>
                    <a:pt x="618678" y="96301"/>
                  </a:lnTo>
                  <a:lnTo>
                    <a:pt x="669559" y="89296"/>
                  </a:lnTo>
                  <a:lnTo>
                    <a:pt x="722085" y="82511"/>
                  </a:lnTo>
                  <a:lnTo>
                    <a:pt x="776212" y="75951"/>
                  </a:lnTo>
                  <a:lnTo>
                    <a:pt x="831898" y="69621"/>
                  </a:lnTo>
                  <a:lnTo>
                    <a:pt x="889100" y="63527"/>
                  </a:lnTo>
                  <a:lnTo>
                    <a:pt x="947775" y="57675"/>
                  </a:lnTo>
                  <a:lnTo>
                    <a:pt x="1007882" y="52071"/>
                  </a:lnTo>
                  <a:lnTo>
                    <a:pt x="1069377" y="46720"/>
                  </a:lnTo>
                  <a:lnTo>
                    <a:pt x="1132219" y="41627"/>
                  </a:lnTo>
                  <a:lnTo>
                    <a:pt x="1196363" y="36800"/>
                  </a:lnTo>
                  <a:lnTo>
                    <a:pt x="1261769" y="32242"/>
                  </a:lnTo>
                  <a:lnTo>
                    <a:pt x="1328392" y="27961"/>
                  </a:lnTo>
                  <a:lnTo>
                    <a:pt x="1396192" y="23961"/>
                  </a:lnTo>
                  <a:lnTo>
                    <a:pt x="1465124" y="20248"/>
                  </a:lnTo>
                  <a:lnTo>
                    <a:pt x="1535148" y="16829"/>
                  </a:lnTo>
                  <a:lnTo>
                    <a:pt x="1606219" y="13708"/>
                  </a:lnTo>
                  <a:lnTo>
                    <a:pt x="1678296" y="10892"/>
                  </a:lnTo>
                  <a:lnTo>
                    <a:pt x="1751335" y="8385"/>
                  </a:lnTo>
                  <a:lnTo>
                    <a:pt x="1825295" y="6194"/>
                  </a:lnTo>
                  <a:lnTo>
                    <a:pt x="1900133" y="4325"/>
                  </a:lnTo>
                  <a:lnTo>
                    <a:pt x="1975806" y="2783"/>
                  </a:lnTo>
                  <a:lnTo>
                    <a:pt x="2052272" y="1574"/>
                  </a:lnTo>
                  <a:lnTo>
                    <a:pt x="2129488" y="703"/>
                  </a:lnTo>
                  <a:lnTo>
                    <a:pt x="2207411" y="176"/>
                  </a:lnTo>
                  <a:lnTo>
                    <a:pt x="2286000" y="0"/>
                  </a:lnTo>
                  <a:lnTo>
                    <a:pt x="2364588" y="176"/>
                  </a:lnTo>
                  <a:lnTo>
                    <a:pt x="2442511" y="703"/>
                  </a:lnTo>
                  <a:lnTo>
                    <a:pt x="2519727" y="1574"/>
                  </a:lnTo>
                  <a:lnTo>
                    <a:pt x="2596193" y="2783"/>
                  </a:lnTo>
                  <a:lnTo>
                    <a:pt x="2671866" y="4325"/>
                  </a:lnTo>
                  <a:lnTo>
                    <a:pt x="2746704" y="6194"/>
                  </a:lnTo>
                  <a:lnTo>
                    <a:pt x="2820664" y="8385"/>
                  </a:lnTo>
                  <a:lnTo>
                    <a:pt x="2893703" y="10892"/>
                  </a:lnTo>
                  <a:lnTo>
                    <a:pt x="2965780" y="13708"/>
                  </a:lnTo>
                  <a:lnTo>
                    <a:pt x="3036851" y="16829"/>
                  </a:lnTo>
                  <a:lnTo>
                    <a:pt x="3106875" y="20248"/>
                  </a:lnTo>
                  <a:lnTo>
                    <a:pt x="3175807" y="23961"/>
                  </a:lnTo>
                  <a:lnTo>
                    <a:pt x="3243607" y="27961"/>
                  </a:lnTo>
                  <a:lnTo>
                    <a:pt x="3310230" y="32242"/>
                  </a:lnTo>
                  <a:lnTo>
                    <a:pt x="3375636" y="36800"/>
                  </a:lnTo>
                  <a:lnTo>
                    <a:pt x="3439780" y="41627"/>
                  </a:lnTo>
                  <a:lnTo>
                    <a:pt x="3502622" y="46720"/>
                  </a:lnTo>
                  <a:lnTo>
                    <a:pt x="3564117" y="52071"/>
                  </a:lnTo>
                  <a:lnTo>
                    <a:pt x="3624224" y="57675"/>
                  </a:lnTo>
                  <a:lnTo>
                    <a:pt x="3682899" y="63527"/>
                  </a:lnTo>
                  <a:lnTo>
                    <a:pt x="3740101" y="69621"/>
                  </a:lnTo>
                  <a:lnTo>
                    <a:pt x="3795787" y="75951"/>
                  </a:lnTo>
                  <a:lnTo>
                    <a:pt x="3849914" y="82511"/>
                  </a:lnTo>
                  <a:lnTo>
                    <a:pt x="3902440" y="89296"/>
                  </a:lnTo>
                  <a:lnTo>
                    <a:pt x="3953321" y="96301"/>
                  </a:lnTo>
                  <a:lnTo>
                    <a:pt x="4002517" y="103518"/>
                  </a:lnTo>
                  <a:lnTo>
                    <a:pt x="4049983" y="110944"/>
                  </a:lnTo>
                  <a:lnTo>
                    <a:pt x="4095678" y="118571"/>
                  </a:lnTo>
                  <a:lnTo>
                    <a:pt x="4139558" y="126395"/>
                  </a:lnTo>
                  <a:lnTo>
                    <a:pt x="4181582" y="134410"/>
                  </a:lnTo>
                  <a:lnTo>
                    <a:pt x="4221707" y="142609"/>
                  </a:lnTo>
                  <a:lnTo>
                    <a:pt x="4259890" y="150988"/>
                  </a:lnTo>
                  <a:lnTo>
                    <a:pt x="4330260" y="168261"/>
                  </a:lnTo>
                  <a:lnTo>
                    <a:pt x="4392352" y="186183"/>
                  </a:lnTo>
                  <a:lnTo>
                    <a:pt x="4445826" y="204709"/>
                  </a:lnTo>
                  <a:lnTo>
                    <a:pt x="4490340" y="223793"/>
                  </a:lnTo>
                  <a:lnTo>
                    <a:pt x="4525555" y="243389"/>
                  </a:lnTo>
                  <a:lnTo>
                    <a:pt x="4560197" y="273646"/>
                  </a:lnTo>
                  <a:lnTo>
                    <a:pt x="4572000" y="304800"/>
                  </a:lnTo>
                  <a:lnTo>
                    <a:pt x="4570674" y="315274"/>
                  </a:lnTo>
                  <a:lnTo>
                    <a:pt x="4539569" y="356233"/>
                  </a:lnTo>
                  <a:lnTo>
                    <a:pt x="4490340" y="385806"/>
                  </a:lnTo>
                  <a:lnTo>
                    <a:pt x="4445826" y="404890"/>
                  </a:lnTo>
                  <a:lnTo>
                    <a:pt x="4392352" y="423416"/>
                  </a:lnTo>
                  <a:lnTo>
                    <a:pt x="4330260" y="441338"/>
                  </a:lnTo>
                  <a:lnTo>
                    <a:pt x="4259890" y="458611"/>
                  </a:lnTo>
                  <a:lnTo>
                    <a:pt x="4221707" y="466990"/>
                  </a:lnTo>
                  <a:lnTo>
                    <a:pt x="4181582" y="475189"/>
                  </a:lnTo>
                  <a:lnTo>
                    <a:pt x="4139558" y="483204"/>
                  </a:lnTo>
                  <a:lnTo>
                    <a:pt x="4095678" y="491028"/>
                  </a:lnTo>
                  <a:lnTo>
                    <a:pt x="4049983" y="498655"/>
                  </a:lnTo>
                  <a:lnTo>
                    <a:pt x="4002517" y="506081"/>
                  </a:lnTo>
                  <a:lnTo>
                    <a:pt x="3953321" y="513298"/>
                  </a:lnTo>
                  <a:lnTo>
                    <a:pt x="3902440" y="520303"/>
                  </a:lnTo>
                  <a:lnTo>
                    <a:pt x="3849914" y="527088"/>
                  </a:lnTo>
                  <a:lnTo>
                    <a:pt x="3795787" y="533648"/>
                  </a:lnTo>
                  <a:lnTo>
                    <a:pt x="3740101" y="539978"/>
                  </a:lnTo>
                  <a:lnTo>
                    <a:pt x="3682899" y="546072"/>
                  </a:lnTo>
                  <a:lnTo>
                    <a:pt x="3624224" y="551924"/>
                  </a:lnTo>
                  <a:lnTo>
                    <a:pt x="3564117" y="557528"/>
                  </a:lnTo>
                  <a:lnTo>
                    <a:pt x="3502622" y="562879"/>
                  </a:lnTo>
                  <a:lnTo>
                    <a:pt x="3439780" y="567972"/>
                  </a:lnTo>
                  <a:lnTo>
                    <a:pt x="3375636" y="572799"/>
                  </a:lnTo>
                  <a:lnTo>
                    <a:pt x="3310230" y="577357"/>
                  </a:lnTo>
                  <a:lnTo>
                    <a:pt x="3243607" y="581638"/>
                  </a:lnTo>
                  <a:lnTo>
                    <a:pt x="3175807" y="585638"/>
                  </a:lnTo>
                  <a:lnTo>
                    <a:pt x="3106875" y="589351"/>
                  </a:lnTo>
                  <a:lnTo>
                    <a:pt x="3036851" y="592770"/>
                  </a:lnTo>
                  <a:lnTo>
                    <a:pt x="2965780" y="595891"/>
                  </a:lnTo>
                  <a:lnTo>
                    <a:pt x="2893703" y="598707"/>
                  </a:lnTo>
                  <a:lnTo>
                    <a:pt x="2820664" y="601214"/>
                  </a:lnTo>
                  <a:lnTo>
                    <a:pt x="2746704" y="603405"/>
                  </a:lnTo>
                  <a:lnTo>
                    <a:pt x="2671866" y="605274"/>
                  </a:lnTo>
                  <a:lnTo>
                    <a:pt x="2596193" y="606816"/>
                  </a:lnTo>
                  <a:lnTo>
                    <a:pt x="2519727" y="608025"/>
                  </a:lnTo>
                  <a:lnTo>
                    <a:pt x="2442511" y="608896"/>
                  </a:lnTo>
                  <a:lnTo>
                    <a:pt x="2364588" y="609423"/>
                  </a:lnTo>
                  <a:lnTo>
                    <a:pt x="2286000" y="609600"/>
                  </a:lnTo>
                  <a:lnTo>
                    <a:pt x="2207411" y="609423"/>
                  </a:lnTo>
                  <a:lnTo>
                    <a:pt x="2129488" y="608896"/>
                  </a:lnTo>
                  <a:lnTo>
                    <a:pt x="2052272" y="608025"/>
                  </a:lnTo>
                  <a:lnTo>
                    <a:pt x="1975806" y="606816"/>
                  </a:lnTo>
                  <a:lnTo>
                    <a:pt x="1900133" y="605274"/>
                  </a:lnTo>
                  <a:lnTo>
                    <a:pt x="1825295" y="603405"/>
                  </a:lnTo>
                  <a:lnTo>
                    <a:pt x="1751335" y="601214"/>
                  </a:lnTo>
                  <a:lnTo>
                    <a:pt x="1678296" y="598707"/>
                  </a:lnTo>
                  <a:lnTo>
                    <a:pt x="1606219" y="595891"/>
                  </a:lnTo>
                  <a:lnTo>
                    <a:pt x="1535148" y="592770"/>
                  </a:lnTo>
                  <a:lnTo>
                    <a:pt x="1465124" y="589351"/>
                  </a:lnTo>
                  <a:lnTo>
                    <a:pt x="1396192" y="585638"/>
                  </a:lnTo>
                  <a:lnTo>
                    <a:pt x="1328392" y="581638"/>
                  </a:lnTo>
                  <a:lnTo>
                    <a:pt x="1261769" y="577357"/>
                  </a:lnTo>
                  <a:lnTo>
                    <a:pt x="1196363" y="572799"/>
                  </a:lnTo>
                  <a:lnTo>
                    <a:pt x="1132219" y="567972"/>
                  </a:lnTo>
                  <a:lnTo>
                    <a:pt x="1069377" y="562879"/>
                  </a:lnTo>
                  <a:lnTo>
                    <a:pt x="1007882" y="557528"/>
                  </a:lnTo>
                  <a:lnTo>
                    <a:pt x="947775" y="551924"/>
                  </a:lnTo>
                  <a:lnTo>
                    <a:pt x="889100" y="546072"/>
                  </a:lnTo>
                  <a:lnTo>
                    <a:pt x="831898" y="539978"/>
                  </a:lnTo>
                  <a:lnTo>
                    <a:pt x="776212" y="533648"/>
                  </a:lnTo>
                  <a:lnTo>
                    <a:pt x="722085" y="527088"/>
                  </a:lnTo>
                  <a:lnTo>
                    <a:pt x="669559" y="520303"/>
                  </a:lnTo>
                  <a:lnTo>
                    <a:pt x="618678" y="513298"/>
                  </a:lnTo>
                  <a:lnTo>
                    <a:pt x="569482" y="506081"/>
                  </a:lnTo>
                  <a:lnTo>
                    <a:pt x="522016" y="498655"/>
                  </a:lnTo>
                  <a:lnTo>
                    <a:pt x="476321" y="491028"/>
                  </a:lnTo>
                  <a:lnTo>
                    <a:pt x="432441" y="483204"/>
                  </a:lnTo>
                  <a:lnTo>
                    <a:pt x="390417" y="475189"/>
                  </a:lnTo>
                  <a:lnTo>
                    <a:pt x="350292" y="466990"/>
                  </a:lnTo>
                  <a:lnTo>
                    <a:pt x="312109" y="458611"/>
                  </a:lnTo>
                  <a:lnTo>
                    <a:pt x="241739" y="441338"/>
                  </a:lnTo>
                  <a:lnTo>
                    <a:pt x="179647" y="423416"/>
                  </a:lnTo>
                  <a:lnTo>
                    <a:pt x="126173" y="404890"/>
                  </a:lnTo>
                  <a:lnTo>
                    <a:pt x="81659" y="385806"/>
                  </a:lnTo>
                  <a:lnTo>
                    <a:pt x="46444" y="366210"/>
                  </a:lnTo>
                  <a:lnTo>
                    <a:pt x="11802" y="335953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904" y="1997964"/>
              <a:ext cx="6673595" cy="42108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228" y="1923288"/>
              <a:ext cx="6671183" cy="420717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064257" y="2834386"/>
            <a:ext cx="399287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Assurance:</a:t>
            </a:r>
            <a:r>
              <a:rPr dirty="0" sz="1600" spc="-9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010206"/>
                </a:solidFill>
                <a:latin typeface="Arial"/>
                <a:cs typeface="Arial"/>
              </a:rPr>
              <a:t>To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inform</a:t>
            </a:r>
            <a:r>
              <a:rPr dirty="0" sz="1600" spc="-5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the</a:t>
            </a:r>
            <a:r>
              <a:rPr dirty="0" sz="1600" spc="-6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management,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and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through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them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the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stakeholders,</a:t>
            </a:r>
            <a:r>
              <a:rPr dirty="0" sz="1600" spc="-5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that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controls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are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operating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as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expected.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4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64257" y="3809441"/>
            <a:ext cx="4181475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Consulting</a:t>
            </a:r>
            <a:r>
              <a:rPr dirty="0" sz="1600" spc="-114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Activity: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Your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role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provide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help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guidance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your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company.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4711"/>
            <a:ext cx="8077834" cy="39516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3149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independent,</a:t>
            </a:r>
            <a:r>
              <a:rPr dirty="0" sz="28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objective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assurance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8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consulting</a:t>
            </a:r>
            <a:r>
              <a:rPr dirty="0" sz="28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activity</a:t>
            </a:r>
            <a:r>
              <a:rPr dirty="0" sz="2800" spc="-9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designed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51D38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add</a:t>
            </a:r>
            <a:r>
              <a:rPr dirty="0" sz="28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value</a:t>
            </a:r>
            <a:r>
              <a:rPr dirty="0" sz="28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8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28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28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organization's operations.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helps</a:t>
            </a: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28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28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accomplish</a:t>
            </a:r>
            <a:r>
              <a:rPr dirty="0" sz="28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its</a:t>
            </a:r>
            <a:r>
              <a:rPr dirty="0" sz="28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objectives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by</a:t>
            </a:r>
            <a:r>
              <a:rPr dirty="0" sz="28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bringing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28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systematic,</a:t>
            </a:r>
            <a:r>
              <a:rPr dirty="0" sz="2800" spc="-10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disciplined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approach</a:t>
            </a:r>
            <a:r>
              <a:rPr dirty="0" sz="28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51D38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evaluate</a:t>
            </a:r>
            <a:r>
              <a:rPr dirty="0" sz="28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effectiveness</a:t>
            </a:r>
            <a:r>
              <a:rPr dirty="0" sz="28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51D38"/>
                </a:solidFill>
                <a:latin typeface="Arial"/>
                <a:cs typeface="Arial"/>
              </a:rPr>
              <a:t>risk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management,</a:t>
            </a:r>
            <a:r>
              <a:rPr dirty="0" sz="28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control,</a:t>
            </a:r>
            <a:r>
              <a:rPr dirty="0" sz="28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8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governance processes.*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987801" y="3867150"/>
            <a:ext cx="5230495" cy="533400"/>
          </a:xfrm>
          <a:custGeom>
            <a:avLst/>
            <a:gdLst/>
            <a:ahLst/>
            <a:cxnLst/>
            <a:rect l="l" t="t" r="r" b="b"/>
            <a:pathLst>
              <a:path w="5230495" h="533400">
                <a:moveTo>
                  <a:pt x="0" y="266700"/>
                </a:moveTo>
                <a:lnTo>
                  <a:pt x="29401" y="226568"/>
                </a:lnTo>
                <a:lnTo>
                  <a:pt x="74173" y="203361"/>
                </a:lnTo>
                <a:lnTo>
                  <a:pt x="114755" y="188310"/>
                </a:lnTo>
                <a:lnTo>
                  <a:pt x="163607" y="173629"/>
                </a:lnTo>
                <a:lnTo>
                  <a:pt x="220454" y="159345"/>
                </a:lnTo>
                <a:lnTo>
                  <a:pt x="285022" y="145486"/>
                </a:lnTo>
                <a:lnTo>
                  <a:pt x="357039" y="132079"/>
                </a:lnTo>
                <a:lnTo>
                  <a:pt x="395755" y="125555"/>
                </a:lnTo>
                <a:lnTo>
                  <a:pt x="436230" y="119154"/>
                </a:lnTo>
                <a:lnTo>
                  <a:pt x="478431" y="112881"/>
                </a:lnTo>
                <a:lnTo>
                  <a:pt x="522323" y="106738"/>
                </a:lnTo>
                <a:lnTo>
                  <a:pt x="567872" y="100729"/>
                </a:lnTo>
                <a:lnTo>
                  <a:pt x="615043" y="94858"/>
                </a:lnTo>
                <a:lnTo>
                  <a:pt x="663803" y="89127"/>
                </a:lnTo>
                <a:lnTo>
                  <a:pt x="714118" y="83542"/>
                </a:lnTo>
                <a:lnTo>
                  <a:pt x="765952" y="78105"/>
                </a:lnTo>
                <a:lnTo>
                  <a:pt x="819273" y="72819"/>
                </a:lnTo>
                <a:lnTo>
                  <a:pt x="874045" y="67688"/>
                </a:lnTo>
                <a:lnTo>
                  <a:pt x="930235" y="62716"/>
                </a:lnTo>
                <a:lnTo>
                  <a:pt x="987809" y="57905"/>
                </a:lnTo>
                <a:lnTo>
                  <a:pt x="1046731" y="53261"/>
                </a:lnTo>
                <a:lnTo>
                  <a:pt x="1106969" y="48785"/>
                </a:lnTo>
                <a:lnTo>
                  <a:pt x="1168487" y="44481"/>
                </a:lnTo>
                <a:lnTo>
                  <a:pt x="1231253" y="40354"/>
                </a:lnTo>
                <a:lnTo>
                  <a:pt x="1295230" y="36406"/>
                </a:lnTo>
                <a:lnTo>
                  <a:pt x="1360386" y="32641"/>
                </a:lnTo>
                <a:lnTo>
                  <a:pt x="1426686" y="29063"/>
                </a:lnTo>
                <a:lnTo>
                  <a:pt x="1494096" y="25674"/>
                </a:lnTo>
                <a:lnTo>
                  <a:pt x="1562581" y="22479"/>
                </a:lnTo>
                <a:lnTo>
                  <a:pt x="1632109" y="19480"/>
                </a:lnTo>
                <a:lnTo>
                  <a:pt x="1702643" y="16682"/>
                </a:lnTo>
                <a:lnTo>
                  <a:pt x="1774151" y="14088"/>
                </a:lnTo>
                <a:lnTo>
                  <a:pt x="1846597" y="11701"/>
                </a:lnTo>
                <a:lnTo>
                  <a:pt x="1919948" y="9525"/>
                </a:lnTo>
                <a:lnTo>
                  <a:pt x="1994170" y="7563"/>
                </a:lnTo>
                <a:lnTo>
                  <a:pt x="2069229" y="5818"/>
                </a:lnTo>
                <a:lnTo>
                  <a:pt x="2145089" y="4296"/>
                </a:lnTo>
                <a:lnTo>
                  <a:pt x="2221718" y="2997"/>
                </a:lnTo>
                <a:lnTo>
                  <a:pt x="2299080" y="1927"/>
                </a:lnTo>
                <a:lnTo>
                  <a:pt x="2377142" y="1089"/>
                </a:lnTo>
                <a:lnTo>
                  <a:pt x="2455869" y="486"/>
                </a:lnTo>
                <a:lnTo>
                  <a:pt x="2535228" y="122"/>
                </a:lnTo>
                <a:lnTo>
                  <a:pt x="2615184" y="0"/>
                </a:lnTo>
                <a:lnTo>
                  <a:pt x="2695139" y="122"/>
                </a:lnTo>
                <a:lnTo>
                  <a:pt x="2774498" y="486"/>
                </a:lnTo>
                <a:lnTo>
                  <a:pt x="2853225" y="1089"/>
                </a:lnTo>
                <a:lnTo>
                  <a:pt x="2931287" y="1927"/>
                </a:lnTo>
                <a:lnTo>
                  <a:pt x="3008649" y="2997"/>
                </a:lnTo>
                <a:lnTo>
                  <a:pt x="3085278" y="4296"/>
                </a:lnTo>
                <a:lnTo>
                  <a:pt x="3161138" y="5818"/>
                </a:lnTo>
                <a:lnTo>
                  <a:pt x="3236197" y="7563"/>
                </a:lnTo>
                <a:lnTo>
                  <a:pt x="3310419" y="9525"/>
                </a:lnTo>
                <a:lnTo>
                  <a:pt x="3383770" y="11701"/>
                </a:lnTo>
                <a:lnTo>
                  <a:pt x="3456216" y="14088"/>
                </a:lnTo>
                <a:lnTo>
                  <a:pt x="3527724" y="16682"/>
                </a:lnTo>
                <a:lnTo>
                  <a:pt x="3598258" y="19480"/>
                </a:lnTo>
                <a:lnTo>
                  <a:pt x="3667786" y="22479"/>
                </a:lnTo>
                <a:lnTo>
                  <a:pt x="3736271" y="25674"/>
                </a:lnTo>
                <a:lnTo>
                  <a:pt x="3803681" y="29063"/>
                </a:lnTo>
                <a:lnTo>
                  <a:pt x="3869981" y="32641"/>
                </a:lnTo>
                <a:lnTo>
                  <a:pt x="3935137" y="36406"/>
                </a:lnTo>
                <a:lnTo>
                  <a:pt x="3999114" y="40354"/>
                </a:lnTo>
                <a:lnTo>
                  <a:pt x="4061880" y="44481"/>
                </a:lnTo>
                <a:lnTo>
                  <a:pt x="4123398" y="48785"/>
                </a:lnTo>
                <a:lnTo>
                  <a:pt x="4183636" y="53261"/>
                </a:lnTo>
                <a:lnTo>
                  <a:pt x="4242558" y="57905"/>
                </a:lnTo>
                <a:lnTo>
                  <a:pt x="4300132" y="62716"/>
                </a:lnTo>
                <a:lnTo>
                  <a:pt x="4356322" y="67688"/>
                </a:lnTo>
                <a:lnTo>
                  <a:pt x="4411094" y="72819"/>
                </a:lnTo>
                <a:lnTo>
                  <a:pt x="4464415" y="78105"/>
                </a:lnTo>
                <a:lnTo>
                  <a:pt x="4516249" y="83542"/>
                </a:lnTo>
                <a:lnTo>
                  <a:pt x="4566564" y="89127"/>
                </a:lnTo>
                <a:lnTo>
                  <a:pt x="4615324" y="94858"/>
                </a:lnTo>
                <a:lnTo>
                  <a:pt x="4662495" y="100729"/>
                </a:lnTo>
                <a:lnTo>
                  <a:pt x="4708044" y="106738"/>
                </a:lnTo>
                <a:lnTo>
                  <a:pt x="4751936" y="112881"/>
                </a:lnTo>
                <a:lnTo>
                  <a:pt x="4794137" y="119154"/>
                </a:lnTo>
                <a:lnTo>
                  <a:pt x="4834612" y="125555"/>
                </a:lnTo>
                <a:lnTo>
                  <a:pt x="4873328" y="132080"/>
                </a:lnTo>
                <a:lnTo>
                  <a:pt x="4945345" y="145486"/>
                </a:lnTo>
                <a:lnTo>
                  <a:pt x="5009913" y="159345"/>
                </a:lnTo>
                <a:lnTo>
                  <a:pt x="5066760" y="173629"/>
                </a:lnTo>
                <a:lnTo>
                  <a:pt x="5115612" y="188310"/>
                </a:lnTo>
                <a:lnTo>
                  <a:pt x="5156194" y="203361"/>
                </a:lnTo>
                <a:lnTo>
                  <a:pt x="5200966" y="226568"/>
                </a:lnTo>
                <a:lnTo>
                  <a:pt x="5229169" y="258544"/>
                </a:lnTo>
                <a:lnTo>
                  <a:pt x="5230368" y="266700"/>
                </a:lnTo>
                <a:lnTo>
                  <a:pt x="5229169" y="274855"/>
                </a:lnTo>
                <a:lnTo>
                  <a:pt x="5200966" y="306831"/>
                </a:lnTo>
                <a:lnTo>
                  <a:pt x="5156194" y="330038"/>
                </a:lnTo>
                <a:lnTo>
                  <a:pt x="5115612" y="345089"/>
                </a:lnTo>
                <a:lnTo>
                  <a:pt x="5066760" y="359770"/>
                </a:lnTo>
                <a:lnTo>
                  <a:pt x="5009913" y="374054"/>
                </a:lnTo>
                <a:lnTo>
                  <a:pt x="4945345" y="387913"/>
                </a:lnTo>
                <a:lnTo>
                  <a:pt x="4873328" y="401320"/>
                </a:lnTo>
                <a:lnTo>
                  <a:pt x="4834612" y="407844"/>
                </a:lnTo>
                <a:lnTo>
                  <a:pt x="4794137" y="414245"/>
                </a:lnTo>
                <a:lnTo>
                  <a:pt x="4751936" y="420518"/>
                </a:lnTo>
                <a:lnTo>
                  <a:pt x="4708044" y="426661"/>
                </a:lnTo>
                <a:lnTo>
                  <a:pt x="4662495" y="432670"/>
                </a:lnTo>
                <a:lnTo>
                  <a:pt x="4615324" y="438541"/>
                </a:lnTo>
                <a:lnTo>
                  <a:pt x="4566564" y="444272"/>
                </a:lnTo>
                <a:lnTo>
                  <a:pt x="4516249" y="449857"/>
                </a:lnTo>
                <a:lnTo>
                  <a:pt x="4464415" y="455295"/>
                </a:lnTo>
                <a:lnTo>
                  <a:pt x="4411094" y="460580"/>
                </a:lnTo>
                <a:lnTo>
                  <a:pt x="4356322" y="465711"/>
                </a:lnTo>
                <a:lnTo>
                  <a:pt x="4300132" y="470683"/>
                </a:lnTo>
                <a:lnTo>
                  <a:pt x="4242558" y="475494"/>
                </a:lnTo>
                <a:lnTo>
                  <a:pt x="4183636" y="480138"/>
                </a:lnTo>
                <a:lnTo>
                  <a:pt x="4123398" y="484614"/>
                </a:lnTo>
                <a:lnTo>
                  <a:pt x="4061880" y="488918"/>
                </a:lnTo>
                <a:lnTo>
                  <a:pt x="3999114" y="493045"/>
                </a:lnTo>
                <a:lnTo>
                  <a:pt x="3935137" y="496993"/>
                </a:lnTo>
                <a:lnTo>
                  <a:pt x="3869981" y="500758"/>
                </a:lnTo>
                <a:lnTo>
                  <a:pt x="3803681" y="504336"/>
                </a:lnTo>
                <a:lnTo>
                  <a:pt x="3736271" y="507725"/>
                </a:lnTo>
                <a:lnTo>
                  <a:pt x="3667786" y="510920"/>
                </a:lnTo>
                <a:lnTo>
                  <a:pt x="3598258" y="513919"/>
                </a:lnTo>
                <a:lnTo>
                  <a:pt x="3527724" y="516717"/>
                </a:lnTo>
                <a:lnTo>
                  <a:pt x="3456216" y="519311"/>
                </a:lnTo>
                <a:lnTo>
                  <a:pt x="3383770" y="521698"/>
                </a:lnTo>
                <a:lnTo>
                  <a:pt x="3310419" y="523874"/>
                </a:lnTo>
                <a:lnTo>
                  <a:pt x="3236197" y="525836"/>
                </a:lnTo>
                <a:lnTo>
                  <a:pt x="3161138" y="527581"/>
                </a:lnTo>
                <a:lnTo>
                  <a:pt x="3085278" y="529103"/>
                </a:lnTo>
                <a:lnTo>
                  <a:pt x="3008649" y="530402"/>
                </a:lnTo>
                <a:lnTo>
                  <a:pt x="2931287" y="531472"/>
                </a:lnTo>
                <a:lnTo>
                  <a:pt x="2853225" y="532310"/>
                </a:lnTo>
                <a:lnTo>
                  <a:pt x="2774498" y="532913"/>
                </a:lnTo>
                <a:lnTo>
                  <a:pt x="2695139" y="533277"/>
                </a:lnTo>
                <a:lnTo>
                  <a:pt x="2615184" y="533400"/>
                </a:lnTo>
                <a:lnTo>
                  <a:pt x="2535228" y="533277"/>
                </a:lnTo>
                <a:lnTo>
                  <a:pt x="2455869" y="532913"/>
                </a:lnTo>
                <a:lnTo>
                  <a:pt x="2377142" y="532310"/>
                </a:lnTo>
                <a:lnTo>
                  <a:pt x="2299080" y="531472"/>
                </a:lnTo>
                <a:lnTo>
                  <a:pt x="2221718" y="530402"/>
                </a:lnTo>
                <a:lnTo>
                  <a:pt x="2145089" y="529103"/>
                </a:lnTo>
                <a:lnTo>
                  <a:pt x="2069229" y="527581"/>
                </a:lnTo>
                <a:lnTo>
                  <a:pt x="1994170" y="525836"/>
                </a:lnTo>
                <a:lnTo>
                  <a:pt x="1919948" y="523875"/>
                </a:lnTo>
                <a:lnTo>
                  <a:pt x="1846597" y="521698"/>
                </a:lnTo>
                <a:lnTo>
                  <a:pt x="1774151" y="519311"/>
                </a:lnTo>
                <a:lnTo>
                  <a:pt x="1702643" y="516717"/>
                </a:lnTo>
                <a:lnTo>
                  <a:pt x="1632109" y="513919"/>
                </a:lnTo>
                <a:lnTo>
                  <a:pt x="1562581" y="510920"/>
                </a:lnTo>
                <a:lnTo>
                  <a:pt x="1494096" y="507725"/>
                </a:lnTo>
                <a:lnTo>
                  <a:pt x="1426686" y="504336"/>
                </a:lnTo>
                <a:lnTo>
                  <a:pt x="1360386" y="500758"/>
                </a:lnTo>
                <a:lnTo>
                  <a:pt x="1295230" y="496993"/>
                </a:lnTo>
                <a:lnTo>
                  <a:pt x="1231253" y="493045"/>
                </a:lnTo>
                <a:lnTo>
                  <a:pt x="1168487" y="488918"/>
                </a:lnTo>
                <a:lnTo>
                  <a:pt x="1106969" y="484614"/>
                </a:lnTo>
                <a:lnTo>
                  <a:pt x="1046731" y="480138"/>
                </a:lnTo>
                <a:lnTo>
                  <a:pt x="987809" y="475494"/>
                </a:lnTo>
                <a:lnTo>
                  <a:pt x="930235" y="470683"/>
                </a:lnTo>
                <a:lnTo>
                  <a:pt x="874045" y="465711"/>
                </a:lnTo>
                <a:lnTo>
                  <a:pt x="819273" y="460580"/>
                </a:lnTo>
                <a:lnTo>
                  <a:pt x="765952" y="455294"/>
                </a:lnTo>
                <a:lnTo>
                  <a:pt x="714118" y="449857"/>
                </a:lnTo>
                <a:lnTo>
                  <a:pt x="663803" y="444272"/>
                </a:lnTo>
                <a:lnTo>
                  <a:pt x="615043" y="438541"/>
                </a:lnTo>
                <a:lnTo>
                  <a:pt x="567872" y="432670"/>
                </a:lnTo>
                <a:lnTo>
                  <a:pt x="522323" y="426661"/>
                </a:lnTo>
                <a:lnTo>
                  <a:pt x="478431" y="420518"/>
                </a:lnTo>
                <a:lnTo>
                  <a:pt x="436230" y="414245"/>
                </a:lnTo>
                <a:lnTo>
                  <a:pt x="395755" y="407844"/>
                </a:lnTo>
                <a:lnTo>
                  <a:pt x="357039" y="401319"/>
                </a:lnTo>
                <a:lnTo>
                  <a:pt x="285022" y="387913"/>
                </a:lnTo>
                <a:lnTo>
                  <a:pt x="220454" y="374054"/>
                </a:lnTo>
                <a:lnTo>
                  <a:pt x="163607" y="359770"/>
                </a:lnTo>
                <a:lnTo>
                  <a:pt x="114755" y="345089"/>
                </a:lnTo>
                <a:lnTo>
                  <a:pt x="74173" y="330038"/>
                </a:lnTo>
                <a:lnTo>
                  <a:pt x="29401" y="306831"/>
                </a:lnTo>
                <a:lnTo>
                  <a:pt x="1198" y="274855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2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741184" y="1624711"/>
            <a:ext cx="3460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290" marR="5080" indent="-22225">
              <a:lnSpc>
                <a:spcPct val="100000"/>
              </a:lnSpc>
              <a:spcBef>
                <a:spcPts val="95"/>
              </a:spcBef>
            </a:pP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e </a:t>
            </a:r>
            <a:r>
              <a:rPr dirty="0" sz="2800" spc="-25">
                <a:solidFill>
                  <a:srgbClr val="051D38"/>
                </a:solidFill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8640" y="1624711"/>
            <a:ext cx="54165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41630" indent="-341630">
              <a:lnSpc>
                <a:spcPct val="100000"/>
              </a:lnSpc>
              <a:spcBef>
                <a:spcPts val="95"/>
              </a:spcBef>
              <a:buChar char="•"/>
              <a:tabLst>
                <a:tab pos="342900" algn="l"/>
              </a:tabLst>
            </a:pP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I 	a 	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1539" y="2905124"/>
            <a:ext cx="1974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77946" y="3417189"/>
            <a:ext cx="93599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83185" marR="5080" indent="-7112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ctives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ch</a:t>
            </a:r>
            <a:r>
              <a:rPr dirty="0" sz="2800" spc="-25">
                <a:solidFill>
                  <a:srgbClr val="051D38"/>
                </a:solidFill>
                <a:latin typeface="Arial"/>
                <a:cs typeface="Arial"/>
              </a:rPr>
              <a:t> to sk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8640" y="3417189"/>
            <a:ext cx="63881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41630" indent="-341630">
              <a:lnSpc>
                <a:spcPct val="100000"/>
              </a:lnSpc>
              <a:spcBef>
                <a:spcPts val="95"/>
              </a:spcBef>
              <a:buChar char="•"/>
              <a:tabLst>
                <a:tab pos="342900" algn="l"/>
              </a:tabLst>
            </a:pPr>
            <a:r>
              <a:rPr dirty="0" sz="2800" spc="-25">
                <a:solidFill>
                  <a:srgbClr val="051D38"/>
                </a:solidFill>
                <a:latin typeface="Arial"/>
                <a:cs typeface="Arial"/>
              </a:rPr>
              <a:t>It </a:t>
            </a:r>
            <a:r>
              <a:rPr dirty="0" sz="2800" spc="-25">
                <a:solidFill>
                  <a:srgbClr val="051D38"/>
                </a:solidFill>
                <a:latin typeface="Arial"/>
                <a:cs typeface="Arial"/>
              </a:rPr>
              <a:t>	</a:t>
            </a: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b 	e </a:t>
            </a: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	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m 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	</a:t>
            </a: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90201" y="1671047"/>
            <a:ext cx="6793230" cy="3896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90"/>
              </a:lnSpc>
            </a:pP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nternal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independent,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objectiv</a:t>
            </a:r>
            <a:endParaRPr sz="2800">
              <a:latin typeface="Arial"/>
              <a:cs typeface="Arial"/>
            </a:endParaRPr>
          </a:p>
          <a:p>
            <a:pPr marL="98425" marR="99060" indent="635">
              <a:lnSpc>
                <a:spcPct val="100000"/>
              </a:lnSpc>
            </a:pP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ssurance</a:t>
            </a:r>
            <a:r>
              <a:rPr dirty="0" sz="28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consulting</a:t>
            </a:r>
            <a:r>
              <a:rPr dirty="0" sz="28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activity</a:t>
            </a:r>
            <a:r>
              <a:rPr dirty="0" sz="28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designed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dd</a:t>
            </a:r>
            <a:r>
              <a:rPr dirty="0" sz="28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value</a:t>
            </a:r>
            <a:r>
              <a:rPr dirty="0" sz="28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8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28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28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organization's perations.</a:t>
            </a:r>
            <a:endParaRPr sz="2800">
              <a:latin typeface="Arial"/>
              <a:cs typeface="Arial"/>
            </a:endParaRPr>
          </a:p>
          <a:p>
            <a:pPr marL="98425" indent="99695">
              <a:lnSpc>
                <a:spcPct val="100000"/>
              </a:lnSpc>
              <a:spcBef>
                <a:spcPts val="670"/>
              </a:spcBef>
            </a:pP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helps</a:t>
            </a:r>
            <a:r>
              <a:rPr dirty="0" sz="28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accomplish</a:t>
            </a: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its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51D38"/>
                </a:solidFill>
                <a:latin typeface="Arial"/>
                <a:cs typeface="Arial"/>
              </a:rPr>
              <a:t>obje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y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bringing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28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systematic,</a:t>
            </a:r>
            <a:r>
              <a:rPr dirty="0" sz="28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disciplined</a:t>
            </a:r>
            <a:r>
              <a:rPr dirty="0" sz="28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approa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valuate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8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28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effectiveness</a:t>
            </a:r>
            <a:r>
              <a:rPr dirty="0" sz="28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51D38"/>
                </a:solidFill>
                <a:latin typeface="Arial"/>
                <a:cs typeface="Arial"/>
              </a:rPr>
              <a:t>ri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anagement,</a:t>
            </a:r>
            <a:r>
              <a:rPr dirty="0" sz="28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control,</a:t>
            </a:r>
            <a:r>
              <a:rPr dirty="0" sz="28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8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governance rocesses.*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86027" y="1740407"/>
            <a:ext cx="7251700" cy="4285615"/>
            <a:chOff x="986027" y="1740407"/>
            <a:chExt cx="7251700" cy="4285615"/>
          </a:xfrm>
        </p:grpSpPr>
        <p:sp>
          <p:nvSpPr>
            <p:cNvPr id="10" name="object 10" descr=""/>
            <p:cNvSpPr/>
            <p:nvPr/>
          </p:nvSpPr>
          <p:spPr>
            <a:xfrm>
              <a:off x="2987801" y="3867150"/>
              <a:ext cx="5230495" cy="533400"/>
            </a:xfrm>
            <a:custGeom>
              <a:avLst/>
              <a:gdLst/>
              <a:ahLst/>
              <a:cxnLst/>
              <a:rect l="l" t="t" r="r" b="b"/>
              <a:pathLst>
                <a:path w="5230495" h="533400">
                  <a:moveTo>
                    <a:pt x="0" y="266700"/>
                  </a:moveTo>
                  <a:lnTo>
                    <a:pt x="29401" y="226568"/>
                  </a:lnTo>
                  <a:lnTo>
                    <a:pt x="74173" y="203361"/>
                  </a:lnTo>
                  <a:lnTo>
                    <a:pt x="114755" y="188310"/>
                  </a:lnTo>
                  <a:lnTo>
                    <a:pt x="163607" y="173629"/>
                  </a:lnTo>
                  <a:lnTo>
                    <a:pt x="220454" y="159345"/>
                  </a:lnTo>
                  <a:lnTo>
                    <a:pt x="285022" y="145486"/>
                  </a:lnTo>
                  <a:lnTo>
                    <a:pt x="357039" y="132079"/>
                  </a:lnTo>
                  <a:lnTo>
                    <a:pt x="395755" y="125555"/>
                  </a:lnTo>
                  <a:lnTo>
                    <a:pt x="436230" y="119154"/>
                  </a:lnTo>
                  <a:lnTo>
                    <a:pt x="478431" y="112881"/>
                  </a:lnTo>
                  <a:lnTo>
                    <a:pt x="522323" y="106738"/>
                  </a:lnTo>
                  <a:lnTo>
                    <a:pt x="567872" y="100729"/>
                  </a:lnTo>
                  <a:lnTo>
                    <a:pt x="615043" y="94858"/>
                  </a:lnTo>
                  <a:lnTo>
                    <a:pt x="663803" y="89127"/>
                  </a:lnTo>
                  <a:lnTo>
                    <a:pt x="714118" y="83542"/>
                  </a:lnTo>
                  <a:lnTo>
                    <a:pt x="765952" y="78105"/>
                  </a:lnTo>
                  <a:lnTo>
                    <a:pt x="819273" y="72819"/>
                  </a:lnTo>
                  <a:lnTo>
                    <a:pt x="874045" y="67688"/>
                  </a:lnTo>
                  <a:lnTo>
                    <a:pt x="930235" y="62716"/>
                  </a:lnTo>
                  <a:lnTo>
                    <a:pt x="987809" y="57905"/>
                  </a:lnTo>
                  <a:lnTo>
                    <a:pt x="1046731" y="53261"/>
                  </a:lnTo>
                  <a:lnTo>
                    <a:pt x="1106969" y="48785"/>
                  </a:lnTo>
                  <a:lnTo>
                    <a:pt x="1168487" y="44481"/>
                  </a:lnTo>
                  <a:lnTo>
                    <a:pt x="1231253" y="40354"/>
                  </a:lnTo>
                  <a:lnTo>
                    <a:pt x="1295230" y="36406"/>
                  </a:lnTo>
                  <a:lnTo>
                    <a:pt x="1360386" y="32641"/>
                  </a:lnTo>
                  <a:lnTo>
                    <a:pt x="1426686" y="29063"/>
                  </a:lnTo>
                  <a:lnTo>
                    <a:pt x="1494096" y="25674"/>
                  </a:lnTo>
                  <a:lnTo>
                    <a:pt x="1562581" y="22479"/>
                  </a:lnTo>
                  <a:lnTo>
                    <a:pt x="1632109" y="19480"/>
                  </a:lnTo>
                  <a:lnTo>
                    <a:pt x="1702643" y="16682"/>
                  </a:lnTo>
                  <a:lnTo>
                    <a:pt x="1774151" y="14088"/>
                  </a:lnTo>
                  <a:lnTo>
                    <a:pt x="1846597" y="11701"/>
                  </a:lnTo>
                  <a:lnTo>
                    <a:pt x="1919948" y="9525"/>
                  </a:lnTo>
                  <a:lnTo>
                    <a:pt x="1994170" y="7563"/>
                  </a:lnTo>
                  <a:lnTo>
                    <a:pt x="2069229" y="5818"/>
                  </a:lnTo>
                  <a:lnTo>
                    <a:pt x="2145089" y="4296"/>
                  </a:lnTo>
                  <a:lnTo>
                    <a:pt x="2221718" y="2997"/>
                  </a:lnTo>
                  <a:lnTo>
                    <a:pt x="2299080" y="1927"/>
                  </a:lnTo>
                  <a:lnTo>
                    <a:pt x="2377142" y="1089"/>
                  </a:lnTo>
                  <a:lnTo>
                    <a:pt x="2455869" y="486"/>
                  </a:lnTo>
                  <a:lnTo>
                    <a:pt x="2535228" y="122"/>
                  </a:lnTo>
                  <a:lnTo>
                    <a:pt x="2615184" y="0"/>
                  </a:lnTo>
                  <a:lnTo>
                    <a:pt x="2695139" y="122"/>
                  </a:lnTo>
                  <a:lnTo>
                    <a:pt x="2774498" y="486"/>
                  </a:lnTo>
                  <a:lnTo>
                    <a:pt x="2853225" y="1089"/>
                  </a:lnTo>
                  <a:lnTo>
                    <a:pt x="2931287" y="1927"/>
                  </a:lnTo>
                  <a:lnTo>
                    <a:pt x="3008649" y="2997"/>
                  </a:lnTo>
                  <a:lnTo>
                    <a:pt x="3085278" y="4296"/>
                  </a:lnTo>
                  <a:lnTo>
                    <a:pt x="3161138" y="5818"/>
                  </a:lnTo>
                  <a:lnTo>
                    <a:pt x="3236197" y="7563"/>
                  </a:lnTo>
                  <a:lnTo>
                    <a:pt x="3310419" y="9525"/>
                  </a:lnTo>
                  <a:lnTo>
                    <a:pt x="3383770" y="11701"/>
                  </a:lnTo>
                  <a:lnTo>
                    <a:pt x="3456216" y="14088"/>
                  </a:lnTo>
                  <a:lnTo>
                    <a:pt x="3527724" y="16682"/>
                  </a:lnTo>
                  <a:lnTo>
                    <a:pt x="3598258" y="19480"/>
                  </a:lnTo>
                  <a:lnTo>
                    <a:pt x="3667786" y="22479"/>
                  </a:lnTo>
                  <a:lnTo>
                    <a:pt x="3736271" y="25674"/>
                  </a:lnTo>
                  <a:lnTo>
                    <a:pt x="3803681" y="29063"/>
                  </a:lnTo>
                  <a:lnTo>
                    <a:pt x="3869981" y="32641"/>
                  </a:lnTo>
                  <a:lnTo>
                    <a:pt x="3935137" y="36406"/>
                  </a:lnTo>
                  <a:lnTo>
                    <a:pt x="3999114" y="40354"/>
                  </a:lnTo>
                  <a:lnTo>
                    <a:pt x="4061880" y="44481"/>
                  </a:lnTo>
                  <a:lnTo>
                    <a:pt x="4123398" y="48785"/>
                  </a:lnTo>
                  <a:lnTo>
                    <a:pt x="4183636" y="53261"/>
                  </a:lnTo>
                  <a:lnTo>
                    <a:pt x="4242558" y="57905"/>
                  </a:lnTo>
                  <a:lnTo>
                    <a:pt x="4300132" y="62716"/>
                  </a:lnTo>
                  <a:lnTo>
                    <a:pt x="4356322" y="67688"/>
                  </a:lnTo>
                  <a:lnTo>
                    <a:pt x="4411094" y="72819"/>
                  </a:lnTo>
                  <a:lnTo>
                    <a:pt x="4464415" y="78105"/>
                  </a:lnTo>
                  <a:lnTo>
                    <a:pt x="4516249" y="83542"/>
                  </a:lnTo>
                  <a:lnTo>
                    <a:pt x="4566564" y="89127"/>
                  </a:lnTo>
                  <a:lnTo>
                    <a:pt x="4615324" y="94858"/>
                  </a:lnTo>
                  <a:lnTo>
                    <a:pt x="4662495" y="100729"/>
                  </a:lnTo>
                  <a:lnTo>
                    <a:pt x="4708044" y="106738"/>
                  </a:lnTo>
                  <a:lnTo>
                    <a:pt x="4751936" y="112881"/>
                  </a:lnTo>
                  <a:lnTo>
                    <a:pt x="4794137" y="119154"/>
                  </a:lnTo>
                  <a:lnTo>
                    <a:pt x="4834612" y="125555"/>
                  </a:lnTo>
                  <a:lnTo>
                    <a:pt x="4873328" y="132080"/>
                  </a:lnTo>
                  <a:lnTo>
                    <a:pt x="4945345" y="145486"/>
                  </a:lnTo>
                  <a:lnTo>
                    <a:pt x="5009913" y="159345"/>
                  </a:lnTo>
                  <a:lnTo>
                    <a:pt x="5066760" y="173629"/>
                  </a:lnTo>
                  <a:lnTo>
                    <a:pt x="5115612" y="188310"/>
                  </a:lnTo>
                  <a:lnTo>
                    <a:pt x="5156194" y="203361"/>
                  </a:lnTo>
                  <a:lnTo>
                    <a:pt x="5200966" y="226568"/>
                  </a:lnTo>
                  <a:lnTo>
                    <a:pt x="5229169" y="258544"/>
                  </a:lnTo>
                  <a:lnTo>
                    <a:pt x="5230368" y="266700"/>
                  </a:lnTo>
                  <a:lnTo>
                    <a:pt x="5229169" y="274855"/>
                  </a:lnTo>
                  <a:lnTo>
                    <a:pt x="5200966" y="306831"/>
                  </a:lnTo>
                  <a:lnTo>
                    <a:pt x="5156194" y="330038"/>
                  </a:lnTo>
                  <a:lnTo>
                    <a:pt x="5115612" y="345089"/>
                  </a:lnTo>
                  <a:lnTo>
                    <a:pt x="5066760" y="359770"/>
                  </a:lnTo>
                  <a:lnTo>
                    <a:pt x="5009913" y="374054"/>
                  </a:lnTo>
                  <a:lnTo>
                    <a:pt x="4945345" y="387913"/>
                  </a:lnTo>
                  <a:lnTo>
                    <a:pt x="4873328" y="401320"/>
                  </a:lnTo>
                  <a:lnTo>
                    <a:pt x="4834612" y="407844"/>
                  </a:lnTo>
                  <a:lnTo>
                    <a:pt x="4794137" y="414245"/>
                  </a:lnTo>
                  <a:lnTo>
                    <a:pt x="4751936" y="420518"/>
                  </a:lnTo>
                  <a:lnTo>
                    <a:pt x="4708044" y="426661"/>
                  </a:lnTo>
                  <a:lnTo>
                    <a:pt x="4662495" y="432670"/>
                  </a:lnTo>
                  <a:lnTo>
                    <a:pt x="4615324" y="438541"/>
                  </a:lnTo>
                  <a:lnTo>
                    <a:pt x="4566564" y="444272"/>
                  </a:lnTo>
                  <a:lnTo>
                    <a:pt x="4516249" y="449857"/>
                  </a:lnTo>
                  <a:lnTo>
                    <a:pt x="4464415" y="455295"/>
                  </a:lnTo>
                  <a:lnTo>
                    <a:pt x="4411094" y="460580"/>
                  </a:lnTo>
                  <a:lnTo>
                    <a:pt x="4356322" y="465711"/>
                  </a:lnTo>
                  <a:lnTo>
                    <a:pt x="4300132" y="470683"/>
                  </a:lnTo>
                  <a:lnTo>
                    <a:pt x="4242558" y="475494"/>
                  </a:lnTo>
                  <a:lnTo>
                    <a:pt x="4183636" y="480138"/>
                  </a:lnTo>
                  <a:lnTo>
                    <a:pt x="4123398" y="484614"/>
                  </a:lnTo>
                  <a:lnTo>
                    <a:pt x="4061880" y="488918"/>
                  </a:lnTo>
                  <a:lnTo>
                    <a:pt x="3999114" y="493045"/>
                  </a:lnTo>
                  <a:lnTo>
                    <a:pt x="3935137" y="496993"/>
                  </a:lnTo>
                  <a:lnTo>
                    <a:pt x="3869981" y="500758"/>
                  </a:lnTo>
                  <a:lnTo>
                    <a:pt x="3803681" y="504336"/>
                  </a:lnTo>
                  <a:lnTo>
                    <a:pt x="3736271" y="507725"/>
                  </a:lnTo>
                  <a:lnTo>
                    <a:pt x="3667786" y="510920"/>
                  </a:lnTo>
                  <a:lnTo>
                    <a:pt x="3598258" y="513919"/>
                  </a:lnTo>
                  <a:lnTo>
                    <a:pt x="3527724" y="516717"/>
                  </a:lnTo>
                  <a:lnTo>
                    <a:pt x="3456216" y="519311"/>
                  </a:lnTo>
                  <a:lnTo>
                    <a:pt x="3383770" y="521698"/>
                  </a:lnTo>
                  <a:lnTo>
                    <a:pt x="3310419" y="523874"/>
                  </a:lnTo>
                  <a:lnTo>
                    <a:pt x="3236197" y="525836"/>
                  </a:lnTo>
                  <a:lnTo>
                    <a:pt x="3161138" y="527581"/>
                  </a:lnTo>
                  <a:lnTo>
                    <a:pt x="3085278" y="529103"/>
                  </a:lnTo>
                  <a:lnTo>
                    <a:pt x="3008649" y="530402"/>
                  </a:lnTo>
                  <a:lnTo>
                    <a:pt x="2931287" y="531472"/>
                  </a:lnTo>
                  <a:lnTo>
                    <a:pt x="2853225" y="532310"/>
                  </a:lnTo>
                  <a:lnTo>
                    <a:pt x="2774498" y="532913"/>
                  </a:lnTo>
                  <a:lnTo>
                    <a:pt x="2695139" y="533277"/>
                  </a:lnTo>
                  <a:lnTo>
                    <a:pt x="2615184" y="533400"/>
                  </a:lnTo>
                  <a:lnTo>
                    <a:pt x="2535228" y="533277"/>
                  </a:lnTo>
                  <a:lnTo>
                    <a:pt x="2455869" y="532913"/>
                  </a:lnTo>
                  <a:lnTo>
                    <a:pt x="2377142" y="532310"/>
                  </a:lnTo>
                  <a:lnTo>
                    <a:pt x="2299080" y="531472"/>
                  </a:lnTo>
                  <a:lnTo>
                    <a:pt x="2221718" y="530402"/>
                  </a:lnTo>
                  <a:lnTo>
                    <a:pt x="2145089" y="529103"/>
                  </a:lnTo>
                  <a:lnTo>
                    <a:pt x="2069229" y="527581"/>
                  </a:lnTo>
                  <a:lnTo>
                    <a:pt x="1994170" y="525836"/>
                  </a:lnTo>
                  <a:lnTo>
                    <a:pt x="1919948" y="523875"/>
                  </a:lnTo>
                  <a:lnTo>
                    <a:pt x="1846597" y="521698"/>
                  </a:lnTo>
                  <a:lnTo>
                    <a:pt x="1774151" y="519311"/>
                  </a:lnTo>
                  <a:lnTo>
                    <a:pt x="1702643" y="516717"/>
                  </a:lnTo>
                  <a:lnTo>
                    <a:pt x="1632109" y="513919"/>
                  </a:lnTo>
                  <a:lnTo>
                    <a:pt x="1562581" y="510920"/>
                  </a:lnTo>
                  <a:lnTo>
                    <a:pt x="1494096" y="507725"/>
                  </a:lnTo>
                  <a:lnTo>
                    <a:pt x="1426686" y="504336"/>
                  </a:lnTo>
                  <a:lnTo>
                    <a:pt x="1360386" y="500758"/>
                  </a:lnTo>
                  <a:lnTo>
                    <a:pt x="1295230" y="496993"/>
                  </a:lnTo>
                  <a:lnTo>
                    <a:pt x="1231253" y="493045"/>
                  </a:lnTo>
                  <a:lnTo>
                    <a:pt x="1168487" y="488918"/>
                  </a:lnTo>
                  <a:lnTo>
                    <a:pt x="1106969" y="484614"/>
                  </a:lnTo>
                  <a:lnTo>
                    <a:pt x="1046731" y="480138"/>
                  </a:lnTo>
                  <a:lnTo>
                    <a:pt x="987809" y="475494"/>
                  </a:lnTo>
                  <a:lnTo>
                    <a:pt x="930235" y="470683"/>
                  </a:lnTo>
                  <a:lnTo>
                    <a:pt x="874045" y="465711"/>
                  </a:lnTo>
                  <a:lnTo>
                    <a:pt x="819273" y="460580"/>
                  </a:lnTo>
                  <a:lnTo>
                    <a:pt x="765952" y="455294"/>
                  </a:lnTo>
                  <a:lnTo>
                    <a:pt x="714118" y="449857"/>
                  </a:lnTo>
                  <a:lnTo>
                    <a:pt x="663803" y="444272"/>
                  </a:lnTo>
                  <a:lnTo>
                    <a:pt x="615043" y="438541"/>
                  </a:lnTo>
                  <a:lnTo>
                    <a:pt x="567872" y="432670"/>
                  </a:lnTo>
                  <a:lnTo>
                    <a:pt x="522323" y="426661"/>
                  </a:lnTo>
                  <a:lnTo>
                    <a:pt x="478431" y="420518"/>
                  </a:lnTo>
                  <a:lnTo>
                    <a:pt x="436230" y="414245"/>
                  </a:lnTo>
                  <a:lnTo>
                    <a:pt x="395755" y="407844"/>
                  </a:lnTo>
                  <a:lnTo>
                    <a:pt x="357039" y="401319"/>
                  </a:lnTo>
                  <a:lnTo>
                    <a:pt x="285022" y="387913"/>
                  </a:lnTo>
                  <a:lnTo>
                    <a:pt x="220454" y="374054"/>
                  </a:lnTo>
                  <a:lnTo>
                    <a:pt x="163607" y="359770"/>
                  </a:lnTo>
                  <a:lnTo>
                    <a:pt x="114755" y="345089"/>
                  </a:lnTo>
                  <a:lnTo>
                    <a:pt x="74173" y="330038"/>
                  </a:lnTo>
                  <a:lnTo>
                    <a:pt x="29401" y="306831"/>
                  </a:lnTo>
                  <a:lnTo>
                    <a:pt x="1198" y="274855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3" y="1815083"/>
              <a:ext cx="6673596" cy="421081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90599" y="1752015"/>
              <a:ext cx="6662420" cy="4191000"/>
            </a:xfrm>
            <a:custGeom>
              <a:avLst/>
              <a:gdLst/>
              <a:ahLst/>
              <a:cxnLst/>
              <a:rect l="l" t="t" r="r" b="b"/>
              <a:pathLst>
                <a:path w="6662420" h="4191000">
                  <a:moveTo>
                    <a:pt x="4268097" y="3797300"/>
                  </a:moveTo>
                  <a:lnTo>
                    <a:pt x="2540254" y="3797300"/>
                  </a:lnTo>
                  <a:lnTo>
                    <a:pt x="2538951" y="3798066"/>
                  </a:lnTo>
                  <a:lnTo>
                    <a:pt x="2568297" y="3835400"/>
                  </a:lnTo>
                  <a:lnTo>
                    <a:pt x="2600137" y="3873500"/>
                  </a:lnTo>
                  <a:lnTo>
                    <a:pt x="2633789" y="3898900"/>
                  </a:lnTo>
                  <a:lnTo>
                    <a:pt x="2669171" y="3937000"/>
                  </a:lnTo>
                  <a:lnTo>
                    <a:pt x="2706201" y="3962400"/>
                  </a:lnTo>
                  <a:lnTo>
                    <a:pt x="2744798" y="4000500"/>
                  </a:lnTo>
                  <a:lnTo>
                    <a:pt x="2784882" y="4025900"/>
                  </a:lnTo>
                  <a:lnTo>
                    <a:pt x="2826370" y="4051300"/>
                  </a:lnTo>
                  <a:lnTo>
                    <a:pt x="2869182" y="4064000"/>
                  </a:lnTo>
                  <a:lnTo>
                    <a:pt x="2913237" y="4089400"/>
                  </a:lnTo>
                  <a:lnTo>
                    <a:pt x="2958452" y="4114800"/>
                  </a:lnTo>
                  <a:lnTo>
                    <a:pt x="3052041" y="4140200"/>
                  </a:lnTo>
                  <a:lnTo>
                    <a:pt x="3249578" y="4191000"/>
                  </a:lnTo>
                  <a:lnTo>
                    <a:pt x="3560543" y="4191000"/>
                  </a:lnTo>
                  <a:lnTo>
                    <a:pt x="3758800" y="4140200"/>
                  </a:lnTo>
                  <a:lnTo>
                    <a:pt x="3852236" y="4114800"/>
                  </a:lnTo>
                  <a:lnTo>
                    <a:pt x="3897270" y="4089400"/>
                  </a:lnTo>
                  <a:lnTo>
                    <a:pt x="3941081" y="4064000"/>
                  </a:lnTo>
                  <a:lnTo>
                    <a:pt x="3983597" y="4051300"/>
                  </a:lnTo>
                  <a:lnTo>
                    <a:pt x="4024741" y="4025900"/>
                  </a:lnTo>
                  <a:lnTo>
                    <a:pt x="4064439" y="4000500"/>
                  </a:lnTo>
                  <a:lnTo>
                    <a:pt x="4102617" y="3962400"/>
                  </a:lnTo>
                  <a:lnTo>
                    <a:pt x="4139201" y="3937000"/>
                  </a:lnTo>
                  <a:lnTo>
                    <a:pt x="4174115" y="3898900"/>
                  </a:lnTo>
                  <a:lnTo>
                    <a:pt x="4207285" y="3873500"/>
                  </a:lnTo>
                  <a:lnTo>
                    <a:pt x="4238638" y="3835400"/>
                  </a:lnTo>
                  <a:lnTo>
                    <a:pt x="4268097" y="3797300"/>
                  </a:lnTo>
                  <a:close/>
                </a:path>
                <a:path w="6662420" h="4191000">
                  <a:moveTo>
                    <a:pt x="2026278" y="3937000"/>
                  </a:moveTo>
                  <a:lnTo>
                    <a:pt x="1825230" y="3937000"/>
                  </a:lnTo>
                  <a:lnTo>
                    <a:pt x="1875915" y="3949700"/>
                  </a:lnTo>
                  <a:lnTo>
                    <a:pt x="1976720" y="3949700"/>
                  </a:lnTo>
                  <a:lnTo>
                    <a:pt x="2026278" y="3937000"/>
                  </a:lnTo>
                  <a:close/>
                </a:path>
                <a:path w="6662420" h="4191000">
                  <a:moveTo>
                    <a:pt x="1830841" y="393700"/>
                  </a:moveTo>
                  <a:lnTo>
                    <a:pt x="1427434" y="393700"/>
                  </a:lnTo>
                  <a:lnTo>
                    <a:pt x="1378446" y="406400"/>
                  </a:lnTo>
                  <a:lnTo>
                    <a:pt x="1237121" y="444500"/>
                  </a:lnTo>
                  <a:lnTo>
                    <a:pt x="1192090" y="469900"/>
                  </a:lnTo>
                  <a:lnTo>
                    <a:pt x="1148197" y="482600"/>
                  </a:lnTo>
                  <a:lnTo>
                    <a:pt x="1105502" y="508000"/>
                  </a:lnTo>
                  <a:lnTo>
                    <a:pt x="1064063" y="520700"/>
                  </a:lnTo>
                  <a:lnTo>
                    <a:pt x="1023942" y="546100"/>
                  </a:lnTo>
                  <a:lnTo>
                    <a:pt x="985197" y="571500"/>
                  </a:lnTo>
                  <a:lnTo>
                    <a:pt x="947887" y="596900"/>
                  </a:lnTo>
                  <a:lnTo>
                    <a:pt x="912074" y="635000"/>
                  </a:lnTo>
                  <a:lnTo>
                    <a:pt x="877815" y="660400"/>
                  </a:lnTo>
                  <a:lnTo>
                    <a:pt x="845171" y="685800"/>
                  </a:lnTo>
                  <a:lnTo>
                    <a:pt x="814201" y="723900"/>
                  </a:lnTo>
                  <a:lnTo>
                    <a:pt x="784965" y="749300"/>
                  </a:lnTo>
                  <a:lnTo>
                    <a:pt x="757523" y="787400"/>
                  </a:lnTo>
                  <a:lnTo>
                    <a:pt x="731933" y="825500"/>
                  </a:lnTo>
                  <a:lnTo>
                    <a:pt x="708257" y="863600"/>
                  </a:lnTo>
                  <a:lnTo>
                    <a:pt x="686552" y="901700"/>
                  </a:lnTo>
                  <a:lnTo>
                    <a:pt x="666879" y="939800"/>
                  </a:lnTo>
                  <a:lnTo>
                    <a:pt x="649297" y="977900"/>
                  </a:lnTo>
                  <a:lnTo>
                    <a:pt x="633866" y="1016000"/>
                  </a:lnTo>
                  <a:lnTo>
                    <a:pt x="620646" y="1054100"/>
                  </a:lnTo>
                  <a:lnTo>
                    <a:pt x="609696" y="1104900"/>
                  </a:lnTo>
                  <a:lnTo>
                    <a:pt x="601075" y="1143000"/>
                  </a:lnTo>
                  <a:lnTo>
                    <a:pt x="594844" y="1181100"/>
                  </a:lnTo>
                  <a:lnTo>
                    <a:pt x="591062" y="1231900"/>
                  </a:lnTo>
                  <a:lnTo>
                    <a:pt x="589788" y="1270000"/>
                  </a:lnTo>
                  <a:lnTo>
                    <a:pt x="590254" y="1308100"/>
                  </a:lnTo>
                  <a:lnTo>
                    <a:pt x="591994" y="1333500"/>
                  </a:lnTo>
                  <a:lnTo>
                    <a:pt x="594949" y="1371600"/>
                  </a:lnTo>
                  <a:lnTo>
                    <a:pt x="599059" y="1397000"/>
                  </a:lnTo>
                  <a:lnTo>
                    <a:pt x="550588" y="1397000"/>
                  </a:lnTo>
                  <a:lnTo>
                    <a:pt x="501327" y="1409700"/>
                  </a:lnTo>
                  <a:lnTo>
                    <a:pt x="407442" y="1435100"/>
                  </a:lnTo>
                  <a:lnTo>
                    <a:pt x="363082" y="1460500"/>
                  </a:lnTo>
                  <a:lnTo>
                    <a:pt x="320623" y="1473200"/>
                  </a:lnTo>
                  <a:lnTo>
                    <a:pt x="280195" y="1498600"/>
                  </a:lnTo>
                  <a:lnTo>
                    <a:pt x="241933" y="1524000"/>
                  </a:lnTo>
                  <a:lnTo>
                    <a:pt x="205969" y="1549400"/>
                  </a:lnTo>
                  <a:lnTo>
                    <a:pt x="172435" y="1587500"/>
                  </a:lnTo>
                  <a:lnTo>
                    <a:pt x="141465" y="1612900"/>
                  </a:lnTo>
                  <a:lnTo>
                    <a:pt x="113191" y="1651000"/>
                  </a:lnTo>
                  <a:lnTo>
                    <a:pt x="87746" y="1689100"/>
                  </a:lnTo>
                  <a:lnTo>
                    <a:pt x="65263" y="1714500"/>
                  </a:lnTo>
                  <a:lnTo>
                    <a:pt x="45875" y="1765300"/>
                  </a:lnTo>
                  <a:lnTo>
                    <a:pt x="29714" y="1803400"/>
                  </a:lnTo>
                  <a:lnTo>
                    <a:pt x="16913" y="1841500"/>
                  </a:lnTo>
                  <a:lnTo>
                    <a:pt x="7605" y="1879600"/>
                  </a:lnTo>
                  <a:lnTo>
                    <a:pt x="1923" y="1930400"/>
                  </a:lnTo>
                  <a:lnTo>
                    <a:pt x="0" y="1968500"/>
                  </a:lnTo>
                  <a:lnTo>
                    <a:pt x="2158" y="2019300"/>
                  </a:lnTo>
                  <a:lnTo>
                    <a:pt x="8685" y="2057400"/>
                  </a:lnTo>
                  <a:lnTo>
                    <a:pt x="19451" y="2108200"/>
                  </a:lnTo>
                  <a:lnTo>
                    <a:pt x="34324" y="2159000"/>
                  </a:lnTo>
                  <a:lnTo>
                    <a:pt x="53173" y="2197100"/>
                  </a:lnTo>
                  <a:lnTo>
                    <a:pt x="75866" y="2235200"/>
                  </a:lnTo>
                  <a:lnTo>
                    <a:pt x="102273" y="2273300"/>
                  </a:lnTo>
                  <a:lnTo>
                    <a:pt x="132262" y="2311400"/>
                  </a:lnTo>
                  <a:lnTo>
                    <a:pt x="165701" y="2349500"/>
                  </a:lnTo>
                  <a:lnTo>
                    <a:pt x="202460" y="2387600"/>
                  </a:lnTo>
                  <a:lnTo>
                    <a:pt x="242408" y="2413000"/>
                  </a:lnTo>
                  <a:lnTo>
                    <a:pt x="285412" y="2438400"/>
                  </a:lnTo>
                  <a:lnTo>
                    <a:pt x="331343" y="2463800"/>
                  </a:lnTo>
                  <a:lnTo>
                    <a:pt x="327914" y="2463800"/>
                  </a:lnTo>
                  <a:lnTo>
                    <a:pt x="290980" y="2501900"/>
                  </a:lnTo>
                  <a:lnTo>
                    <a:pt x="257993" y="2540000"/>
                  </a:lnTo>
                  <a:lnTo>
                    <a:pt x="229058" y="2578100"/>
                  </a:lnTo>
                  <a:lnTo>
                    <a:pt x="204282" y="2616200"/>
                  </a:lnTo>
                  <a:lnTo>
                    <a:pt x="183772" y="2667000"/>
                  </a:lnTo>
                  <a:lnTo>
                    <a:pt x="167634" y="2717800"/>
                  </a:lnTo>
                  <a:lnTo>
                    <a:pt x="155975" y="2755900"/>
                  </a:lnTo>
                  <a:lnTo>
                    <a:pt x="148901" y="2806700"/>
                  </a:lnTo>
                  <a:lnTo>
                    <a:pt x="146519" y="2857500"/>
                  </a:lnTo>
                  <a:lnTo>
                    <a:pt x="148542" y="2895600"/>
                  </a:lnTo>
                  <a:lnTo>
                    <a:pt x="154511" y="2946400"/>
                  </a:lnTo>
                  <a:lnTo>
                    <a:pt x="164277" y="2984500"/>
                  </a:lnTo>
                  <a:lnTo>
                    <a:pt x="177691" y="3022600"/>
                  </a:lnTo>
                  <a:lnTo>
                    <a:pt x="194602" y="3073400"/>
                  </a:lnTo>
                  <a:lnTo>
                    <a:pt x="214863" y="3111500"/>
                  </a:lnTo>
                  <a:lnTo>
                    <a:pt x="238322" y="3149600"/>
                  </a:lnTo>
                  <a:lnTo>
                    <a:pt x="264831" y="3175000"/>
                  </a:lnTo>
                  <a:lnTo>
                    <a:pt x="294241" y="3213100"/>
                  </a:lnTo>
                  <a:lnTo>
                    <a:pt x="326402" y="3251200"/>
                  </a:lnTo>
                  <a:lnTo>
                    <a:pt x="361165" y="3276600"/>
                  </a:lnTo>
                  <a:lnTo>
                    <a:pt x="398380" y="3302000"/>
                  </a:lnTo>
                  <a:lnTo>
                    <a:pt x="437898" y="3327400"/>
                  </a:lnTo>
                  <a:lnTo>
                    <a:pt x="479570" y="3352800"/>
                  </a:lnTo>
                  <a:lnTo>
                    <a:pt x="523246" y="3365500"/>
                  </a:lnTo>
                  <a:lnTo>
                    <a:pt x="568776" y="3390900"/>
                  </a:lnTo>
                  <a:lnTo>
                    <a:pt x="616012" y="3403600"/>
                  </a:lnTo>
                  <a:lnTo>
                    <a:pt x="715003" y="3429000"/>
                  </a:lnTo>
                  <a:lnTo>
                    <a:pt x="893572" y="3429000"/>
                  </a:lnTo>
                  <a:lnTo>
                    <a:pt x="919916" y="3467100"/>
                  </a:lnTo>
                  <a:lnTo>
                    <a:pt x="947949" y="3505200"/>
                  </a:lnTo>
                  <a:lnTo>
                    <a:pt x="977614" y="3543300"/>
                  </a:lnTo>
                  <a:lnTo>
                    <a:pt x="1008853" y="3568700"/>
                  </a:lnTo>
                  <a:lnTo>
                    <a:pt x="1041608" y="3606800"/>
                  </a:lnTo>
                  <a:lnTo>
                    <a:pt x="1075822" y="3632200"/>
                  </a:lnTo>
                  <a:lnTo>
                    <a:pt x="1111439" y="3670300"/>
                  </a:lnTo>
                  <a:lnTo>
                    <a:pt x="1148401" y="3695700"/>
                  </a:lnTo>
                  <a:lnTo>
                    <a:pt x="1186650" y="3721100"/>
                  </a:lnTo>
                  <a:lnTo>
                    <a:pt x="1226129" y="3746500"/>
                  </a:lnTo>
                  <a:lnTo>
                    <a:pt x="1266781" y="3771900"/>
                  </a:lnTo>
                  <a:lnTo>
                    <a:pt x="1308548" y="3797300"/>
                  </a:lnTo>
                  <a:lnTo>
                    <a:pt x="1351374" y="3822700"/>
                  </a:lnTo>
                  <a:lnTo>
                    <a:pt x="1395201" y="3835400"/>
                  </a:lnTo>
                  <a:lnTo>
                    <a:pt x="1439971" y="3860800"/>
                  </a:lnTo>
                  <a:lnTo>
                    <a:pt x="1485628" y="3873500"/>
                  </a:lnTo>
                  <a:lnTo>
                    <a:pt x="1675973" y="3924300"/>
                  </a:lnTo>
                  <a:lnTo>
                    <a:pt x="1725202" y="3924300"/>
                  </a:lnTo>
                  <a:lnTo>
                    <a:pt x="1774973" y="3937000"/>
                  </a:lnTo>
                  <a:lnTo>
                    <a:pt x="2124561" y="3937000"/>
                  </a:lnTo>
                  <a:lnTo>
                    <a:pt x="2362385" y="3873500"/>
                  </a:lnTo>
                  <a:lnTo>
                    <a:pt x="2408079" y="3860800"/>
                  </a:lnTo>
                  <a:lnTo>
                    <a:pt x="2452999" y="3835400"/>
                  </a:lnTo>
                  <a:lnTo>
                    <a:pt x="2497078" y="3822700"/>
                  </a:lnTo>
                  <a:lnTo>
                    <a:pt x="2538951" y="3798066"/>
                  </a:lnTo>
                  <a:lnTo>
                    <a:pt x="2538349" y="3797300"/>
                  </a:lnTo>
                  <a:lnTo>
                    <a:pt x="4268097" y="3797300"/>
                  </a:lnTo>
                  <a:lnTo>
                    <a:pt x="4295589" y="3759200"/>
                  </a:lnTo>
                  <a:lnTo>
                    <a:pt x="4321039" y="3721100"/>
                  </a:lnTo>
                  <a:lnTo>
                    <a:pt x="4344373" y="3683000"/>
                  </a:lnTo>
                  <a:lnTo>
                    <a:pt x="4365516" y="3644900"/>
                  </a:lnTo>
                  <a:lnTo>
                    <a:pt x="4384393" y="3606800"/>
                  </a:lnTo>
                  <a:lnTo>
                    <a:pt x="4400931" y="3556000"/>
                  </a:lnTo>
                  <a:lnTo>
                    <a:pt x="5370770" y="3556000"/>
                  </a:lnTo>
                  <a:lnTo>
                    <a:pt x="5391058" y="3543300"/>
                  </a:lnTo>
                  <a:lnTo>
                    <a:pt x="5430021" y="3517900"/>
                  </a:lnTo>
                  <a:lnTo>
                    <a:pt x="5467290" y="3492500"/>
                  </a:lnTo>
                  <a:lnTo>
                    <a:pt x="5502783" y="3454400"/>
                  </a:lnTo>
                  <a:lnTo>
                    <a:pt x="5536414" y="3429000"/>
                  </a:lnTo>
                  <a:lnTo>
                    <a:pt x="5568103" y="3403600"/>
                  </a:lnTo>
                  <a:lnTo>
                    <a:pt x="5597765" y="3365500"/>
                  </a:lnTo>
                  <a:lnTo>
                    <a:pt x="5625318" y="3327400"/>
                  </a:lnTo>
                  <a:lnTo>
                    <a:pt x="5650678" y="3289300"/>
                  </a:lnTo>
                  <a:lnTo>
                    <a:pt x="5673763" y="3263900"/>
                  </a:lnTo>
                  <a:lnTo>
                    <a:pt x="5694489" y="3213100"/>
                  </a:lnTo>
                  <a:lnTo>
                    <a:pt x="5712774" y="3175000"/>
                  </a:lnTo>
                  <a:lnTo>
                    <a:pt x="5728534" y="3136900"/>
                  </a:lnTo>
                  <a:lnTo>
                    <a:pt x="5741687" y="3098800"/>
                  </a:lnTo>
                  <a:lnTo>
                    <a:pt x="5752149" y="3060700"/>
                  </a:lnTo>
                  <a:lnTo>
                    <a:pt x="5759838" y="3009900"/>
                  </a:lnTo>
                  <a:lnTo>
                    <a:pt x="5764669" y="2971800"/>
                  </a:lnTo>
                  <a:lnTo>
                    <a:pt x="5766562" y="2921000"/>
                  </a:lnTo>
                  <a:lnTo>
                    <a:pt x="5765038" y="2921000"/>
                  </a:lnTo>
                  <a:lnTo>
                    <a:pt x="5816036" y="2908300"/>
                  </a:lnTo>
                  <a:lnTo>
                    <a:pt x="5866099" y="2908300"/>
                  </a:lnTo>
                  <a:lnTo>
                    <a:pt x="6010120" y="2870200"/>
                  </a:lnTo>
                  <a:lnTo>
                    <a:pt x="6055885" y="2844800"/>
                  </a:lnTo>
                  <a:lnTo>
                    <a:pt x="6100436" y="2832100"/>
                  </a:lnTo>
                  <a:lnTo>
                    <a:pt x="6143718" y="2806700"/>
                  </a:lnTo>
                  <a:lnTo>
                    <a:pt x="6185674" y="2781300"/>
                  </a:lnTo>
                  <a:lnTo>
                    <a:pt x="6226250" y="2768600"/>
                  </a:lnTo>
                  <a:lnTo>
                    <a:pt x="6265389" y="2743200"/>
                  </a:lnTo>
                  <a:lnTo>
                    <a:pt x="6303036" y="2705100"/>
                  </a:lnTo>
                  <a:lnTo>
                    <a:pt x="6339135" y="2679700"/>
                  </a:lnTo>
                  <a:lnTo>
                    <a:pt x="6373631" y="2654300"/>
                  </a:lnTo>
                  <a:lnTo>
                    <a:pt x="6406467" y="2616200"/>
                  </a:lnTo>
                  <a:lnTo>
                    <a:pt x="6437588" y="2590800"/>
                  </a:lnTo>
                  <a:lnTo>
                    <a:pt x="6466939" y="2552700"/>
                  </a:lnTo>
                  <a:lnTo>
                    <a:pt x="6494464" y="2527300"/>
                  </a:lnTo>
                  <a:lnTo>
                    <a:pt x="6520106" y="2489200"/>
                  </a:lnTo>
                  <a:lnTo>
                    <a:pt x="6543811" y="2451100"/>
                  </a:lnTo>
                  <a:lnTo>
                    <a:pt x="6565522" y="2413000"/>
                  </a:lnTo>
                  <a:lnTo>
                    <a:pt x="6585185" y="2374900"/>
                  </a:lnTo>
                  <a:lnTo>
                    <a:pt x="6602743" y="2336800"/>
                  </a:lnTo>
                  <a:lnTo>
                    <a:pt x="6618140" y="2286000"/>
                  </a:lnTo>
                  <a:lnTo>
                    <a:pt x="6631322" y="2247900"/>
                  </a:lnTo>
                  <a:lnTo>
                    <a:pt x="6642231" y="2209800"/>
                  </a:lnTo>
                  <a:lnTo>
                    <a:pt x="6650813" y="2171700"/>
                  </a:lnTo>
                  <a:lnTo>
                    <a:pt x="6657012" y="2120900"/>
                  </a:lnTo>
                  <a:lnTo>
                    <a:pt x="6660773" y="2082800"/>
                  </a:lnTo>
                  <a:lnTo>
                    <a:pt x="6662039" y="2032000"/>
                  </a:lnTo>
                  <a:lnTo>
                    <a:pt x="6660458" y="1981200"/>
                  </a:lnTo>
                  <a:lnTo>
                    <a:pt x="6655746" y="1930400"/>
                  </a:lnTo>
                  <a:lnTo>
                    <a:pt x="6647943" y="1892300"/>
                  </a:lnTo>
                  <a:lnTo>
                    <a:pt x="6637095" y="1841500"/>
                  </a:lnTo>
                  <a:lnTo>
                    <a:pt x="6623242" y="1790700"/>
                  </a:lnTo>
                  <a:lnTo>
                    <a:pt x="6606428" y="1752600"/>
                  </a:lnTo>
                  <a:lnTo>
                    <a:pt x="6586696" y="1701800"/>
                  </a:lnTo>
                  <a:lnTo>
                    <a:pt x="6564089" y="1651000"/>
                  </a:lnTo>
                  <a:lnTo>
                    <a:pt x="6538648" y="1612900"/>
                  </a:lnTo>
                  <a:lnTo>
                    <a:pt x="6510418" y="1574800"/>
                  </a:lnTo>
                  <a:lnTo>
                    <a:pt x="6479440" y="1524000"/>
                  </a:lnTo>
                  <a:lnTo>
                    <a:pt x="6445758" y="1485900"/>
                  </a:lnTo>
                  <a:lnTo>
                    <a:pt x="6443599" y="1485900"/>
                  </a:lnTo>
                  <a:lnTo>
                    <a:pt x="6463751" y="1447800"/>
                  </a:lnTo>
                  <a:lnTo>
                    <a:pt x="6480358" y="1397000"/>
                  </a:lnTo>
                  <a:lnTo>
                    <a:pt x="6493367" y="1346200"/>
                  </a:lnTo>
                  <a:lnTo>
                    <a:pt x="6502724" y="1308100"/>
                  </a:lnTo>
                  <a:lnTo>
                    <a:pt x="6508377" y="1257300"/>
                  </a:lnTo>
                  <a:lnTo>
                    <a:pt x="6510274" y="1206500"/>
                  </a:lnTo>
                  <a:lnTo>
                    <a:pt x="6508597" y="1168400"/>
                  </a:lnTo>
                  <a:lnTo>
                    <a:pt x="6503628" y="1117600"/>
                  </a:lnTo>
                  <a:lnTo>
                    <a:pt x="6495456" y="1079500"/>
                  </a:lnTo>
                  <a:lnTo>
                    <a:pt x="6484171" y="1028700"/>
                  </a:lnTo>
                  <a:lnTo>
                    <a:pt x="6469866" y="990600"/>
                  </a:lnTo>
                  <a:lnTo>
                    <a:pt x="6452628" y="952500"/>
                  </a:lnTo>
                  <a:lnTo>
                    <a:pt x="6432550" y="914400"/>
                  </a:lnTo>
                  <a:lnTo>
                    <a:pt x="6409720" y="876300"/>
                  </a:lnTo>
                  <a:lnTo>
                    <a:pt x="6384230" y="838200"/>
                  </a:lnTo>
                  <a:lnTo>
                    <a:pt x="6356170" y="800100"/>
                  </a:lnTo>
                  <a:lnTo>
                    <a:pt x="6325631" y="762000"/>
                  </a:lnTo>
                  <a:lnTo>
                    <a:pt x="6292701" y="736600"/>
                  </a:lnTo>
                  <a:lnTo>
                    <a:pt x="6257473" y="698500"/>
                  </a:lnTo>
                  <a:lnTo>
                    <a:pt x="6220036" y="673100"/>
                  </a:lnTo>
                  <a:lnTo>
                    <a:pt x="6180481" y="647700"/>
                  </a:lnTo>
                  <a:lnTo>
                    <a:pt x="6138897" y="622300"/>
                  </a:lnTo>
                  <a:lnTo>
                    <a:pt x="6095376" y="596900"/>
                  </a:lnTo>
                  <a:lnTo>
                    <a:pt x="6050008" y="571500"/>
                  </a:lnTo>
                  <a:lnTo>
                    <a:pt x="5954090" y="546100"/>
                  </a:lnTo>
                  <a:lnTo>
                    <a:pt x="5903722" y="533400"/>
                  </a:lnTo>
                  <a:lnTo>
                    <a:pt x="5906516" y="520700"/>
                  </a:lnTo>
                  <a:lnTo>
                    <a:pt x="5902909" y="508000"/>
                  </a:lnTo>
                  <a:lnTo>
                    <a:pt x="2157730" y="508000"/>
                  </a:lnTo>
                  <a:lnTo>
                    <a:pt x="2113626" y="482600"/>
                  </a:lnTo>
                  <a:lnTo>
                    <a:pt x="2068518" y="469900"/>
                  </a:lnTo>
                  <a:lnTo>
                    <a:pt x="2022488" y="444500"/>
                  </a:lnTo>
                  <a:lnTo>
                    <a:pt x="1830841" y="393700"/>
                  </a:lnTo>
                  <a:close/>
                </a:path>
                <a:path w="6662420" h="4191000">
                  <a:moveTo>
                    <a:pt x="5370770" y="3556000"/>
                  </a:moveTo>
                  <a:lnTo>
                    <a:pt x="4400931" y="3556000"/>
                  </a:lnTo>
                  <a:lnTo>
                    <a:pt x="4401820" y="3568700"/>
                  </a:lnTo>
                  <a:lnTo>
                    <a:pt x="4445041" y="3594100"/>
                  </a:lnTo>
                  <a:lnTo>
                    <a:pt x="4534922" y="3619500"/>
                  </a:lnTo>
                  <a:lnTo>
                    <a:pt x="4581367" y="3644900"/>
                  </a:lnTo>
                  <a:lnTo>
                    <a:pt x="4628673" y="3657600"/>
                  </a:lnTo>
                  <a:lnTo>
                    <a:pt x="4676734" y="3657600"/>
                  </a:lnTo>
                  <a:lnTo>
                    <a:pt x="4774692" y="3683000"/>
                  </a:lnTo>
                  <a:lnTo>
                    <a:pt x="4977846" y="3683000"/>
                  </a:lnTo>
                  <a:lnTo>
                    <a:pt x="5126347" y="3644900"/>
                  </a:lnTo>
                  <a:lnTo>
                    <a:pt x="5219922" y="3619500"/>
                  </a:lnTo>
                  <a:lnTo>
                    <a:pt x="5264832" y="3606800"/>
                  </a:lnTo>
                  <a:lnTo>
                    <a:pt x="5308380" y="3581400"/>
                  </a:lnTo>
                  <a:lnTo>
                    <a:pt x="5350483" y="3568700"/>
                  </a:lnTo>
                  <a:lnTo>
                    <a:pt x="5370770" y="3556000"/>
                  </a:lnTo>
                  <a:close/>
                </a:path>
                <a:path w="6662420" h="4191000">
                  <a:moveTo>
                    <a:pt x="2985580" y="127000"/>
                  </a:moveTo>
                  <a:lnTo>
                    <a:pt x="2786388" y="127000"/>
                  </a:lnTo>
                  <a:lnTo>
                    <a:pt x="2688814" y="152400"/>
                  </a:lnTo>
                  <a:lnTo>
                    <a:pt x="2641345" y="152400"/>
                  </a:lnTo>
                  <a:lnTo>
                    <a:pt x="2594911" y="177800"/>
                  </a:lnTo>
                  <a:lnTo>
                    <a:pt x="2505601" y="203200"/>
                  </a:lnTo>
                  <a:lnTo>
                    <a:pt x="2462958" y="228600"/>
                  </a:lnTo>
                  <a:lnTo>
                    <a:pt x="2421809" y="254000"/>
                  </a:lnTo>
                  <a:lnTo>
                    <a:pt x="2382271" y="279400"/>
                  </a:lnTo>
                  <a:lnTo>
                    <a:pt x="2344457" y="304800"/>
                  </a:lnTo>
                  <a:lnTo>
                    <a:pt x="2308484" y="330200"/>
                  </a:lnTo>
                  <a:lnTo>
                    <a:pt x="2274468" y="355600"/>
                  </a:lnTo>
                  <a:lnTo>
                    <a:pt x="2242523" y="393700"/>
                  </a:lnTo>
                  <a:lnTo>
                    <a:pt x="2212764" y="431800"/>
                  </a:lnTo>
                  <a:lnTo>
                    <a:pt x="2185308" y="457200"/>
                  </a:lnTo>
                  <a:lnTo>
                    <a:pt x="2160270" y="495300"/>
                  </a:lnTo>
                  <a:lnTo>
                    <a:pt x="2157730" y="508000"/>
                  </a:lnTo>
                  <a:lnTo>
                    <a:pt x="5902909" y="508000"/>
                  </a:lnTo>
                  <a:lnTo>
                    <a:pt x="5881652" y="444500"/>
                  </a:lnTo>
                  <a:lnTo>
                    <a:pt x="5864504" y="406400"/>
                  </a:lnTo>
                  <a:lnTo>
                    <a:pt x="5844382" y="368300"/>
                  </a:lnTo>
                  <a:lnTo>
                    <a:pt x="5821410" y="330200"/>
                  </a:lnTo>
                  <a:lnTo>
                    <a:pt x="3463798" y="330200"/>
                  </a:lnTo>
                  <a:lnTo>
                    <a:pt x="3427350" y="304800"/>
                  </a:lnTo>
                  <a:lnTo>
                    <a:pt x="3389131" y="266700"/>
                  </a:lnTo>
                  <a:lnTo>
                    <a:pt x="3349262" y="254000"/>
                  </a:lnTo>
                  <a:lnTo>
                    <a:pt x="3307866" y="228600"/>
                  </a:lnTo>
                  <a:lnTo>
                    <a:pt x="3265065" y="203200"/>
                  </a:lnTo>
                  <a:lnTo>
                    <a:pt x="3220980" y="190500"/>
                  </a:lnTo>
                  <a:lnTo>
                    <a:pt x="3175734" y="165100"/>
                  </a:lnTo>
                  <a:lnTo>
                    <a:pt x="3082247" y="139700"/>
                  </a:lnTo>
                  <a:lnTo>
                    <a:pt x="3034250" y="139700"/>
                  </a:lnTo>
                  <a:lnTo>
                    <a:pt x="2985580" y="127000"/>
                  </a:lnTo>
                  <a:close/>
                </a:path>
                <a:path w="6662420" h="4191000">
                  <a:moveTo>
                    <a:pt x="1731678" y="381000"/>
                  </a:moveTo>
                  <a:lnTo>
                    <a:pt x="1527869" y="381000"/>
                  </a:lnTo>
                  <a:lnTo>
                    <a:pt x="1477261" y="393700"/>
                  </a:lnTo>
                  <a:lnTo>
                    <a:pt x="1781468" y="393700"/>
                  </a:lnTo>
                  <a:lnTo>
                    <a:pt x="1731678" y="381000"/>
                  </a:lnTo>
                  <a:close/>
                </a:path>
                <a:path w="6662420" h="4191000">
                  <a:moveTo>
                    <a:pt x="4167506" y="0"/>
                  </a:moveTo>
                  <a:lnTo>
                    <a:pt x="3963079" y="0"/>
                  </a:lnTo>
                  <a:lnTo>
                    <a:pt x="3866121" y="25400"/>
                  </a:lnTo>
                  <a:lnTo>
                    <a:pt x="3774265" y="50800"/>
                  </a:lnTo>
                  <a:lnTo>
                    <a:pt x="3730685" y="76200"/>
                  </a:lnTo>
                  <a:lnTo>
                    <a:pt x="3688903" y="101600"/>
                  </a:lnTo>
                  <a:lnTo>
                    <a:pt x="3649093" y="127000"/>
                  </a:lnTo>
                  <a:lnTo>
                    <a:pt x="3611428" y="152400"/>
                  </a:lnTo>
                  <a:lnTo>
                    <a:pt x="3576083" y="177800"/>
                  </a:lnTo>
                  <a:lnTo>
                    <a:pt x="3543232" y="215900"/>
                  </a:lnTo>
                  <a:lnTo>
                    <a:pt x="3513050" y="241300"/>
                  </a:lnTo>
                  <a:lnTo>
                    <a:pt x="3485709" y="279400"/>
                  </a:lnTo>
                  <a:lnTo>
                    <a:pt x="3461385" y="317500"/>
                  </a:lnTo>
                  <a:lnTo>
                    <a:pt x="3463798" y="330200"/>
                  </a:lnTo>
                  <a:lnTo>
                    <a:pt x="5821410" y="330200"/>
                  </a:lnTo>
                  <a:lnTo>
                    <a:pt x="5795714" y="292100"/>
                  </a:lnTo>
                  <a:lnTo>
                    <a:pt x="5767422" y="254000"/>
                  </a:lnTo>
                  <a:lnTo>
                    <a:pt x="5746914" y="228600"/>
                  </a:lnTo>
                  <a:lnTo>
                    <a:pt x="4597781" y="228600"/>
                  </a:lnTo>
                  <a:lnTo>
                    <a:pt x="4598359" y="227952"/>
                  </a:lnTo>
                  <a:lnTo>
                    <a:pt x="4565726" y="190500"/>
                  </a:lnTo>
                  <a:lnTo>
                    <a:pt x="4529771" y="165100"/>
                  </a:lnTo>
                  <a:lnTo>
                    <a:pt x="4491263" y="127000"/>
                  </a:lnTo>
                  <a:lnTo>
                    <a:pt x="4450409" y="101600"/>
                  </a:lnTo>
                  <a:lnTo>
                    <a:pt x="4407413" y="76200"/>
                  </a:lnTo>
                  <a:lnTo>
                    <a:pt x="4362481" y="63500"/>
                  </a:lnTo>
                  <a:lnTo>
                    <a:pt x="4315819" y="38100"/>
                  </a:lnTo>
                  <a:lnTo>
                    <a:pt x="4167506" y="0"/>
                  </a:lnTo>
                  <a:close/>
                </a:path>
                <a:path w="6662420" h="4191000">
                  <a:moveTo>
                    <a:pt x="5271262" y="0"/>
                  </a:moveTo>
                  <a:lnTo>
                    <a:pt x="5068653" y="0"/>
                  </a:lnTo>
                  <a:lnTo>
                    <a:pt x="4923377" y="38100"/>
                  </a:lnTo>
                  <a:lnTo>
                    <a:pt x="4832051" y="63500"/>
                  </a:lnTo>
                  <a:lnTo>
                    <a:pt x="4788496" y="88900"/>
                  </a:lnTo>
                  <a:lnTo>
                    <a:pt x="4746544" y="114300"/>
                  </a:lnTo>
                  <a:lnTo>
                    <a:pt x="4706347" y="139700"/>
                  </a:lnTo>
                  <a:lnTo>
                    <a:pt x="4668054" y="165100"/>
                  </a:lnTo>
                  <a:lnTo>
                    <a:pt x="4631816" y="190500"/>
                  </a:lnTo>
                  <a:lnTo>
                    <a:pt x="4598359" y="227952"/>
                  </a:lnTo>
                  <a:lnTo>
                    <a:pt x="4598924" y="228600"/>
                  </a:lnTo>
                  <a:lnTo>
                    <a:pt x="5746914" y="228600"/>
                  </a:lnTo>
                  <a:lnTo>
                    <a:pt x="5736659" y="215900"/>
                  </a:lnTo>
                  <a:lnTo>
                    <a:pt x="5703551" y="190500"/>
                  </a:lnTo>
                  <a:lnTo>
                    <a:pt x="5668225" y="165100"/>
                  </a:lnTo>
                  <a:lnTo>
                    <a:pt x="5630806" y="139700"/>
                  </a:lnTo>
                  <a:lnTo>
                    <a:pt x="5591421" y="114300"/>
                  </a:lnTo>
                  <a:lnTo>
                    <a:pt x="5550195" y="88900"/>
                  </a:lnTo>
                  <a:lnTo>
                    <a:pt x="5507256" y="63500"/>
                  </a:lnTo>
                  <a:lnTo>
                    <a:pt x="5416739" y="38100"/>
                  </a:lnTo>
                  <a:lnTo>
                    <a:pt x="52712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90599" y="1744979"/>
              <a:ext cx="6662420" cy="4198620"/>
            </a:xfrm>
            <a:custGeom>
              <a:avLst/>
              <a:gdLst/>
              <a:ahLst/>
              <a:cxnLst/>
              <a:rect l="l" t="t" r="r" b="b"/>
              <a:pathLst>
                <a:path w="6662420" h="4198620">
                  <a:moveTo>
                    <a:pt x="601218" y="1395602"/>
                  </a:moveTo>
                  <a:lnTo>
                    <a:pt x="550588" y="1401769"/>
                  </a:lnTo>
                  <a:lnTo>
                    <a:pt x="501327" y="1411076"/>
                  </a:lnTo>
                  <a:lnTo>
                    <a:pt x="453567" y="1423398"/>
                  </a:lnTo>
                  <a:lnTo>
                    <a:pt x="407442" y="1438606"/>
                  </a:lnTo>
                  <a:lnTo>
                    <a:pt x="363082" y="1456572"/>
                  </a:lnTo>
                  <a:lnTo>
                    <a:pt x="320623" y="1477170"/>
                  </a:lnTo>
                  <a:lnTo>
                    <a:pt x="280195" y="1500272"/>
                  </a:lnTo>
                  <a:lnTo>
                    <a:pt x="241933" y="1525750"/>
                  </a:lnTo>
                  <a:lnTo>
                    <a:pt x="205969" y="1553477"/>
                  </a:lnTo>
                  <a:lnTo>
                    <a:pt x="172435" y="1583324"/>
                  </a:lnTo>
                  <a:lnTo>
                    <a:pt x="141465" y="1615166"/>
                  </a:lnTo>
                  <a:lnTo>
                    <a:pt x="113191" y="1648873"/>
                  </a:lnTo>
                  <a:lnTo>
                    <a:pt x="87746" y="1684319"/>
                  </a:lnTo>
                  <a:lnTo>
                    <a:pt x="65263" y="1721376"/>
                  </a:lnTo>
                  <a:lnTo>
                    <a:pt x="45875" y="1759916"/>
                  </a:lnTo>
                  <a:lnTo>
                    <a:pt x="29714" y="1799812"/>
                  </a:lnTo>
                  <a:lnTo>
                    <a:pt x="16913" y="1840936"/>
                  </a:lnTo>
                  <a:lnTo>
                    <a:pt x="7605" y="1883162"/>
                  </a:lnTo>
                  <a:lnTo>
                    <a:pt x="1923" y="1926360"/>
                  </a:lnTo>
                  <a:lnTo>
                    <a:pt x="0" y="1970404"/>
                  </a:lnTo>
                  <a:lnTo>
                    <a:pt x="2158" y="2017434"/>
                  </a:lnTo>
                  <a:lnTo>
                    <a:pt x="8685" y="2063728"/>
                  </a:lnTo>
                  <a:lnTo>
                    <a:pt x="19451" y="2109093"/>
                  </a:lnTo>
                  <a:lnTo>
                    <a:pt x="34324" y="2153336"/>
                  </a:lnTo>
                  <a:lnTo>
                    <a:pt x="53173" y="2196262"/>
                  </a:lnTo>
                  <a:lnTo>
                    <a:pt x="75866" y="2237677"/>
                  </a:lnTo>
                  <a:lnTo>
                    <a:pt x="102273" y="2277388"/>
                  </a:lnTo>
                  <a:lnTo>
                    <a:pt x="132262" y="2315201"/>
                  </a:lnTo>
                  <a:lnTo>
                    <a:pt x="165701" y="2350922"/>
                  </a:lnTo>
                  <a:lnTo>
                    <a:pt x="202460" y="2384357"/>
                  </a:lnTo>
                  <a:lnTo>
                    <a:pt x="242408" y="2415312"/>
                  </a:lnTo>
                  <a:lnTo>
                    <a:pt x="285412" y="2443593"/>
                  </a:lnTo>
                  <a:lnTo>
                    <a:pt x="331343" y="2469006"/>
                  </a:lnTo>
                  <a:lnTo>
                    <a:pt x="290980" y="2499179"/>
                  </a:lnTo>
                  <a:lnTo>
                    <a:pt x="257993" y="2538231"/>
                  </a:lnTo>
                  <a:lnTo>
                    <a:pt x="229058" y="2579322"/>
                  </a:lnTo>
                  <a:lnTo>
                    <a:pt x="204282" y="2622217"/>
                  </a:lnTo>
                  <a:lnTo>
                    <a:pt x="183772" y="2666678"/>
                  </a:lnTo>
                  <a:lnTo>
                    <a:pt x="167634" y="2712470"/>
                  </a:lnTo>
                  <a:lnTo>
                    <a:pt x="155975" y="2759357"/>
                  </a:lnTo>
                  <a:lnTo>
                    <a:pt x="148901" y="2807101"/>
                  </a:lnTo>
                  <a:lnTo>
                    <a:pt x="146519" y="2855467"/>
                  </a:lnTo>
                  <a:lnTo>
                    <a:pt x="148542" y="2900430"/>
                  </a:lnTo>
                  <a:lnTo>
                    <a:pt x="154511" y="2944446"/>
                  </a:lnTo>
                  <a:lnTo>
                    <a:pt x="164277" y="2987387"/>
                  </a:lnTo>
                  <a:lnTo>
                    <a:pt x="177691" y="3029125"/>
                  </a:lnTo>
                  <a:lnTo>
                    <a:pt x="194602" y="3069533"/>
                  </a:lnTo>
                  <a:lnTo>
                    <a:pt x="214863" y="3108483"/>
                  </a:lnTo>
                  <a:lnTo>
                    <a:pt x="238322" y="3145846"/>
                  </a:lnTo>
                  <a:lnTo>
                    <a:pt x="264831" y="3181495"/>
                  </a:lnTo>
                  <a:lnTo>
                    <a:pt x="294241" y="3215303"/>
                  </a:lnTo>
                  <a:lnTo>
                    <a:pt x="326402" y="3247140"/>
                  </a:lnTo>
                  <a:lnTo>
                    <a:pt x="361165" y="3276880"/>
                  </a:lnTo>
                  <a:lnTo>
                    <a:pt x="398380" y="3304394"/>
                  </a:lnTo>
                  <a:lnTo>
                    <a:pt x="437898" y="3329555"/>
                  </a:lnTo>
                  <a:lnTo>
                    <a:pt x="479570" y="3352235"/>
                  </a:lnTo>
                  <a:lnTo>
                    <a:pt x="523246" y="3372306"/>
                  </a:lnTo>
                  <a:lnTo>
                    <a:pt x="568776" y="3389639"/>
                  </a:lnTo>
                  <a:lnTo>
                    <a:pt x="616012" y="3404108"/>
                  </a:lnTo>
                  <a:lnTo>
                    <a:pt x="664804" y="3415584"/>
                  </a:lnTo>
                  <a:lnTo>
                    <a:pt x="715003" y="3423940"/>
                  </a:lnTo>
                  <a:lnTo>
                    <a:pt x="766459" y="3429047"/>
                  </a:lnTo>
                  <a:lnTo>
                    <a:pt x="819023" y="3430778"/>
                  </a:lnTo>
                  <a:lnTo>
                    <a:pt x="838499" y="3430535"/>
                  </a:lnTo>
                  <a:lnTo>
                    <a:pt x="858059" y="3429793"/>
                  </a:lnTo>
                  <a:lnTo>
                    <a:pt x="877691" y="3428527"/>
                  </a:lnTo>
                  <a:lnTo>
                    <a:pt x="897382" y="3426714"/>
                  </a:lnTo>
                  <a:lnTo>
                    <a:pt x="893572" y="3430651"/>
                  </a:lnTo>
                  <a:lnTo>
                    <a:pt x="919916" y="3468283"/>
                  </a:lnTo>
                  <a:lnTo>
                    <a:pt x="947949" y="3504718"/>
                  </a:lnTo>
                  <a:lnTo>
                    <a:pt x="977614" y="3539927"/>
                  </a:lnTo>
                  <a:lnTo>
                    <a:pt x="1008853" y="3573880"/>
                  </a:lnTo>
                  <a:lnTo>
                    <a:pt x="1041608" y="3606549"/>
                  </a:lnTo>
                  <a:lnTo>
                    <a:pt x="1075822" y="3637906"/>
                  </a:lnTo>
                  <a:lnTo>
                    <a:pt x="1111439" y="3667921"/>
                  </a:lnTo>
                  <a:lnTo>
                    <a:pt x="1148401" y="3696565"/>
                  </a:lnTo>
                  <a:lnTo>
                    <a:pt x="1186650" y="3723810"/>
                  </a:lnTo>
                  <a:lnTo>
                    <a:pt x="1226129" y="3749627"/>
                  </a:lnTo>
                  <a:lnTo>
                    <a:pt x="1266781" y="3773987"/>
                  </a:lnTo>
                  <a:lnTo>
                    <a:pt x="1308548" y="3796861"/>
                  </a:lnTo>
                  <a:lnTo>
                    <a:pt x="1351374" y="3818221"/>
                  </a:lnTo>
                  <a:lnTo>
                    <a:pt x="1395201" y="3838038"/>
                  </a:lnTo>
                  <a:lnTo>
                    <a:pt x="1439971" y="3856283"/>
                  </a:lnTo>
                  <a:lnTo>
                    <a:pt x="1485628" y="3872926"/>
                  </a:lnTo>
                  <a:lnTo>
                    <a:pt x="1532114" y="3887940"/>
                  </a:lnTo>
                  <a:lnTo>
                    <a:pt x="1579371" y="3901296"/>
                  </a:lnTo>
                  <a:lnTo>
                    <a:pt x="1627344" y="3912964"/>
                  </a:lnTo>
                  <a:lnTo>
                    <a:pt x="1675973" y="3922916"/>
                  </a:lnTo>
                  <a:lnTo>
                    <a:pt x="1725202" y="3931124"/>
                  </a:lnTo>
                  <a:lnTo>
                    <a:pt x="1774973" y="3937557"/>
                  </a:lnTo>
                  <a:lnTo>
                    <a:pt x="1825230" y="3942188"/>
                  </a:lnTo>
                  <a:lnTo>
                    <a:pt x="1875915" y="3944988"/>
                  </a:lnTo>
                  <a:lnTo>
                    <a:pt x="1926971" y="3945928"/>
                  </a:lnTo>
                  <a:lnTo>
                    <a:pt x="1976720" y="3944990"/>
                  </a:lnTo>
                  <a:lnTo>
                    <a:pt x="2026278" y="3942278"/>
                  </a:lnTo>
                  <a:lnTo>
                    <a:pt x="2075580" y="3937808"/>
                  </a:lnTo>
                  <a:lnTo>
                    <a:pt x="2124561" y="3931591"/>
                  </a:lnTo>
                  <a:lnTo>
                    <a:pt x="2173157" y="3923642"/>
                  </a:lnTo>
                  <a:lnTo>
                    <a:pt x="2221302" y="3913975"/>
                  </a:lnTo>
                  <a:lnTo>
                    <a:pt x="2268931" y="3902602"/>
                  </a:lnTo>
                  <a:lnTo>
                    <a:pt x="2315981" y="3889539"/>
                  </a:lnTo>
                  <a:lnTo>
                    <a:pt x="2362385" y="3874798"/>
                  </a:lnTo>
                  <a:lnTo>
                    <a:pt x="2408079" y="3858393"/>
                  </a:lnTo>
                  <a:lnTo>
                    <a:pt x="2452999" y="3840338"/>
                  </a:lnTo>
                  <a:lnTo>
                    <a:pt x="2497078" y="3820646"/>
                  </a:lnTo>
                  <a:lnTo>
                    <a:pt x="2540254" y="3799331"/>
                  </a:lnTo>
                  <a:lnTo>
                    <a:pt x="2568297" y="3836640"/>
                  </a:lnTo>
                  <a:lnTo>
                    <a:pt x="2600137" y="3871659"/>
                  </a:lnTo>
                  <a:lnTo>
                    <a:pt x="2633789" y="3905112"/>
                  </a:lnTo>
                  <a:lnTo>
                    <a:pt x="2669171" y="3936962"/>
                  </a:lnTo>
                  <a:lnTo>
                    <a:pt x="2706201" y="3967173"/>
                  </a:lnTo>
                  <a:lnTo>
                    <a:pt x="2744798" y="3995705"/>
                  </a:lnTo>
                  <a:lnTo>
                    <a:pt x="2784882" y="4022522"/>
                  </a:lnTo>
                  <a:lnTo>
                    <a:pt x="2826370" y="4047587"/>
                  </a:lnTo>
                  <a:lnTo>
                    <a:pt x="2869182" y="4070862"/>
                  </a:lnTo>
                  <a:lnTo>
                    <a:pt x="2913237" y="4092309"/>
                  </a:lnTo>
                  <a:lnTo>
                    <a:pt x="2958452" y="4111892"/>
                  </a:lnTo>
                  <a:lnTo>
                    <a:pt x="3004747" y="4129572"/>
                  </a:lnTo>
                  <a:lnTo>
                    <a:pt x="3052041" y="4145312"/>
                  </a:lnTo>
                  <a:lnTo>
                    <a:pt x="3100253" y="4159075"/>
                  </a:lnTo>
                  <a:lnTo>
                    <a:pt x="3149300" y="4170824"/>
                  </a:lnTo>
                  <a:lnTo>
                    <a:pt x="3199102" y="4180520"/>
                  </a:lnTo>
                  <a:lnTo>
                    <a:pt x="3249578" y="4188127"/>
                  </a:lnTo>
                  <a:lnTo>
                    <a:pt x="3300646" y="4193607"/>
                  </a:lnTo>
                  <a:lnTo>
                    <a:pt x="3352225" y="4196922"/>
                  </a:lnTo>
                  <a:lnTo>
                    <a:pt x="3404235" y="4198035"/>
                  </a:lnTo>
                  <a:lnTo>
                    <a:pt x="3456913" y="4196876"/>
                  </a:lnTo>
                  <a:lnTo>
                    <a:pt x="3509041" y="4193472"/>
                  </a:lnTo>
                  <a:lnTo>
                    <a:pt x="3560543" y="4187872"/>
                  </a:lnTo>
                  <a:lnTo>
                    <a:pt x="3611344" y="4180123"/>
                  </a:lnTo>
                  <a:lnTo>
                    <a:pt x="3661370" y="4170273"/>
                  </a:lnTo>
                  <a:lnTo>
                    <a:pt x="3710547" y="4158368"/>
                  </a:lnTo>
                  <a:lnTo>
                    <a:pt x="3758800" y="4144456"/>
                  </a:lnTo>
                  <a:lnTo>
                    <a:pt x="3806054" y="4128585"/>
                  </a:lnTo>
                  <a:lnTo>
                    <a:pt x="3852236" y="4110801"/>
                  </a:lnTo>
                  <a:lnTo>
                    <a:pt x="3897270" y="4091153"/>
                  </a:lnTo>
                  <a:lnTo>
                    <a:pt x="3941081" y="4069688"/>
                  </a:lnTo>
                  <a:lnTo>
                    <a:pt x="3983597" y="4046452"/>
                  </a:lnTo>
                  <a:lnTo>
                    <a:pt x="4024741" y="4021494"/>
                  </a:lnTo>
                  <a:lnTo>
                    <a:pt x="4064439" y="3994861"/>
                  </a:lnTo>
                  <a:lnTo>
                    <a:pt x="4102617" y="3966600"/>
                  </a:lnTo>
                  <a:lnTo>
                    <a:pt x="4139201" y="3936758"/>
                  </a:lnTo>
                  <a:lnTo>
                    <a:pt x="4174115" y="3905384"/>
                  </a:lnTo>
                  <a:lnTo>
                    <a:pt x="4207285" y="3872523"/>
                  </a:lnTo>
                  <a:lnTo>
                    <a:pt x="4238638" y="3838225"/>
                  </a:lnTo>
                  <a:lnTo>
                    <a:pt x="4268097" y="3802535"/>
                  </a:lnTo>
                  <a:lnTo>
                    <a:pt x="4295589" y="3765502"/>
                  </a:lnTo>
                  <a:lnTo>
                    <a:pt x="4321039" y="3727173"/>
                  </a:lnTo>
                  <a:lnTo>
                    <a:pt x="4344373" y="3687594"/>
                  </a:lnTo>
                  <a:lnTo>
                    <a:pt x="4365516" y="3646815"/>
                  </a:lnTo>
                  <a:lnTo>
                    <a:pt x="4384393" y="3604882"/>
                  </a:lnTo>
                  <a:lnTo>
                    <a:pt x="4400931" y="3561841"/>
                  </a:lnTo>
                  <a:lnTo>
                    <a:pt x="4401820" y="3566922"/>
                  </a:lnTo>
                  <a:lnTo>
                    <a:pt x="4445041" y="3588592"/>
                  </a:lnTo>
                  <a:lnTo>
                    <a:pt x="4489444" y="3608095"/>
                  </a:lnTo>
                  <a:lnTo>
                    <a:pt x="4534922" y="3625403"/>
                  </a:lnTo>
                  <a:lnTo>
                    <a:pt x="4581367" y="3640490"/>
                  </a:lnTo>
                  <a:lnTo>
                    <a:pt x="4628673" y="3653329"/>
                  </a:lnTo>
                  <a:lnTo>
                    <a:pt x="4676734" y="3663894"/>
                  </a:lnTo>
                  <a:lnTo>
                    <a:pt x="4725442" y="3672157"/>
                  </a:lnTo>
                  <a:lnTo>
                    <a:pt x="4774692" y="3678092"/>
                  </a:lnTo>
                  <a:lnTo>
                    <a:pt x="4824375" y="3681673"/>
                  </a:lnTo>
                  <a:lnTo>
                    <a:pt x="4874387" y="3682873"/>
                  </a:lnTo>
                  <a:lnTo>
                    <a:pt x="4926506" y="3681576"/>
                  </a:lnTo>
                  <a:lnTo>
                    <a:pt x="4977846" y="3677760"/>
                  </a:lnTo>
                  <a:lnTo>
                    <a:pt x="5028321" y="3671496"/>
                  </a:lnTo>
                  <a:lnTo>
                    <a:pt x="5077849" y="3662853"/>
                  </a:lnTo>
                  <a:lnTo>
                    <a:pt x="5126347" y="3651902"/>
                  </a:lnTo>
                  <a:lnTo>
                    <a:pt x="5173733" y="3638712"/>
                  </a:lnTo>
                  <a:lnTo>
                    <a:pt x="5219922" y="3623355"/>
                  </a:lnTo>
                  <a:lnTo>
                    <a:pt x="5264832" y="3605900"/>
                  </a:lnTo>
                  <a:lnTo>
                    <a:pt x="5308380" y="3586418"/>
                  </a:lnTo>
                  <a:lnTo>
                    <a:pt x="5350483" y="3564978"/>
                  </a:lnTo>
                  <a:lnTo>
                    <a:pt x="5391058" y="3541651"/>
                  </a:lnTo>
                  <a:lnTo>
                    <a:pt x="5430021" y="3516508"/>
                  </a:lnTo>
                  <a:lnTo>
                    <a:pt x="5467290" y="3489618"/>
                  </a:lnTo>
                  <a:lnTo>
                    <a:pt x="5502783" y="3461051"/>
                  </a:lnTo>
                  <a:lnTo>
                    <a:pt x="5536414" y="3430879"/>
                  </a:lnTo>
                  <a:lnTo>
                    <a:pt x="5568103" y="3399170"/>
                  </a:lnTo>
                  <a:lnTo>
                    <a:pt x="5597765" y="3365996"/>
                  </a:lnTo>
                  <a:lnTo>
                    <a:pt x="5625318" y="3331426"/>
                  </a:lnTo>
                  <a:lnTo>
                    <a:pt x="5650678" y="3295531"/>
                  </a:lnTo>
                  <a:lnTo>
                    <a:pt x="5673763" y="3258381"/>
                  </a:lnTo>
                  <a:lnTo>
                    <a:pt x="5694489" y="3220047"/>
                  </a:lnTo>
                  <a:lnTo>
                    <a:pt x="5712774" y="3180598"/>
                  </a:lnTo>
                  <a:lnTo>
                    <a:pt x="5728534" y="3140104"/>
                  </a:lnTo>
                  <a:lnTo>
                    <a:pt x="5741687" y="3098636"/>
                  </a:lnTo>
                  <a:lnTo>
                    <a:pt x="5752149" y="3056265"/>
                  </a:lnTo>
                  <a:lnTo>
                    <a:pt x="5759838" y="3013059"/>
                  </a:lnTo>
                  <a:lnTo>
                    <a:pt x="5764669" y="2969091"/>
                  </a:lnTo>
                  <a:lnTo>
                    <a:pt x="5766562" y="2924429"/>
                  </a:lnTo>
                  <a:lnTo>
                    <a:pt x="5765038" y="2922524"/>
                  </a:lnTo>
                  <a:lnTo>
                    <a:pt x="5816036" y="2915159"/>
                  </a:lnTo>
                  <a:lnTo>
                    <a:pt x="5866099" y="2905751"/>
                  </a:lnTo>
                  <a:lnTo>
                    <a:pt x="5915171" y="2894355"/>
                  </a:lnTo>
                  <a:lnTo>
                    <a:pt x="5963197" y="2881026"/>
                  </a:lnTo>
                  <a:lnTo>
                    <a:pt x="6010120" y="2865818"/>
                  </a:lnTo>
                  <a:lnTo>
                    <a:pt x="6055885" y="2848786"/>
                  </a:lnTo>
                  <a:lnTo>
                    <a:pt x="6100436" y="2829986"/>
                  </a:lnTo>
                  <a:lnTo>
                    <a:pt x="6143718" y="2809471"/>
                  </a:lnTo>
                  <a:lnTo>
                    <a:pt x="6185674" y="2787297"/>
                  </a:lnTo>
                  <a:lnTo>
                    <a:pt x="6226250" y="2763520"/>
                  </a:lnTo>
                  <a:lnTo>
                    <a:pt x="6265389" y="2738192"/>
                  </a:lnTo>
                  <a:lnTo>
                    <a:pt x="6303036" y="2711370"/>
                  </a:lnTo>
                  <a:lnTo>
                    <a:pt x="6339135" y="2683109"/>
                  </a:lnTo>
                  <a:lnTo>
                    <a:pt x="6373631" y="2653462"/>
                  </a:lnTo>
                  <a:lnTo>
                    <a:pt x="6406467" y="2622486"/>
                  </a:lnTo>
                  <a:lnTo>
                    <a:pt x="6437588" y="2590235"/>
                  </a:lnTo>
                  <a:lnTo>
                    <a:pt x="6466939" y="2556763"/>
                  </a:lnTo>
                  <a:lnTo>
                    <a:pt x="6494464" y="2522126"/>
                  </a:lnTo>
                  <a:lnTo>
                    <a:pt x="6520106" y="2486379"/>
                  </a:lnTo>
                  <a:lnTo>
                    <a:pt x="6543811" y="2449576"/>
                  </a:lnTo>
                  <a:lnTo>
                    <a:pt x="6565522" y="2411772"/>
                  </a:lnTo>
                  <a:lnTo>
                    <a:pt x="6585185" y="2373022"/>
                  </a:lnTo>
                  <a:lnTo>
                    <a:pt x="6602743" y="2333381"/>
                  </a:lnTo>
                  <a:lnTo>
                    <a:pt x="6618140" y="2292904"/>
                  </a:lnTo>
                  <a:lnTo>
                    <a:pt x="6631322" y="2251646"/>
                  </a:lnTo>
                  <a:lnTo>
                    <a:pt x="6642231" y="2209661"/>
                  </a:lnTo>
                  <a:lnTo>
                    <a:pt x="6650813" y="2167005"/>
                  </a:lnTo>
                  <a:lnTo>
                    <a:pt x="6657012" y="2123732"/>
                  </a:lnTo>
                  <a:lnTo>
                    <a:pt x="6660773" y="2079897"/>
                  </a:lnTo>
                  <a:lnTo>
                    <a:pt x="6662039" y="2035555"/>
                  </a:lnTo>
                  <a:lnTo>
                    <a:pt x="6660458" y="1986318"/>
                  </a:lnTo>
                  <a:lnTo>
                    <a:pt x="6655746" y="1937416"/>
                  </a:lnTo>
                  <a:lnTo>
                    <a:pt x="6647943" y="1888954"/>
                  </a:lnTo>
                  <a:lnTo>
                    <a:pt x="6637095" y="1841034"/>
                  </a:lnTo>
                  <a:lnTo>
                    <a:pt x="6623242" y="1793759"/>
                  </a:lnTo>
                  <a:lnTo>
                    <a:pt x="6606428" y="1747234"/>
                  </a:lnTo>
                  <a:lnTo>
                    <a:pt x="6586696" y="1701560"/>
                  </a:lnTo>
                  <a:lnTo>
                    <a:pt x="6564089" y="1656841"/>
                  </a:lnTo>
                  <a:lnTo>
                    <a:pt x="6538648" y="1613181"/>
                  </a:lnTo>
                  <a:lnTo>
                    <a:pt x="6510418" y="1570683"/>
                  </a:lnTo>
                  <a:lnTo>
                    <a:pt x="6479440" y="1529449"/>
                  </a:lnTo>
                  <a:lnTo>
                    <a:pt x="6445758" y="1489583"/>
                  </a:lnTo>
                  <a:lnTo>
                    <a:pt x="6443599" y="1489202"/>
                  </a:lnTo>
                  <a:lnTo>
                    <a:pt x="6463751" y="1444617"/>
                  </a:lnTo>
                  <a:lnTo>
                    <a:pt x="6480358" y="1399097"/>
                  </a:lnTo>
                  <a:lnTo>
                    <a:pt x="6493367" y="1352788"/>
                  </a:lnTo>
                  <a:lnTo>
                    <a:pt x="6502724" y="1305832"/>
                  </a:lnTo>
                  <a:lnTo>
                    <a:pt x="6508377" y="1258376"/>
                  </a:lnTo>
                  <a:lnTo>
                    <a:pt x="6510274" y="1210564"/>
                  </a:lnTo>
                  <a:lnTo>
                    <a:pt x="6508597" y="1165309"/>
                  </a:lnTo>
                  <a:lnTo>
                    <a:pt x="6503628" y="1120689"/>
                  </a:lnTo>
                  <a:lnTo>
                    <a:pt x="6495456" y="1076807"/>
                  </a:lnTo>
                  <a:lnTo>
                    <a:pt x="6484171" y="1033763"/>
                  </a:lnTo>
                  <a:lnTo>
                    <a:pt x="6469866" y="991658"/>
                  </a:lnTo>
                  <a:lnTo>
                    <a:pt x="6452628" y="950595"/>
                  </a:lnTo>
                  <a:lnTo>
                    <a:pt x="6432550" y="910674"/>
                  </a:lnTo>
                  <a:lnTo>
                    <a:pt x="6409720" y="871998"/>
                  </a:lnTo>
                  <a:lnTo>
                    <a:pt x="6384230" y="834666"/>
                  </a:lnTo>
                  <a:lnTo>
                    <a:pt x="6356170" y="798782"/>
                  </a:lnTo>
                  <a:lnTo>
                    <a:pt x="6325631" y="764447"/>
                  </a:lnTo>
                  <a:lnTo>
                    <a:pt x="6292701" y="731761"/>
                  </a:lnTo>
                  <a:lnTo>
                    <a:pt x="6257473" y="700826"/>
                  </a:lnTo>
                  <a:lnTo>
                    <a:pt x="6220036" y="671745"/>
                  </a:lnTo>
                  <a:lnTo>
                    <a:pt x="6180481" y="644617"/>
                  </a:lnTo>
                  <a:lnTo>
                    <a:pt x="6138897" y="619546"/>
                  </a:lnTo>
                  <a:lnTo>
                    <a:pt x="6095376" y="596631"/>
                  </a:lnTo>
                  <a:lnTo>
                    <a:pt x="6050008" y="575975"/>
                  </a:lnTo>
                  <a:lnTo>
                    <a:pt x="6002882" y="557679"/>
                  </a:lnTo>
                  <a:lnTo>
                    <a:pt x="5954090" y="541845"/>
                  </a:lnTo>
                  <a:lnTo>
                    <a:pt x="5903722" y="528573"/>
                  </a:lnTo>
                  <a:lnTo>
                    <a:pt x="5906516" y="527176"/>
                  </a:lnTo>
                  <a:lnTo>
                    <a:pt x="5895697" y="484160"/>
                  </a:lnTo>
                  <a:lnTo>
                    <a:pt x="5881652" y="442365"/>
                  </a:lnTo>
                  <a:lnTo>
                    <a:pt x="5864504" y="401882"/>
                  </a:lnTo>
                  <a:lnTo>
                    <a:pt x="5844382" y="362801"/>
                  </a:lnTo>
                  <a:lnTo>
                    <a:pt x="5821410" y="325211"/>
                  </a:lnTo>
                  <a:lnTo>
                    <a:pt x="5795714" y="289202"/>
                  </a:lnTo>
                  <a:lnTo>
                    <a:pt x="5767422" y="254865"/>
                  </a:lnTo>
                  <a:lnTo>
                    <a:pt x="5736659" y="222289"/>
                  </a:lnTo>
                  <a:lnTo>
                    <a:pt x="5703551" y="191564"/>
                  </a:lnTo>
                  <a:lnTo>
                    <a:pt x="5668225" y="162781"/>
                  </a:lnTo>
                  <a:lnTo>
                    <a:pt x="5630806" y="136028"/>
                  </a:lnTo>
                  <a:lnTo>
                    <a:pt x="5591421" y="111397"/>
                  </a:lnTo>
                  <a:lnTo>
                    <a:pt x="5550195" y="88977"/>
                  </a:lnTo>
                  <a:lnTo>
                    <a:pt x="5507256" y="68857"/>
                  </a:lnTo>
                  <a:lnTo>
                    <a:pt x="5462728" y="51128"/>
                  </a:lnTo>
                  <a:lnTo>
                    <a:pt x="5416739" y="35880"/>
                  </a:lnTo>
                  <a:lnTo>
                    <a:pt x="5369414" y="23203"/>
                  </a:lnTo>
                  <a:lnTo>
                    <a:pt x="5320880" y="13186"/>
                  </a:lnTo>
                  <a:lnTo>
                    <a:pt x="5271262" y="5920"/>
                  </a:lnTo>
                  <a:lnTo>
                    <a:pt x="5220687" y="1495"/>
                  </a:lnTo>
                  <a:lnTo>
                    <a:pt x="5169281" y="0"/>
                  </a:lnTo>
                  <a:lnTo>
                    <a:pt x="5118689" y="1409"/>
                  </a:lnTo>
                  <a:lnTo>
                    <a:pt x="5068653" y="5715"/>
                  </a:lnTo>
                  <a:lnTo>
                    <a:pt x="5019322" y="12854"/>
                  </a:lnTo>
                  <a:lnTo>
                    <a:pt x="4970847" y="22765"/>
                  </a:lnTo>
                  <a:lnTo>
                    <a:pt x="4923377" y="35386"/>
                  </a:lnTo>
                  <a:lnTo>
                    <a:pt x="4877062" y="50654"/>
                  </a:lnTo>
                  <a:lnTo>
                    <a:pt x="4832051" y="68507"/>
                  </a:lnTo>
                  <a:lnTo>
                    <a:pt x="4788496" y="88883"/>
                  </a:lnTo>
                  <a:lnTo>
                    <a:pt x="4746544" y="111721"/>
                  </a:lnTo>
                  <a:lnTo>
                    <a:pt x="4706347" y="136957"/>
                  </a:lnTo>
                  <a:lnTo>
                    <a:pt x="4668054" y="164531"/>
                  </a:lnTo>
                  <a:lnTo>
                    <a:pt x="4631816" y="194379"/>
                  </a:lnTo>
                  <a:lnTo>
                    <a:pt x="4597781" y="226440"/>
                  </a:lnTo>
                  <a:lnTo>
                    <a:pt x="4565726" y="192834"/>
                  </a:lnTo>
                  <a:lnTo>
                    <a:pt x="4529771" y="160778"/>
                  </a:lnTo>
                  <a:lnTo>
                    <a:pt x="4491263" y="131373"/>
                  </a:lnTo>
                  <a:lnTo>
                    <a:pt x="4450409" y="104704"/>
                  </a:lnTo>
                  <a:lnTo>
                    <a:pt x="4407413" y="80855"/>
                  </a:lnTo>
                  <a:lnTo>
                    <a:pt x="4362481" y="59912"/>
                  </a:lnTo>
                  <a:lnTo>
                    <a:pt x="4315819" y="41958"/>
                  </a:lnTo>
                  <a:lnTo>
                    <a:pt x="4267632" y="27079"/>
                  </a:lnTo>
                  <a:lnTo>
                    <a:pt x="4218126" y="15359"/>
                  </a:lnTo>
                  <a:lnTo>
                    <a:pt x="4167506" y="6882"/>
                  </a:lnTo>
                  <a:lnTo>
                    <a:pt x="4115977" y="1734"/>
                  </a:lnTo>
                  <a:lnTo>
                    <a:pt x="4063746" y="0"/>
                  </a:lnTo>
                  <a:lnTo>
                    <a:pt x="4013035" y="1591"/>
                  </a:lnTo>
                  <a:lnTo>
                    <a:pt x="3963079" y="6405"/>
                  </a:lnTo>
                  <a:lnTo>
                    <a:pt x="3914049" y="14347"/>
                  </a:lnTo>
                  <a:lnTo>
                    <a:pt x="3866121" y="25326"/>
                  </a:lnTo>
                  <a:lnTo>
                    <a:pt x="3819468" y="39247"/>
                  </a:lnTo>
                  <a:lnTo>
                    <a:pt x="3774265" y="56018"/>
                  </a:lnTo>
                  <a:lnTo>
                    <a:pt x="3730685" y="75544"/>
                  </a:lnTo>
                  <a:lnTo>
                    <a:pt x="3688903" y="97734"/>
                  </a:lnTo>
                  <a:lnTo>
                    <a:pt x="3649093" y="122493"/>
                  </a:lnTo>
                  <a:lnTo>
                    <a:pt x="3611428" y="149728"/>
                  </a:lnTo>
                  <a:lnTo>
                    <a:pt x="3576083" y="179346"/>
                  </a:lnTo>
                  <a:lnTo>
                    <a:pt x="3543232" y="211254"/>
                  </a:lnTo>
                  <a:lnTo>
                    <a:pt x="3513050" y="245359"/>
                  </a:lnTo>
                  <a:lnTo>
                    <a:pt x="3485709" y="281567"/>
                  </a:lnTo>
                  <a:lnTo>
                    <a:pt x="3461385" y="319785"/>
                  </a:lnTo>
                  <a:lnTo>
                    <a:pt x="3463798" y="329310"/>
                  </a:lnTo>
                  <a:lnTo>
                    <a:pt x="3427350" y="300271"/>
                  </a:lnTo>
                  <a:lnTo>
                    <a:pt x="3389131" y="273320"/>
                  </a:lnTo>
                  <a:lnTo>
                    <a:pt x="3349262" y="248497"/>
                  </a:lnTo>
                  <a:lnTo>
                    <a:pt x="3307866" y="225845"/>
                  </a:lnTo>
                  <a:lnTo>
                    <a:pt x="3265065" y="205403"/>
                  </a:lnTo>
                  <a:lnTo>
                    <a:pt x="3220980" y="187212"/>
                  </a:lnTo>
                  <a:lnTo>
                    <a:pt x="3175734" y="171315"/>
                  </a:lnTo>
                  <a:lnTo>
                    <a:pt x="3129449" y="157750"/>
                  </a:lnTo>
                  <a:lnTo>
                    <a:pt x="3082247" y="146561"/>
                  </a:lnTo>
                  <a:lnTo>
                    <a:pt x="3034250" y="137786"/>
                  </a:lnTo>
                  <a:lnTo>
                    <a:pt x="2985580" y="131468"/>
                  </a:lnTo>
                  <a:lnTo>
                    <a:pt x="2936359" y="127647"/>
                  </a:lnTo>
                  <a:lnTo>
                    <a:pt x="2886710" y="126364"/>
                  </a:lnTo>
                  <a:lnTo>
                    <a:pt x="2836263" y="127650"/>
                  </a:lnTo>
                  <a:lnTo>
                    <a:pt x="2786388" y="131553"/>
                  </a:lnTo>
                  <a:lnTo>
                    <a:pt x="2737199" y="138013"/>
                  </a:lnTo>
                  <a:lnTo>
                    <a:pt x="2688814" y="146970"/>
                  </a:lnTo>
                  <a:lnTo>
                    <a:pt x="2641345" y="158364"/>
                  </a:lnTo>
                  <a:lnTo>
                    <a:pt x="2594911" y="172136"/>
                  </a:lnTo>
                  <a:lnTo>
                    <a:pt x="2549624" y="188227"/>
                  </a:lnTo>
                  <a:lnTo>
                    <a:pt x="2505601" y="206576"/>
                  </a:lnTo>
                  <a:lnTo>
                    <a:pt x="2462958" y="227123"/>
                  </a:lnTo>
                  <a:lnTo>
                    <a:pt x="2421809" y="249810"/>
                  </a:lnTo>
                  <a:lnTo>
                    <a:pt x="2382271" y="274576"/>
                  </a:lnTo>
                  <a:lnTo>
                    <a:pt x="2344457" y="301361"/>
                  </a:lnTo>
                  <a:lnTo>
                    <a:pt x="2308484" y="330106"/>
                  </a:lnTo>
                  <a:lnTo>
                    <a:pt x="2274468" y="360752"/>
                  </a:lnTo>
                  <a:lnTo>
                    <a:pt x="2242523" y="393238"/>
                  </a:lnTo>
                  <a:lnTo>
                    <a:pt x="2212764" y="427505"/>
                  </a:lnTo>
                  <a:lnTo>
                    <a:pt x="2185308" y="463492"/>
                  </a:lnTo>
                  <a:lnTo>
                    <a:pt x="2160270" y="501141"/>
                  </a:lnTo>
                  <a:lnTo>
                    <a:pt x="2157730" y="505840"/>
                  </a:lnTo>
                  <a:lnTo>
                    <a:pt x="2113626" y="484866"/>
                  </a:lnTo>
                  <a:lnTo>
                    <a:pt x="2068518" y="465806"/>
                  </a:lnTo>
                  <a:lnTo>
                    <a:pt x="2022488" y="448676"/>
                  </a:lnTo>
                  <a:lnTo>
                    <a:pt x="1975621" y="433495"/>
                  </a:lnTo>
                  <a:lnTo>
                    <a:pt x="1928002" y="420281"/>
                  </a:lnTo>
                  <a:lnTo>
                    <a:pt x="1879713" y="409050"/>
                  </a:lnTo>
                  <a:lnTo>
                    <a:pt x="1830841" y="399822"/>
                  </a:lnTo>
                  <a:lnTo>
                    <a:pt x="1781468" y="392614"/>
                  </a:lnTo>
                  <a:lnTo>
                    <a:pt x="1731678" y="387443"/>
                  </a:lnTo>
                  <a:lnTo>
                    <a:pt x="1681557" y="384328"/>
                  </a:lnTo>
                  <a:lnTo>
                    <a:pt x="1631188" y="383285"/>
                  </a:lnTo>
                  <a:lnTo>
                    <a:pt x="1579197" y="384379"/>
                  </a:lnTo>
                  <a:lnTo>
                    <a:pt x="1527869" y="387624"/>
                  </a:lnTo>
                  <a:lnTo>
                    <a:pt x="1477261" y="392971"/>
                  </a:lnTo>
                  <a:lnTo>
                    <a:pt x="1427434" y="400367"/>
                  </a:lnTo>
                  <a:lnTo>
                    <a:pt x="1378446" y="409762"/>
                  </a:lnTo>
                  <a:lnTo>
                    <a:pt x="1330359" y="421105"/>
                  </a:lnTo>
                  <a:lnTo>
                    <a:pt x="1283230" y="434343"/>
                  </a:lnTo>
                  <a:lnTo>
                    <a:pt x="1237121" y="449427"/>
                  </a:lnTo>
                  <a:lnTo>
                    <a:pt x="1192090" y="466305"/>
                  </a:lnTo>
                  <a:lnTo>
                    <a:pt x="1148197" y="484926"/>
                  </a:lnTo>
                  <a:lnTo>
                    <a:pt x="1105502" y="505238"/>
                  </a:lnTo>
                  <a:lnTo>
                    <a:pt x="1064063" y="527191"/>
                  </a:lnTo>
                  <a:lnTo>
                    <a:pt x="1023942" y="550733"/>
                  </a:lnTo>
                  <a:lnTo>
                    <a:pt x="985197" y="575813"/>
                  </a:lnTo>
                  <a:lnTo>
                    <a:pt x="947887" y="602380"/>
                  </a:lnTo>
                  <a:lnTo>
                    <a:pt x="912074" y="630382"/>
                  </a:lnTo>
                  <a:lnTo>
                    <a:pt x="877815" y="659769"/>
                  </a:lnTo>
                  <a:lnTo>
                    <a:pt x="845171" y="690489"/>
                  </a:lnTo>
                  <a:lnTo>
                    <a:pt x="814201" y="722491"/>
                  </a:lnTo>
                  <a:lnTo>
                    <a:pt x="784965" y="755724"/>
                  </a:lnTo>
                  <a:lnTo>
                    <a:pt x="757523" y="790137"/>
                  </a:lnTo>
                  <a:lnTo>
                    <a:pt x="731933" y="825678"/>
                  </a:lnTo>
                  <a:lnTo>
                    <a:pt x="708257" y="862297"/>
                  </a:lnTo>
                  <a:lnTo>
                    <a:pt x="686552" y="899942"/>
                  </a:lnTo>
                  <a:lnTo>
                    <a:pt x="666879" y="938562"/>
                  </a:lnTo>
                  <a:lnTo>
                    <a:pt x="649297" y="978105"/>
                  </a:lnTo>
                  <a:lnTo>
                    <a:pt x="633866" y="1018521"/>
                  </a:lnTo>
                  <a:lnTo>
                    <a:pt x="620646" y="1059759"/>
                  </a:lnTo>
                  <a:lnTo>
                    <a:pt x="609696" y="1101767"/>
                  </a:lnTo>
                  <a:lnTo>
                    <a:pt x="601075" y="1144494"/>
                  </a:lnTo>
                  <a:lnTo>
                    <a:pt x="594844" y="1187888"/>
                  </a:lnTo>
                  <a:lnTo>
                    <a:pt x="591062" y="1231900"/>
                  </a:lnTo>
                  <a:lnTo>
                    <a:pt x="589788" y="1276477"/>
                  </a:lnTo>
                  <a:lnTo>
                    <a:pt x="590254" y="1306665"/>
                  </a:lnTo>
                  <a:lnTo>
                    <a:pt x="591994" y="1336817"/>
                  </a:lnTo>
                  <a:lnTo>
                    <a:pt x="594949" y="1366899"/>
                  </a:lnTo>
                  <a:lnTo>
                    <a:pt x="599059" y="1396872"/>
                  </a:lnTo>
                  <a:lnTo>
                    <a:pt x="601218" y="139560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21943" y="4213986"/>
              <a:ext cx="391160" cy="79375"/>
            </a:xfrm>
            <a:custGeom>
              <a:avLst/>
              <a:gdLst/>
              <a:ahLst/>
              <a:cxnLst/>
              <a:rect l="l" t="t" r="r" b="b"/>
              <a:pathLst>
                <a:path w="391160" h="79375">
                  <a:moveTo>
                    <a:pt x="0" y="0"/>
                  </a:moveTo>
                  <a:lnTo>
                    <a:pt x="44821" y="20752"/>
                  </a:lnTo>
                  <a:lnTo>
                    <a:pt x="91186" y="38451"/>
                  </a:lnTo>
                  <a:lnTo>
                    <a:pt x="138882" y="53047"/>
                  </a:lnTo>
                  <a:lnTo>
                    <a:pt x="187696" y="64489"/>
                  </a:lnTo>
                  <a:lnTo>
                    <a:pt x="237414" y="72725"/>
                  </a:lnTo>
                  <a:lnTo>
                    <a:pt x="287822" y="77704"/>
                  </a:lnTo>
                  <a:lnTo>
                    <a:pt x="338709" y="79375"/>
                  </a:lnTo>
                  <a:lnTo>
                    <a:pt x="351702" y="79150"/>
                  </a:lnTo>
                  <a:lnTo>
                    <a:pt x="364744" y="78819"/>
                  </a:lnTo>
                  <a:lnTo>
                    <a:pt x="377785" y="78321"/>
                  </a:lnTo>
                  <a:lnTo>
                    <a:pt x="390779" y="7759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887981" y="5134736"/>
              <a:ext cx="170815" cy="37465"/>
            </a:xfrm>
            <a:custGeom>
              <a:avLst/>
              <a:gdLst/>
              <a:ahLst/>
              <a:cxnLst/>
              <a:rect l="l" t="t" r="r" b="b"/>
              <a:pathLst>
                <a:path w="170814" h="37464">
                  <a:moveTo>
                    <a:pt x="0" y="36956"/>
                  </a:moveTo>
                  <a:lnTo>
                    <a:pt x="43674" y="31343"/>
                  </a:lnTo>
                  <a:lnTo>
                    <a:pt x="86788" y="23288"/>
                  </a:lnTo>
                  <a:lnTo>
                    <a:pt x="129212" y="12828"/>
                  </a:lnTo>
                  <a:lnTo>
                    <a:pt x="170815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425951" y="5376036"/>
              <a:ext cx="103505" cy="169545"/>
            </a:xfrm>
            <a:custGeom>
              <a:avLst/>
              <a:gdLst/>
              <a:ahLst/>
              <a:cxnLst/>
              <a:rect l="l" t="t" r="r" b="b"/>
              <a:pathLst>
                <a:path w="103504" h="169545">
                  <a:moveTo>
                    <a:pt x="0" y="0"/>
                  </a:moveTo>
                  <a:lnTo>
                    <a:pt x="21754" y="43985"/>
                  </a:lnTo>
                  <a:lnTo>
                    <a:pt x="46212" y="86899"/>
                  </a:lnTo>
                  <a:lnTo>
                    <a:pt x="73312" y="128623"/>
                  </a:lnTo>
                  <a:lnTo>
                    <a:pt x="102997" y="16903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91531" y="5121401"/>
              <a:ext cx="41275" cy="185420"/>
            </a:xfrm>
            <a:custGeom>
              <a:avLst/>
              <a:gdLst/>
              <a:ahLst/>
              <a:cxnLst/>
              <a:rect l="l" t="t" r="r" b="b"/>
              <a:pathLst>
                <a:path w="41275" h="185420">
                  <a:moveTo>
                    <a:pt x="0" y="185420"/>
                  </a:moveTo>
                  <a:lnTo>
                    <a:pt x="14535" y="139767"/>
                  </a:lnTo>
                  <a:lnTo>
                    <a:pt x="26177" y="93567"/>
                  </a:lnTo>
                  <a:lnTo>
                    <a:pt x="34986" y="46938"/>
                  </a:lnTo>
                  <a:lnTo>
                    <a:pt x="4102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255893" y="3975861"/>
              <a:ext cx="501650" cy="694055"/>
            </a:xfrm>
            <a:custGeom>
              <a:avLst/>
              <a:gdLst/>
              <a:ahLst/>
              <a:cxnLst/>
              <a:rect l="l" t="t" r="r" b="b"/>
              <a:pathLst>
                <a:path w="501650" h="694054">
                  <a:moveTo>
                    <a:pt x="501269" y="693546"/>
                  </a:moveTo>
                  <a:lnTo>
                    <a:pt x="501269" y="691387"/>
                  </a:lnTo>
                  <a:lnTo>
                    <a:pt x="501523" y="689482"/>
                  </a:lnTo>
                  <a:lnTo>
                    <a:pt x="501523" y="687323"/>
                  </a:lnTo>
                  <a:lnTo>
                    <a:pt x="499915" y="641373"/>
                  </a:lnTo>
                  <a:lnTo>
                    <a:pt x="495140" y="595950"/>
                  </a:lnTo>
                  <a:lnTo>
                    <a:pt x="487270" y="551152"/>
                  </a:lnTo>
                  <a:lnTo>
                    <a:pt x="476379" y="507079"/>
                  </a:lnTo>
                  <a:lnTo>
                    <a:pt x="462540" y="463829"/>
                  </a:lnTo>
                  <a:lnTo>
                    <a:pt x="445825" y="421501"/>
                  </a:lnTo>
                  <a:lnTo>
                    <a:pt x="426307" y="380193"/>
                  </a:lnTo>
                  <a:lnTo>
                    <a:pt x="404059" y="340004"/>
                  </a:lnTo>
                  <a:lnTo>
                    <a:pt x="379154" y="301033"/>
                  </a:lnTo>
                  <a:lnTo>
                    <a:pt x="351665" y="263378"/>
                  </a:lnTo>
                  <a:lnTo>
                    <a:pt x="321664" y="227138"/>
                  </a:lnTo>
                  <a:lnTo>
                    <a:pt x="289225" y="192412"/>
                  </a:lnTo>
                  <a:lnTo>
                    <a:pt x="254421" y="159299"/>
                  </a:lnTo>
                  <a:lnTo>
                    <a:pt x="217324" y="127896"/>
                  </a:lnTo>
                  <a:lnTo>
                    <a:pt x="178007" y="98303"/>
                  </a:lnTo>
                  <a:lnTo>
                    <a:pt x="136543" y="70618"/>
                  </a:lnTo>
                  <a:lnTo>
                    <a:pt x="93006" y="44940"/>
                  </a:lnTo>
                  <a:lnTo>
                    <a:pt x="47467" y="21368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210932" y="3234181"/>
              <a:ext cx="223520" cy="260350"/>
            </a:xfrm>
            <a:custGeom>
              <a:avLst/>
              <a:gdLst/>
              <a:ahLst/>
              <a:cxnLst/>
              <a:rect l="l" t="t" r="r" b="b"/>
              <a:pathLst>
                <a:path w="223520" h="260350">
                  <a:moveTo>
                    <a:pt x="0" y="259969"/>
                  </a:moveTo>
                  <a:lnTo>
                    <a:pt x="40199" y="228553"/>
                  </a:lnTo>
                  <a:lnTo>
                    <a:pt x="77786" y="195022"/>
                  </a:lnTo>
                  <a:lnTo>
                    <a:pt x="112667" y="159501"/>
                  </a:lnTo>
                  <a:lnTo>
                    <a:pt x="144748" y="122114"/>
                  </a:lnTo>
                  <a:lnTo>
                    <a:pt x="173938" y="82985"/>
                  </a:lnTo>
                  <a:lnTo>
                    <a:pt x="200141" y="42239"/>
                  </a:lnTo>
                  <a:lnTo>
                    <a:pt x="223265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97116" y="2272156"/>
              <a:ext cx="12065" cy="123189"/>
            </a:xfrm>
            <a:custGeom>
              <a:avLst/>
              <a:gdLst/>
              <a:ahLst/>
              <a:cxnLst/>
              <a:rect l="l" t="t" r="r" b="b"/>
              <a:pathLst>
                <a:path w="12065" h="123189">
                  <a:moveTo>
                    <a:pt x="11810" y="122809"/>
                  </a:moveTo>
                  <a:lnTo>
                    <a:pt x="11810" y="119761"/>
                  </a:lnTo>
                  <a:lnTo>
                    <a:pt x="12064" y="116840"/>
                  </a:lnTo>
                  <a:lnTo>
                    <a:pt x="12064" y="113665"/>
                  </a:lnTo>
                  <a:lnTo>
                    <a:pt x="11322" y="85099"/>
                  </a:lnTo>
                  <a:lnTo>
                    <a:pt x="9080" y="56594"/>
                  </a:lnTo>
                  <a:lnTo>
                    <a:pt x="5314" y="28207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474207" y="1971420"/>
              <a:ext cx="114300" cy="156845"/>
            </a:xfrm>
            <a:custGeom>
              <a:avLst/>
              <a:gdLst/>
              <a:ahLst/>
              <a:cxnLst/>
              <a:rect l="l" t="t" r="r" b="b"/>
              <a:pathLst>
                <a:path w="114300" h="156844">
                  <a:moveTo>
                    <a:pt x="114173" y="0"/>
                  </a:moveTo>
                  <a:lnTo>
                    <a:pt x="80742" y="36435"/>
                  </a:lnTo>
                  <a:lnTo>
                    <a:pt x="50466" y="74787"/>
                  </a:lnTo>
                  <a:lnTo>
                    <a:pt x="23500" y="114925"/>
                  </a:lnTo>
                  <a:lnTo>
                    <a:pt x="0" y="15671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396358" y="2064765"/>
              <a:ext cx="55880" cy="135255"/>
            </a:xfrm>
            <a:custGeom>
              <a:avLst/>
              <a:gdLst/>
              <a:ahLst/>
              <a:cxnLst/>
              <a:rect l="l" t="t" r="r" b="b"/>
              <a:pathLst>
                <a:path w="55879" h="135255">
                  <a:moveTo>
                    <a:pt x="55625" y="0"/>
                  </a:moveTo>
                  <a:lnTo>
                    <a:pt x="38076" y="32631"/>
                  </a:lnTo>
                  <a:lnTo>
                    <a:pt x="22955" y="66071"/>
                  </a:lnTo>
                  <a:lnTo>
                    <a:pt x="10263" y="100226"/>
                  </a:lnTo>
                  <a:lnTo>
                    <a:pt x="0" y="135001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148329" y="2250820"/>
              <a:ext cx="200660" cy="131445"/>
            </a:xfrm>
            <a:custGeom>
              <a:avLst/>
              <a:gdLst/>
              <a:ahLst/>
              <a:cxnLst/>
              <a:rect l="l" t="t" r="r" b="b"/>
              <a:pathLst>
                <a:path w="200660" h="131444">
                  <a:moveTo>
                    <a:pt x="200532" y="130937"/>
                  </a:moveTo>
                  <a:lnTo>
                    <a:pt x="163450" y="101408"/>
                  </a:lnTo>
                  <a:lnTo>
                    <a:pt x="124788" y="73508"/>
                  </a:lnTo>
                  <a:lnTo>
                    <a:pt x="84614" y="47278"/>
                  </a:lnTo>
                  <a:lnTo>
                    <a:pt x="42996" y="22761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589658" y="3141852"/>
              <a:ext cx="35560" cy="137795"/>
            </a:xfrm>
            <a:custGeom>
              <a:avLst/>
              <a:gdLst/>
              <a:ahLst/>
              <a:cxnLst/>
              <a:rect l="l" t="t" r="r" b="b"/>
              <a:pathLst>
                <a:path w="35559" h="137795">
                  <a:moveTo>
                    <a:pt x="0" y="0"/>
                  </a:moveTo>
                  <a:lnTo>
                    <a:pt x="6336" y="34853"/>
                  </a:lnTo>
                  <a:lnTo>
                    <a:pt x="14303" y="69469"/>
                  </a:lnTo>
                  <a:lnTo>
                    <a:pt x="23913" y="103798"/>
                  </a:lnTo>
                  <a:lnTo>
                    <a:pt x="35179" y="13779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988057" y="2651886"/>
            <a:ext cx="30372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>
                <a:solidFill>
                  <a:srgbClr val="010206"/>
                </a:solidFill>
                <a:uFill>
                  <a:solidFill>
                    <a:srgbClr val="010206"/>
                  </a:solidFill>
                </a:uFill>
                <a:latin typeface="Arial"/>
                <a:cs typeface="Arial"/>
              </a:rPr>
              <a:t>Systematic,</a:t>
            </a:r>
            <a:r>
              <a:rPr dirty="0" u="sng" sz="1600" spc="-60">
                <a:solidFill>
                  <a:srgbClr val="010206"/>
                </a:solidFill>
                <a:uFill>
                  <a:solidFill>
                    <a:srgbClr val="01020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010206"/>
                </a:solidFill>
                <a:uFill>
                  <a:solidFill>
                    <a:srgbClr val="010206"/>
                  </a:solidFill>
                </a:uFill>
                <a:latin typeface="Arial"/>
                <a:cs typeface="Arial"/>
              </a:rPr>
              <a:t>disciplined</a:t>
            </a:r>
            <a:r>
              <a:rPr dirty="0" u="sng" sz="1600" spc="-95">
                <a:solidFill>
                  <a:srgbClr val="010206"/>
                </a:solidFill>
                <a:uFill>
                  <a:solidFill>
                    <a:srgbClr val="01020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010206"/>
                </a:solidFill>
                <a:uFill>
                  <a:solidFill>
                    <a:srgbClr val="010206"/>
                  </a:solidFill>
                </a:uFill>
                <a:latin typeface="Arial"/>
                <a:cs typeface="Arial"/>
              </a:rPr>
              <a:t>approach: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3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88057" y="3139567"/>
            <a:ext cx="369252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Based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on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guidance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issued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by</a:t>
            </a:r>
            <a:r>
              <a:rPr dirty="0" sz="1600" spc="-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regulators,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professional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certifications,</a:t>
            </a:r>
            <a:r>
              <a:rPr dirty="0" sz="1600" spc="-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and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training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provided</a:t>
            </a:r>
            <a:r>
              <a:rPr dirty="0" sz="1600" spc="-5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by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your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firm,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/>
              <a:t>Internal</a:t>
            </a:r>
            <a:r>
              <a:rPr dirty="0" spc="-25"/>
              <a:t> </a:t>
            </a:r>
            <a:r>
              <a:rPr dirty="0"/>
              <a:t>auditing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an</a:t>
            </a:r>
            <a:r>
              <a:rPr dirty="0" spc="-30"/>
              <a:t> </a:t>
            </a:r>
            <a:r>
              <a:rPr dirty="0"/>
              <a:t>independent,</a:t>
            </a:r>
            <a:r>
              <a:rPr dirty="0" spc="-50"/>
              <a:t> </a:t>
            </a:r>
            <a:r>
              <a:rPr dirty="0" spc="-10"/>
              <a:t>objective </a:t>
            </a:r>
            <a:r>
              <a:rPr dirty="0"/>
              <a:t>assurance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consulting</a:t>
            </a:r>
            <a:r>
              <a:rPr dirty="0" spc="-55"/>
              <a:t> </a:t>
            </a:r>
            <a:r>
              <a:rPr dirty="0"/>
              <a:t>activity</a:t>
            </a:r>
            <a:r>
              <a:rPr dirty="0" spc="-25"/>
              <a:t> </a:t>
            </a:r>
            <a:r>
              <a:rPr dirty="0"/>
              <a:t>designed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/>
              <a:t>add</a:t>
            </a:r>
            <a:r>
              <a:rPr dirty="0" spc="-30"/>
              <a:t> </a:t>
            </a:r>
            <a:r>
              <a:rPr dirty="0"/>
              <a:t>value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improve</a:t>
            </a:r>
            <a:r>
              <a:rPr dirty="0" spc="-15"/>
              <a:t> </a:t>
            </a:r>
            <a:r>
              <a:rPr dirty="0"/>
              <a:t>an</a:t>
            </a:r>
            <a:r>
              <a:rPr dirty="0" spc="-10"/>
              <a:t> organization's operations.</a:t>
            </a:r>
          </a:p>
          <a:p>
            <a:pPr marL="355600" marR="2730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/>
              <a:t>It</a:t>
            </a:r>
            <a:r>
              <a:rPr dirty="0" spc="-10"/>
              <a:t> </a:t>
            </a:r>
            <a:r>
              <a:rPr dirty="0"/>
              <a:t>helps</a:t>
            </a:r>
            <a:r>
              <a:rPr dirty="0" spc="-35"/>
              <a:t> </a:t>
            </a:r>
            <a:r>
              <a:rPr dirty="0"/>
              <a:t>an</a:t>
            </a:r>
            <a:r>
              <a:rPr dirty="0" spc="-20"/>
              <a:t> </a:t>
            </a:r>
            <a:r>
              <a:rPr dirty="0"/>
              <a:t>organization</a:t>
            </a:r>
            <a:r>
              <a:rPr dirty="0" spc="-25"/>
              <a:t> </a:t>
            </a:r>
            <a:r>
              <a:rPr dirty="0"/>
              <a:t>accomplish</a:t>
            </a:r>
            <a:r>
              <a:rPr dirty="0" spc="-45"/>
              <a:t> </a:t>
            </a:r>
            <a:r>
              <a:rPr dirty="0" spc="-25"/>
              <a:t>its </a:t>
            </a:r>
            <a:r>
              <a:rPr dirty="0"/>
              <a:t>objectives</a:t>
            </a:r>
            <a:r>
              <a:rPr dirty="0" spc="-30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bringing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systematic, </a:t>
            </a:r>
            <a:r>
              <a:rPr dirty="0"/>
              <a:t>disciplined</a:t>
            </a:r>
            <a:r>
              <a:rPr dirty="0" spc="-70"/>
              <a:t> </a:t>
            </a:r>
            <a:r>
              <a:rPr dirty="0"/>
              <a:t>approach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evaluate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improve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effectiveness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risk</a:t>
            </a:r>
            <a:r>
              <a:rPr dirty="0" spc="-15"/>
              <a:t> </a:t>
            </a:r>
            <a:r>
              <a:rPr dirty="0" spc="-10"/>
              <a:t>management, </a:t>
            </a:r>
            <a:r>
              <a:rPr dirty="0"/>
              <a:t>control,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governance</a:t>
            </a:r>
            <a:r>
              <a:rPr dirty="0" spc="-40"/>
              <a:t> </a:t>
            </a:r>
            <a:r>
              <a:rPr dirty="0" spc="-10"/>
              <a:t>processes.*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13816" y="4922520"/>
            <a:ext cx="6387465" cy="989330"/>
            <a:chOff x="813816" y="4922520"/>
            <a:chExt cx="6387465" cy="989330"/>
          </a:xfrm>
        </p:grpSpPr>
        <p:sp>
          <p:nvSpPr>
            <p:cNvPr id="5" name="object 5" descr=""/>
            <p:cNvSpPr/>
            <p:nvPr/>
          </p:nvSpPr>
          <p:spPr>
            <a:xfrm>
              <a:off x="4170425" y="4941570"/>
              <a:ext cx="3011805" cy="486409"/>
            </a:xfrm>
            <a:custGeom>
              <a:avLst/>
              <a:gdLst/>
              <a:ahLst/>
              <a:cxnLst/>
              <a:rect l="l" t="t" r="r" b="b"/>
              <a:pathLst>
                <a:path w="3011804" h="486410">
                  <a:moveTo>
                    <a:pt x="0" y="243077"/>
                  </a:moveTo>
                  <a:lnTo>
                    <a:pt x="17348" y="206061"/>
                  </a:lnTo>
                  <a:lnTo>
                    <a:pt x="47402" y="182332"/>
                  </a:lnTo>
                  <a:lnTo>
                    <a:pt x="91364" y="159503"/>
                  </a:lnTo>
                  <a:lnTo>
                    <a:pt x="148477" y="137697"/>
                  </a:lnTo>
                  <a:lnTo>
                    <a:pt x="217983" y="117037"/>
                  </a:lnTo>
                  <a:lnTo>
                    <a:pt x="257148" y="107174"/>
                  </a:lnTo>
                  <a:lnTo>
                    <a:pt x="299127" y="97644"/>
                  </a:lnTo>
                  <a:lnTo>
                    <a:pt x="343826" y="88461"/>
                  </a:lnTo>
                  <a:lnTo>
                    <a:pt x="391151" y="79641"/>
                  </a:lnTo>
                  <a:lnTo>
                    <a:pt x="441007" y="71199"/>
                  </a:lnTo>
                  <a:lnTo>
                    <a:pt x="493299" y="63150"/>
                  </a:lnTo>
                  <a:lnTo>
                    <a:pt x="547933" y="55510"/>
                  </a:lnTo>
                  <a:lnTo>
                    <a:pt x="604814" y="48293"/>
                  </a:lnTo>
                  <a:lnTo>
                    <a:pt x="663847" y="41516"/>
                  </a:lnTo>
                  <a:lnTo>
                    <a:pt x="724939" y="35193"/>
                  </a:lnTo>
                  <a:lnTo>
                    <a:pt x="787993" y="29340"/>
                  </a:lnTo>
                  <a:lnTo>
                    <a:pt x="852917" y="23971"/>
                  </a:lnTo>
                  <a:lnTo>
                    <a:pt x="919614" y="19103"/>
                  </a:lnTo>
                  <a:lnTo>
                    <a:pt x="987992" y="14750"/>
                  </a:lnTo>
                  <a:lnTo>
                    <a:pt x="1057954" y="10929"/>
                  </a:lnTo>
                  <a:lnTo>
                    <a:pt x="1129406" y="7653"/>
                  </a:lnTo>
                  <a:lnTo>
                    <a:pt x="1202254" y="4938"/>
                  </a:lnTo>
                  <a:lnTo>
                    <a:pt x="1276403" y="2801"/>
                  </a:lnTo>
                  <a:lnTo>
                    <a:pt x="1351759" y="1255"/>
                  </a:lnTo>
                  <a:lnTo>
                    <a:pt x="1428227" y="316"/>
                  </a:lnTo>
                  <a:lnTo>
                    <a:pt x="1505712" y="0"/>
                  </a:lnTo>
                  <a:lnTo>
                    <a:pt x="1583196" y="316"/>
                  </a:lnTo>
                  <a:lnTo>
                    <a:pt x="1659664" y="1255"/>
                  </a:lnTo>
                  <a:lnTo>
                    <a:pt x="1735020" y="2801"/>
                  </a:lnTo>
                  <a:lnTo>
                    <a:pt x="1809169" y="4938"/>
                  </a:lnTo>
                  <a:lnTo>
                    <a:pt x="1882017" y="7653"/>
                  </a:lnTo>
                  <a:lnTo>
                    <a:pt x="1953469" y="10929"/>
                  </a:lnTo>
                  <a:lnTo>
                    <a:pt x="2023431" y="14750"/>
                  </a:lnTo>
                  <a:lnTo>
                    <a:pt x="2091809" y="19103"/>
                  </a:lnTo>
                  <a:lnTo>
                    <a:pt x="2158506" y="23971"/>
                  </a:lnTo>
                  <a:lnTo>
                    <a:pt x="2223430" y="29340"/>
                  </a:lnTo>
                  <a:lnTo>
                    <a:pt x="2286484" y="35193"/>
                  </a:lnTo>
                  <a:lnTo>
                    <a:pt x="2347576" y="41516"/>
                  </a:lnTo>
                  <a:lnTo>
                    <a:pt x="2406609" y="48293"/>
                  </a:lnTo>
                  <a:lnTo>
                    <a:pt x="2463490" y="55510"/>
                  </a:lnTo>
                  <a:lnTo>
                    <a:pt x="2518124" y="63150"/>
                  </a:lnTo>
                  <a:lnTo>
                    <a:pt x="2570416" y="71199"/>
                  </a:lnTo>
                  <a:lnTo>
                    <a:pt x="2620272" y="79641"/>
                  </a:lnTo>
                  <a:lnTo>
                    <a:pt x="2667597" y="88461"/>
                  </a:lnTo>
                  <a:lnTo>
                    <a:pt x="2712296" y="97644"/>
                  </a:lnTo>
                  <a:lnTo>
                    <a:pt x="2754275" y="107174"/>
                  </a:lnTo>
                  <a:lnTo>
                    <a:pt x="2793440" y="117037"/>
                  </a:lnTo>
                  <a:lnTo>
                    <a:pt x="2862946" y="137697"/>
                  </a:lnTo>
                  <a:lnTo>
                    <a:pt x="2920059" y="159503"/>
                  </a:lnTo>
                  <a:lnTo>
                    <a:pt x="2964021" y="182332"/>
                  </a:lnTo>
                  <a:lnTo>
                    <a:pt x="2994075" y="206061"/>
                  </a:lnTo>
                  <a:lnTo>
                    <a:pt x="3011424" y="243077"/>
                  </a:lnTo>
                  <a:lnTo>
                    <a:pt x="3009464" y="255585"/>
                  </a:lnTo>
                  <a:lnTo>
                    <a:pt x="2980833" y="292064"/>
                  </a:lnTo>
                  <a:lnTo>
                    <a:pt x="2943731" y="315358"/>
                  </a:lnTo>
                  <a:lnTo>
                    <a:pt x="2893099" y="337691"/>
                  </a:lnTo>
                  <a:lnTo>
                    <a:pt x="2829695" y="358939"/>
                  </a:lnTo>
                  <a:lnTo>
                    <a:pt x="2754275" y="378981"/>
                  </a:lnTo>
                  <a:lnTo>
                    <a:pt x="2712296" y="388511"/>
                  </a:lnTo>
                  <a:lnTo>
                    <a:pt x="2667597" y="397694"/>
                  </a:lnTo>
                  <a:lnTo>
                    <a:pt x="2620272" y="406514"/>
                  </a:lnTo>
                  <a:lnTo>
                    <a:pt x="2570416" y="414956"/>
                  </a:lnTo>
                  <a:lnTo>
                    <a:pt x="2518124" y="423005"/>
                  </a:lnTo>
                  <a:lnTo>
                    <a:pt x="2463490" y="430645"/>
                  </a:lnTo>
                  <a:lnTo>
                    <a:pt x="2406609" y="437862"/>
                  </a:lnTo>
                  <a:lnTo>
                    <a:pt x="2347576" y="444639"/>
                  </a:lnTo>
                  <a:lnTo>
                    <a:pt x="2286484" y="450962"/>
                  </a:lnTo>
                  <a:lnTo>
                    <a:pt x="2223430" y="456815"/>
                  </a:lnTo>
                  <a:lnTo>
                    <a:pt x="2158506" y="462184"/>
                  </a:lnTo>
                  <a:lnTo>
                    <a:pt x="2091809" y="467052"/>
                  </a:lnTo>
                  <a:lnTo>
                    <a:pt x="2023431" y="471405"/>
                  </a:lnTo>
                  <a:lnTo>
                    <a:pt x="1953469" y="475226"/>
                  </a:lnTo>
                  <a:lnTo>
                    <a:pt x="1882017" y="478502"/>
                  </a:lnTo>
                  <a:lnTo>
                    <a:pt x="1809169" y="481217"/>
                  </a:lnTo>
                  <a:lnTo>
                    <a:pt x="1735020" y="483354"/>
                  </a:lnTo>
                  <a:lnTo>
                    <a:pt x="1659664" y="484900"/>
                  </a:lnTo>
                  <a:lnTo>
                    <a:pt x="1583196" y="485839"/>
                  </a:lnTo>
                  <a:lnTo>
                    <a:pt x="1505712" y="486155"/>
                  </a:lnTo>
                  <a:lnTo>
                    <a:pt x="1428227" y="485839"/>
                  </a:lnTo>
                  <a:lnTo>
                    <a:pt x="1351759" y="484900"/>
                  </a:lnTo>
                  <a:lnTo>
                    <a:pt x="1276403" y="483354"/>
                  </a:lnTo>
                  <a:lnTo>
                    <a:pt x="1202254" y="481217"/>
                  </a:lnTo>
                  <a:lnTo>
                    <a:pt x="1129406" y="478502"/>
                  </a:lnTo>
                  <a:lnTo>
                    <a:pt x="1057954" y="475226"/>
                  </a:lnTo>
                  <a:lnTo>
                    <a:pt x="987992" y="471405"/>
                  </a:lnTo>
                  <a:lnTo>
                    <a:pt x="919614" y="467052"/>
                  </a:lnTo>
                  <a:lnTo>
                    <a:pt x="852917" y="462184"/>
                  </a:lnTo>
                  <a:lnTo>
                    <a:pt x="787993" y="456815"/>
                  </a:lnTo>
                  <a:lnTo>
                    <a:pt x="724939" y="450962"/>
                  </a:lnTo>
                  <a:lnTo>
                    <a:pt x="663847" y="444639"/>
                  </a:lnTo>
                  <a:lnTo>
                    <a:pt x="604814" y="437862"/>
                  </a:lnTo>
                  <a:lnTo>
                    <a:pt x="547933" y="430645"/>
                  </a:lnTo>
                  <a:lnTo>
                    <a:pt x="493299" y="423005"/>
                  </a:lnTo>
                  <a:lnTo>
                    <a:pt x="441007" y="414956"/>
                  </a:lnTo>
                  <a:lnTo>
                    <a:pt x="391151" y="406514"/>
                  </a:lnTo>
                  <a:lnTo>
                    <a:pt x="343826" y="397694"/>
                  </a:lnTo>
                  <a:lnTo>
                    <a:pt x="299127" y="388511"/>
                  </a:lnTo>
                  <a:lnTo>
                    <a:pt x="257148" y="378981"/>
                  </a:lnTo>
                  <a:lnTo>
                    <a:pt x="217983" y="369118"/>
                  </a:lnTo>
                  <a:lnTo>
                    <a:pt x="148477" y="348458"/>
                  </a:lnTo>
                  <a:lnTo>
                    <a:pt x="91364" y="326652"/>
                  </a:lnTo>
                  <a:lnTo>
                    <a:pt x="47402" y="303823"/>
                  </a:lnTo>
                  <a:lnTo>
                    <a:pt x="17348" y="280094"/>
                  </a:lnTo>
                  <a:lnTo>
                    <a:pt x="0" y="24307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2866" y="5406390"/>
              <a:ext cx="6080760" cy="486409"/>
            </a:xfrm>
            <a:custGeom>
              <a:avLst/>
              <a:gdLst/>
              <a:ahLst/>
              <a:cxnLst/>
              <a:rect l="l" t="t" r="r" b="b"/>
              <a:pathLst>
                <a:path w="6080759" h="486410">
                  <a:moveTo>
                    <a:pt x="0" y="243078"/>
                  </a:moveTo>
                  <a:lnTo>
                    <a:pt x="25200" y="211638"/>
                  </a:lnTo>
                  <a:lnTo>
                    <a:pt x="63711" y="193338"/>
                  </a:lnTo>
                  <a:lnTo>
                    <a:pt x="118939" y="175529"/>
                  </a:lnTo>
                  <a:lnTo>
                    <a:pt x="164712" y="163955"/>
                  </a:lnTo>
                  <a:lnTo>
                    <a:pt x="217413" y="152638"/>
                  </a:lnTo>
                  <a:lnTo>
                    <a:pt x="276844" y="141596"/>
                  </a:lnTo>
                  <a:lnTo>
                    <a:pt x="342804" y="130843"/>
                  </a:lnTo>
                  <a:lnTo>
                    <a:pt x="415092" y="120396"/>
                  </a:lnTo>
                  <a:lnTo>
                    <a:pt x="453547" y="115292"/>
                  </a:lnTo>
                  <a:lnTo>
                    <a:pt x="493508" y="110270"/>
                  </a:lnTo>
                  <a:lnTo>
                    <a:pt x="534952" y="105333"/>
                  </a:lnTo>
                  <a:lnTo>
                    <a:pt x="577853" y="100482"/>
                  </a:lnTo>
                  <a:lnTo>
                    <a:pt x="622185" y="95720"/>
                  </a:lnTo>
                  <a:lnTo>
                    <a:pt x="667925" y="91049"/>
                  </a:lnTo>
                  <a:lnTo>
                    <a:pt x="715046" y="86469"/>
                  </a:lnTo>
                  <a:lnTo>
                    <a:pt x="763524" y="81984"/>
                  </a:lnTo>
                  <a:lnTo>
                    <a:pt x="813334" y="77596"/>
                  </a:lnTo>
                  <a:lnTo>
                    <a:pt x="864451" y="73306"/>
                  </a:lnTo>
                  <a:lnTo>
                    <a:pt x="916850" y="69117"/>
                  </a:lnTo>
                  <a:lnTo>
                    <a:pt x="970505" y="65030"/>
                  </a:lnTo>
                  <a:lnTo>
                    <a:pt x="1025392" y="61047"/>
                  </a:lnTo>
                  <a:lnTo>
                    <a:pt x="1081486" y="57171"/>
                  </a:lnTo>
                  <a:lnTo>
                    <a:pt x="1138761" y="53404"/>
                  </a:lnTo>
                  <a:lnTo>
                    <a:pt x="1197193" y="49747"/>
                  </a:lnTo>
                  <a:lnTo>
                    <a:pt x="1256756" y="46202"/>
                  </a:lnTo>
                  <a:lnTo>
                    <a:pt x="1317426" y="42772"/>
                  </a:lnTo>
                  <a:lnTo>
                    <a:pt x="1379177" y="39459"/>
                  </a:lnTo>
                  <a:lnTo>
                    <a:pt x="1441985" y="36263"/>
                  </a:lnTo>
                  <a:lnTo>
                    <a:pt x="1505824" y="33189"/>
                  </a:lnTo>
                  <a:lnTo>
                    <a:pt x="1570670" y="30237"/>
                  </a:lnTo>
                  <a:lnTo>
                    <a:pt x="1636497" y="27409"/>
                  </a:lnTo>
                  <a:lnTo>
                    <a:pt x="1703281" y="24708"/>
                  </a:lnTo>
                  <a:lnTo>
                    <a:pt x="1770995" y="22135"/>
                  </a:lnTo>
                  <a:lnTo>
                    <a:pt x="1839616" y="19693"/>
                  </a:lnTo>
                  <a:lnTo>
                    <a:pt x="1909118" y="17383"/>
                  </a:lnTo>
                  <a:lnTo>
                    <a:pt x="1979477" y="15208"/>
                  </a:lnTo>
                  <a:lnTo>
                    <a:pt x="2050667" y="13169"/>
                  </a:lnTo>
                  <a:lnTo>
                    <a:pt x="2122662" y="11269"/>
                  </a:lnTo>
                  <a:lnTo>
                    <a:pt x="2195439" y="9510"/>
                  </a:lnTo>
                  <a:lnTo>
                    <a:pt x="2268972" y="7892"/>
                  </a:lnTo>
                  <a:lnTo>
                    <a:pt x="2343236" y="6420"/>
                  </a:lnTo>
                  <a:lnTo>
                    <a:pt x="2418206" y="5094"/>
                  </a:lnTo>
                  <a:lnTo>
                    <a:pt x="2493857" y="3916"/>
                  </a:lnTo>
                  <a:lnTo>
                    <a:pt x="2570164" y="2889"/>
                  </a:lnTo>
                  <a:lnTo>
                    <a:pt x="2647102" y="2014"/>
                  </a:lnTo>
                  <a:lnTo>
                    <a:pt x="2724646" y="1294"/>
                  </a:lnTo>
                  <a:lnTo>
                    <a:pt x="2802771" y="731"/>
                  </a:lnTo>
                  <a:lnTo>
                    <a:pt x="2881451" y="326"/>
                  </a:lnTo>
                  <a:lnTo>
                    <a:pt x="2960662" y="81"/>
                  </a:lnTo>
                  <a:lnTo>
                    <a:pt x="3040380" y="0"/>
                  </a:lnTo>
                  <a:lnTo>
                    <a:pt x="3120097" y="81"/>
                  </a:lnTo>
                  <a:lnTo>
                    <a:pt x="3199308" y="326"/>
                  </a:lnTo>
                  <a:lnTo>
                    <a:pt x="3277988" y="731"/>
                  </a:lnTo>
                  <a:lnTo>
                    <a:pt x="3356113" y="1294"/>
                  </a:lnTo>
                  <a:lnTo>
                    <a:pt x="3433657" y="2014"/>
                  </a:lnTo>
                  <a:lnTo>
                    <a:pt x="3510595" y="2889"/>
                  </a:lnTo>
                  <a:lnTo>
                    <a:pt x="3586902" y="3916"/>
                  </a:lnTo>
                  <a:lnTo>
                    <a:pt x="3662553" y="5094"/>
                  </a:lnTo>
                  <a:lnTo>
                    <a:pt x="3737523" y="6420"/>
                  </a:lnTo>
                  <a:lnTo>
                    <a:pt x="3811787" y="7892"/>
                  </a:lnTo>
                  <a:lnTo>
                    <a:pt x="3885320" y="9510"/>
                  </a:lnTo>
                  <a:lnTo>
                    <a:pt x="3958097" y="11269"/>
                  </a:lnTo>
                  <a:lnTo>
                    <a:pt x="4030092" y="13169"/>
                  </a:lnTo>
                  <a:lnTo>
                    <a:pt x="4101282" y="15208"/>
                  </a:lnTo>
                  <a:lnTo>
                    <a:pt x="4171641" y="17383"/>
                  </a:lnTo>
                  <a:lnTo>
                    <a:pt x="4241143" y="19693"/>
                  </a:lnTo>
                  <a:lnTo>
                    <a:pt x="4309764" y="22135"/>
                  </a:lnTo>
                  <a:lnTo>
                    <a:pt x="4377478" y="24708"/>
                  </a:lnTo>
                  <a:lnTo>
                    <a:pt x="4444262" y="27409"/>
                  </a:lnTo>
                  <a:lnTo>
                    <a:pt x="4510089" y="30237"/>
                  </a:lnTo>
                  <a:lnTo>
                    <a:pt x="4574935" y="33189"/>
                  </a:lnTo>
                  <a:lnTo>
                    <a:pt x="4638774" y="36263"/>
                  </a:lnTo>
                  <a:lnTo>
                    <a:pt x="4701582" y="39459"/>
                  </a:lnTo>
                  <a:lnTo>
                    <a:pt x="4763333" y="42772"/>
                  </a:lnTo>
                  <a:lnTo>
                    <a:pt x="4824003" y="46202"/>
                  </a:lnTo>
                  <a:lnTo>
                    <a:pt x="4883566" y="49747"/>
                  </a:lnTo>
                  <a:lnTo>
                    <a:pt x="4941998" y="53404"/>
                  </a:lnTo>
                  <a:lnTo>
                    <a:pt x="4999273" y="57171"/>
                  </a:lnTo>
                  <a:lnTo>
                    <a:pt x="5055367" y="61047"/>
                  </a:lnTo>
                  <a:lnTo>
                    <a:pt x="5110254" y="65030"/>
                  </a:lnTo>
                  <a:lnTo>
                    <a:pt x="5163909" y="69117"/>
                  </a:lnTo>
                  <a:lnTo>
                    <a:pt x="5216308" y="73306"/>
                  </a:lnTo>
                  <a:lnTo>
                    <a:pt x="5267425" y="77596"/>
                  </a:lnTo>
                  <a:lnTo>
                    <a:pt x="5317235" y="81984"/>
                  </a:lnTo>
                  <a:lnTo>
                    <a:pt x="5365713" y="86469"/>
                  </a:lnTo>
                  <a:lnTo>
                    <a:pt x="5412834" y="91049"/>
                  </a:lnTo>
                  <a:lnTo>
                    <a:pt x="5458574" y="95720"/>
                  </a:lnTo>
                  <a:lnTo>
                    <a:pt x="5502906" y="100482"/>
                  </a:lnTo>
                  <a:lnTo>
                    <a:pt x="5545807" y="105333"/>
                  </a:lnTo>
                  <a:lnTo>
                    <a:pt x="5587251" y="110270"/>
                  </a:lnTo>
                  <a:lnTo>
                    <a:pt x="5627212" y="115292"/>
                  </a:lnTo>
                  <a:lnTo>
                    <a:pt x="5665667" y="120396"/>
                  </a:lnTo>
                  <a:lnTo>
                    <a:pt x="5737955" y="130843"/>
                  </a:lnTo>
                  <a:lnTo>
                    <a:pt x="5803915" y="141596"/>
                  </a:lnTo>
                  <a:lnTo>
                    <a:pt x="5863346" y="152638"/>
                  </a:lnTo>
                  <a:lnTo>
                    <a:pt x="5916047" y="163955"/>
                  </a:lnTo>
                  <a:lnTo>
                    <a:pt x="5961820" y="175529"/>
                  </a:lnTo>
                  <a:lnTo>
                    <a:pt x="6000463" y="187345"/>
                  </a:lnTo>
                  <a:lnTo>
                    <a:pt x="6044622" y="205487"/>
                  </a:lnTo>
                  <a:lnTo>
                    <a:pt x="6076677" y="230372"/>
                  </a:lnTo>
                  <a:lnTo>
                    <a:pt x="6080760" y="243078"/>
                  </a:lnTo>
                  <a:lnTo>
                    <a:pt x="6079735" y="249451"/>
                  </a:lnTo>
                  <a:lnTo>
                    <a:pt x="6044622" y="280671"/>
                  </a:lnTo>
                  <a:lnTo>
                    <a:pt x="6000463" y="298814"/>
                  </a:lnTo>
                  <a:lnTo>
                    <a:pt x="5961820" y="310630"/>
                  </a:lnTo>
                  <a:lnTo>
                    <a:pt x="5916047" y="322205"/>
                  </a:lnTo>
                  <a:lnTo>
                    <a:pt x="5863346" y="333522"/>
                  </a:lnTo>
                  <a:lnTo>
                    <a:pt x="5803915" y="344565"/>
                  </a:lnTo>
                  <a:lnTo>
                    <a:pt x="5737955" y="355318"/>
                  </a:lnTo>
                  <a:lnTo>
                    <a:pt x="5665667" y="365765"/>
                  </a:lnTo>
                  <a:lnTo>
                    <a:pt x="5627212" y="370869"/>
                  </a:lnTo>
                  <a:lnTo>
                    <a:pt x="5587251" y="375891"/>
                  </a:lnTo>
                  <a:lnTo>
                    <a:pt x="5545807" y="380828"/>
                  </a:lnTo>
                  <a:lnTo>
                    <a:pt x="5502906" y="385678"/>
                  </a:lnTo>
                  <a:lnTo>
                    <a:pt x="5458574" y="390440"/>
                  </a:lnTo>
                  <a:lnTo>
                    <a:pt x="5412834" y="395112"/>
                  </a:lnTo>
                  <a:lnTo>
                    <a:pt x="5365713" y="399691"/>
                  </a:lnTo>
                  <a:lnTo>
                    <a:pt x="5317235" y="404176"/>
                  </a:lnTo>
                  <a:lnTo>
                    <a:pt x="5267425" y="408564"/>
                  </a:lnTo>
                  <a:lnTo>
                    <a:pt x="5216308" y="412854"/>
                  </a:lnTo>
                  <a:lnTo>
                    <a:pt x="5163909" y="417043"/>
                  </a:lnTo>
                  <a:lnTo>
                    <a:pt x="5110254" y="421130"/>
                  </a:lnTo>
                  <a:lnTo>
                    <a:pt x="5055367" y="425112"/>
                  </a:lnTo>
                  <a:lnTo>
                    <a:pt x="4999273" y="428988"/>
                  </a:lnTo>
                  <a:lnTo>
                    <a:pt x="4941998" y="432755"/>
                  </a:lnTo>
                  <a:lnTo>
                    <a:pt x="4883566" y="436412"/>
                  </a:lnTo>
                  <a:lnTo>
                    <a:pt x="4824003" y="439956"/>
                  </a:lnTo>
                  <a:lnTo>
                    <a:pt x="4763333" y="443386"/>
                  </a:lnTo>
                  <a:lnTo>
                    <a:pt x="4701582" y="446700"/>
                  </a:lnTo>
                  <a:lnTo>
                    <a:pt x="4638774" y="449895"/>
                  </a:lnTo>
                  <a:lnTo>
                    <a:pt x="4574935" y="452969"/>
                  </a:lnTo>
                  <a:lnTo>
                    <a:pt x="4510089" y="455921"/>
                  </a:lnTo>
                  <a:lnTo>
                    <a:pt x="4444262" y="458748"/>
                  </a:lnTo>
                  <a:lnTo>
                    <a:pt x="4377478" y="461449"/>
                  </a:lnTo>
                  <a:lnTo>
                    <a:pt x="4309764" y="464022"/>
                  </a:lnTo>
                  <a:lnTo>
                    <a:pt x="4241143" y="466464"/>
                  </a:lnTo>
                  <a:lnTo>
                    <a:pt x="4171641" y="468773"/>
                  </a:lnTo>
                  <a:lnTo>
                    <a:pt x="4101282" y="470948"/>
                  </a:lnTo>
                  <a:lnTo>
                    <a:pt x="4030092" y="472987"/>
                  </a:lnTo>
                  <a:lnTo>
                    <a:pt x="3958097" y="474887"/>
                  </a:lnTo>
                  <a:lnTo>
                    <a:pt x="3885320" y="476646"/>
                  </a:lnTo>
                  <a:lnTo>
                    <a:pt x="3811787" y="478263"/>
                  </a:lnTo>
                  <a:lnTo>
                    <a:pt x="3737523" y="479736"/>
                  </a:lnTo>
                  <a:lnTo>
                    <a:pt x="3662553" y="481062"/>
                  </a:lnTo>
                  <a:lnTo>
                    <a:pt x="3586902" y="482239"/>
                  </a:lnTo>
                  <a:lnTo>
                    <a:pt x="3510595" y="483266"/>
                  </a:lnTo>
                  <a:lnTo>
                    <a:pt x="3433657" y="484141"/>
                  </a:lnTo>
                  <a:lnTo>
                    <a:pt x="3356113" y="484861"/>
                  </a:lnTo>
                  <a:lnTo>
                    <a:pt x="3277988" y="485424"/>
                  </a:lnTo>
                  <a:lnTo>
                    <a:pt x="3199308" y="485829"/>
                  </a:lnTo>
                  <a:lnTo>
                    <a:pt x="3120097" y="486074"/>
                  </a:lnTo>
                  <a:lnTo>
                    <a:pt x="3040380" y="486156"/>
                  </a:lnTo>
                  <a:lnTo>
                    <a:pt x="2960662" y="486074"/>
                  </a:lnTo>
                  <a:lnTo>
                    <a:pt x="2881451" y="485829"/>
                  </a:lnTo>
                  <a:lnTo>
                    <a:pt x="2802771" y="485424"/>
                  </a:lnTo>
                  <a:lnTo>
                    <a:pt x="2724646" y="484861"/>
                  </a:lnTo>
                  <a:lnTo>
                    <a:pt x="2647102" y="484141"/>
                  </a:lnTo>
                  <a:lnTo>
                    <a:pt x="2570164" y="483266"/>
                  </a:lnTo>
                  <a:lnTo>
                    <a:pt x="2493857" y="482239"/>
                  </a:lnTo>
                  <a:lnTo>
                    <a:pt x="2418206" y="481062"/>
                  </a:lnTo>
                  <a:lnTo>
                    <a:pt x="2343236" y="479736"/>
                  </a:lnTo>
                  <a:lnTo>
                    <a:pt x="2268972" y="478263"/>
                  </a:lnTo>
                  <a:lnTo>
                    <a:pt x="2195439" y="476646"/>
                  </a:lnTo>
                  <a:lnTo>
                    <a:pt x="2122662" y="474887"/>
                  </a:lnTo>
                  <a:lnTo>
                    <a:pt x="2050667" y="472987"/>
                  </a:lnTo>
                  <a:lnTo>
                    <a:pt x="1979477" y="470948"/>
                  </a:lnTo>
                  <a:lnTo>
                    <a:pt x="1909118" y="468773"/>
                  </a:lnTo>
                  <a:lnTo>
                    <a:pt x="1839616" y="466464"/>
                  </a:lnTo>
                  <a:lnTo>
                    <a:pt x="1770995" y="464022"/>
                  </a:lnTo>
                  <a:lnTo>
                    <a:pt x="1703281" y="461449"/>
                  </a:lnTo>
                  <a:lnTo>
                    <a:pt x="1636497" y="458748"/>
                  </a:lnTo>
                  <a:lnTo>
                    <a:pt x="1570670" y="455921"/>
                  </a:lnTo>
                  <a:lnTo>
                    <a:pt x="1505824" y="452969"/>
                  </a:lnTo>
                  <a:lnTo>
                    <a:pt x="1441985" y="449895"/>
                  </a:lnTo>
                  <a:lnTo>
                    <a:pt x="1379177" y="446700"/>
                  </a:lnTo>
                  <a:lnTo>
                    <a:pt x="1317426" y="443386"/>
                  </a:lnTo>
                  <a:lnTo>
                    <a:pt x="1256756" y="439956"/>
                  </a:lnTo>
                  <a:lnTo>
                    <a:pt x="1197193" y="436412"/>
                  </a:lnTo>
                  <a:lnTo>
                    <a:pt x="1138761" y="432755"/>
                  </a:lnTo>
                  <a:lnTo>
                    <a:pt x="1081486" y="428988"/>
                  </a:lnTo>
                  <a:lnTo>
                    <a:pt x="1025392" y="425112"/>
                  </a:lnTo>
                  <a:lnTo>
                    <a:pt x="970505" y="421130"/>
                  </a:lnTo>
                  <a:lnTo>
                    <a:pt x="916850" y="417043"/>
                  </a:lnTo>
                  <a:lnTo>
                    <a:pt x="864451" y="412854"/>
                  </a:lnTo>
                  <a:lnTo>
                    <a:pt x="813334" y="408564"/>
                  </a:lnTo>
                  <a:lnTo>
                    <a:pt x="763524" y="404176"/>
                  </a:lnTo>
                  <a:lnTo>
                    <a:pt x="715046" y="399691"/>
                  </a:lnTo>
                  <a:lnTo>
                    <a:pt x="667925" y="395112"/>
                  </a:lnTo>
                  <a:lnTo>
                    <a:pt x="622185" y="390440"/>
                  </a:lnTo>
                  <a:lnTo>
                    <a:pt x="577853" y="385678"/>
                  </a:lnTo>
                  <a:lnTo>
                    <a:pt x="534952" y="380828"/>
                  </a:lnTo>
                  <a:lnTo>
                    <a:pt x="493508" y="375891"/>
                  </a:lnTo>
                  <a:lnTo>
                    <a:pt x="453547" y="370869"/>
                  </a:lnTo>
                  <a:lnTo>
                    <a:pt x="415092" y="365765"/>
                  </a:lnTo>
                  <a:lnTo>
                    <a:pt x="342804" y="355318"/>
                  </a:lnTo>
                  <a:lnTo>
                    <a:pt x="276844" y="344565"/>
                  </a:lnTo>
                  <a:lnTo>
                    <a:pt x="217413" y="333522"/>
                  </a:lnTo>
                  <a:lnTo>
                    <a:pt x="164712" y="322205"/>
                  </a:lnTo>
                  <a:lnTo>
                    <a:pt x="118939" y="310630"/>
                  </a:lnTo>
                  <a:lnTo>
                    <a:pt x="80296" y="298814"/>
                  </a:lnTo>
                  <a:lnTo>
                    <a:pt x="36137" y="280671"/>
                  </a:lnTo>
                  <a:lnTo>
                    <a:pt x="4082" y="255784"/>
                  </a:lnTo>
                  <a:lnTo>
                    <a:pt x="0" y="24307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2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3543680"/>
            <a:ext cx="68052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helps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accomplish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its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816" y="1588008"/>
            <a:ext cx="6918070" cy="450279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0540" y="1623186"/>
            <a:ext cx="808291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10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independent,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objective ass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u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ra</a:t>
            </a:r>
            <a:r>
              <a:rPr dirty="0" sz="3000" spc="-1555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baseline="-12152" sz="2400" spc="-7">
                <a:solidFill>
                  <a:srgbClr val="010206"/>
                </a:solidFill>
                <a:latin typeface="Arial"/>
                <a:cs typeface="Arial"/>
              </a:rPr>
              <a:t>R</a:t>
            </a:r>
            <a:r>
              <a:rPr dirty="0" baseline="-12152" sz="2400">
                <a:solidFill>
                  <a:srgbClr val="010206"/>
                </a:solidFill>
                <a:latin typeface="Arial"/>
                <a:cs typeface="Arial"/>
              </a:rPr>
              <a:t>i</a:t>
            </a:r>
            <a:r>
              <a:rPr dirty="0" baseline="-12152" sz="2400" spc="-1177">
                <a:solidFill>
                  <a:srgbClr val="010206"/>
                </a:solidFill>
                <a:latin typeface="Arial"/>
                <a:cs typeface="Arial"/>
              </a:rPr>
              <a:t>s</a:t>
            </a:r>
            <a:r>
              <a:rPr dirty="0" sz="3000" spc="-735">
                <a:solidFill>
                  <a:srgbClr val="051D38"/>
                </a:solidFill>
                <a:latin typeface="Arial"/>
                <a:cs typeface="Arial"/>
              </a:rPr>
              <a:t>c</a:t>
            </a:r>
            <a:r>
              <a:rPr dirty="0" baseline="-12152" sz="2400" spc="-120">
                <a:solidFill>
                  <a:srgbClr val="010206"/>
                </a:solidFill>
                <a:latin typeface="Arial"/>
                <a:cs typeface="Arial"/>
              </a:rPr>
              <a:t>k</a:t>
            </a:r>
            <a:r>
              <a:rPr dirty="0" sz="3000" spc="-1165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baseline="-12152" sz="2400" spc="-7">
                <a:solidFill>
                  <a:srgbClr val="010206"/>
                </a:solidFill>
                <a:latin typeface="Arial"/>
                <a:cs typeface="Arial"/>
              </a:rPr>
              <a:t>M</a:t>
            </a:r>
            <a:r>
              <a:rPr dirty="0" baseline="-12152" sz="2400" spc="-367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sz="3000" spc="-144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baseline="-12152" sz="2400" spc="-7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baseline="-12152" sz="2400" spc="-532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sz="3000" spc="-1330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baseline="-12152" sz="2400" spc="-7">
                <a:solidFill>
                  <a:srgbClr val="010206"/>
                </a:solidFill>
                <a:latin typeface="Arial"/>
                <a:cs typeface="Arial"/>
              </a:rPr>
              <a:t>g</a:t>
            </a:r>
            <a:r>
              <a:rPr dirty="0" baseline="-12152" sz="2400" spc="-697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sz="3000" spc="-1215">
                <a:solidFill>
                  <a:srgbClr val="051D38"/>
                </a:solidFill>
                <a:latin typeface="Arial"/>
                <a:cs typeface="Arial"/>
              </a:rPr>
              <a:t>d</a:t>
            </a:r>
            <a:r>
              <a:rPr dirty="0" baseline="-12152" sz="2400">
                <a:solidFill>
                  <a:srgbClr val="010206"/>
                </a:solidFill>
                <a:latin typeface="Arial"/>
                <a:cs typeface="Arial"/>
              </a:rPr>
              <a:t>m</a:t>
            </a:r>
            <a:r>
              <a:rPr dirty="0" baseline="-12152" sz="2400" spc="-284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sz="3000" spc="-1325">
                <a:solidFill>
                  <a:srgbClr val="051D38"/>
                </a:solidFill>
                <a:latin typeface="Arial"/>
                <a:cs typeface="Arial"/>
              </a:rPr>
              <a:t>c</a:t>
            </a:r>
            <a:r>
              <a:rPr dirty="0" baseline="-12152" sz="2400" spc="-7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baseline="-12152" sz="2400" spc="-44">
                <a:solidFill>
                  <a:srgbClr val="010206"/>
                </a:solidFill>
                <a:latin typeface="Arial"/>
                <a:cs typeface="Arial"/>
              </a:rPr>
              <a:t>t</a:t>
            </a:r>
            <a:r>
              <a:rPr dirty="0" baseline="-12152" sz="2400" spc="-667">
                <a:solidFill>
                  <a:srgbClr val="010206"/>
                </a:solidFill>
                <a:latin typeface="Arial"/>
                <a:cs typeface="Arial"/>
              </a:rPr>
              <a:t>:</a:t>
            </a:r>
            <a:r>
              <a:rPr dirty="0" sz="3000" spc="-780">
                <a:solidFill>
                  <a:srgbClr val="051D38"/>
                </a:solidFill>
                <a:latin typeface="Arial"/>
                <a:cs typeface="Arial"/>
              </a:rPr>
              <a:t>o</a:t>
            </a:r>
            <a:r>
              <a:rPr dirty="0" baseline="-12152" sz="2400" spc="-750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sz="3000" spc="-1195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baseline="-12152" sz="2400" spc="-15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baseline="-12152" sz="2400" spc="-892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sz="3000" spc="-450">
                <a:solidFill>
                  <a:srgbClr val="051D38"/>
                </a:solidFill>
                <a:latin typeface="Arial"/>
                <a:cs typeface="Arial"/>
              </a:rPr>
              <a:t>s</a:t>
            </a:r>
            <a:r>
              <a:rPr dirty="0" baseline="-12152" sz="2400" spc="-675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sz="3000" spc="-1230">
                <a:solidFill>
                  <a:srgbClr val="051D38"/>
                </a:solidFill>
                <a:latin typeface="Arial"/>
                <a:cs typeface="Arial"/>
              </a:rPr>
              <a:t>u</a:t>
            </a:r>
            <a:r>
              <a:rPr dirty="0" baseline="-12152" sz="2400" spc="-7">
                <a:solidFill>
                  <a:srgbClr val="010206"/>
                </a:solidFill>
                <a:latin typeface="Arial"/>
                <a:cs typeface="Arial"/>
              </a:rPr>
              <a:t>f</a:t>
            </a:r>
            <a:r>
              <a:rPr dirty="0" baseline="-12152" sz="2400" spc="52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baseline="-12152" sz="2400" spc="-202">
                <a:solidFill>
                  <a:srgbClr val="010206"/>
                </a:solidFill>
                <a:latin typeface="Arial"/>
                <a:cs typeface="Arial"/>
              </a:rPr>
              <a:t>t</a:t>
            </a:r>
            <a:r>
              <a:rPr dirty="0" sz="3000" spc="-560">
                <a:solidFill>
                  <a:srgbClr val="051D38"/>
                </a:solidFill>
                <a:latin typeface="Arial"/>
                <a:cs typeface="Arial"/>
              </a:rPr>
              <a:t>l</a:t>
            </a:r>
            <a:r>
              <a:rPr dirty="0" baseline="-12152" sz="2400" spc="-517">
                <a:solidFill>
                  <a:srgbClr val="010206"/>
                </a:solidFill>
                <a:latin typeface="Arial"/>
                <a:cs typeface="Arial"/>
              </a:rPr>
              <a:t>h</a:t>
            </a:r>
            <a:r>
              <a:rPr dirty="0" sz="3000" spc="-525">
                <a:solidFill>
                  <a:srgbClr val="051D38"/>
                </a:solidFill>
                <a:latin typeface="Arial"/>
                <a:cs typeface="Arial"/>
              </a:rPr>
              <a:t>t</a:t>
            </a:r>
            <a:r>
              <a:rPr dirty="0" baseline="-12152" sz="2400" spc="-600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i</a:t>
            </a:r>
            <a:r>
              <a:rPr dirty="0" sz="3000" spc="-1520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baseline="-12152" sz="2400" spc="-30">
                <a:solidFill>
                  <a:srgbClr val="010206"/>
                </a:solidFill>
                <a:latin typeface="Arial"/>
                <a:cs typeface="Arial"/>
              </a:rPr>
              <a:t>m</a:t>
            </a:r>
            <a:r>
              <a:rPr dirty="0" baseline="-12152" sz="2400" spc="-1087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sz="3000" spc="-965">
                <a:solidFill>
                  <a:srgbClr val="051D38"/>
                </a:solidFill>
                <a:latin typeface="Arial"/>
                <a:cs typeface="Arial"/>
              </a:rPr>
              <a:t>g</a:t>
            </a:r>
            <a:r>
              <a:rPr dirty="0" baseline="-12152" sz="2400" spc="-15">
                <a:solidFill>
                  <a:srgbClr val="010206"/>
                </a:solidFill>
                <a:latin typeface="Arial"/>
                <a:cs typeface="Arial"/>
              </a:rPr>
              <a:t>in</a:t>
            </a:r>
            <a:r>
              <a:rPr dirty="0" baseline="-12152" sz="2400" spc="22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baseline="-12152" sz="2400" spc="-705">
                <a:solidFill>
                  <a:srgbClr val="010206"/>
                </a:solidFill>
                <a:latin typeface="Arial"/>
                <a:cs typeface="Arial"/>
              </a:rPr>
              <a:t>r</a:t>
            </a:r>
            <a:r>
              <a:rPr dirty="0" sz="3000" spc="-1215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baseline="-12152" sz="2400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baseline="-12152" sz="2400" spc="-44">
                <a:solidFill>
                  <a:srgbClr val="010206"/>
                </a:solidFill>
                <a:latin typeface="Arial"/>
                <a:cs typeface="Arial"/>
              </a:rPr>
              <a:t>l</a:t>
            </a:r>
            <a:r>
              <a:rPr dirty="0" sz="3000" spc="-1475">
                <a:solidFill>
                  <a:srgbClr val="051D38"/>
                </a:solidFill>
                <a:latin typeface="Arial"/>
                <a:cs typeface="Arial"/>
              </a:rPr>
              <a:t>c</a:t>
            </a:r>
            <a:r>
              <a:rPr dirty="0" baseline="-12152" sz="2400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baseline="-12152" sz="2400" spc="-337">
                <a:solidFill>
                  <a:srgbClr val="010206"/>
                </a:solidFill>
                <a:latin typeface="Arial"/>
                <a:cs typeface="Arial"/>
              </a:rPr>
              <a:t>s</a:t>
            </a:r>
            <a:r>
              <a:rPr dirty="0" sz="3000" spc="-160">
                <a:solidFill>
                  <a:srgbClr val="051D38"/>
                </a:solidFill>
                <a:latin typeface="Arial"/>
                <a:cs typeface="Arial"/>
              </a:rPr>
              <a:t>t</a:t>
            </a:r>
            <a:r>
              <a:rPr dirty="0" baseline="-12152" sz="2400" spc="-1102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sz="3000" spc="5">
                <a:solidFill>
                  <a:srgbClr val="051D38"/>
                </a:solidFill>
                <a:latin typeface="Arial"/>
                <a:cs typeface="Arial"/>
              </a:rPr>
              <a:t>i</a:t>
            </a:r>
            <a:r>
              <a:rPr dirty="0" sz="3000" spc="-1440">
                <a:solidFill>
                  <a:srgbClr val="051D38"/>
                </a:solidFill>
                <a:latin typeface="Arial"/>
                <a:cs typeface="Arial"/>
              </a:rPr>
              <a:t>v</a:t>
            </a:r>
            <a:r>
              <a:rPr dirty="0" baseline="-12152" sz="2400">
                <a:solidFill>
                  <a:srgbClr val="010206"/>
                </a:solidFill>
                <a:latin typeface="Arial"/>
                <a:cs typeface="Arial"/>
              </a:rPr>
              <a:t>f</a:t>
            </a:r>
            <a:r>
              <a:rPr dirty="0" baseline="-12152" sz="2400" spc="112">
                <a:solidFill>
                  <a:srgbClr val="010206"/>
                </a:solidFill>
                <a:latin typeface="Arial"/>
                <a:cs typeface="Arial"/>
              </a:rPr>
              <a:t> 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ity</a:t>
            </a:r>
            <a:r>
              <a:rPr dirty="0" sz="3000" spc="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designed</a:t>
            </a:r>
            <a:r>
              <a:rPr dirty="0" sz="3000" spc="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to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3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53439" y="2370531"/>
            <a:ext cx="690689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4074" sz="4500">
                <a:solidFill>
                  <a:srgbClr val="051D38"/>
                </a:solidFill>
                <a:latin typeface="Arial"/>
                <a:cs typeface="Arial"/>
              </a:rPr>
              <a:t>add</a:t>
            </a:r>
            <a:r>
              <a:rPr dirty="0" baseline="-24074" sz="4500" spc="202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baseline="-24074" sz="4500" spc="-22">
                <a:solidFill>
                  <a:srgbClr val="051D38"/>
                </a:solidFill>
                <a:latin typeface="Arial"/>
                <a:cs typeface="Arial"/>
              </a:rPr>
              <a:t>va</a:t>
            </a:r>
            <a:r>
              <a:rPr dirty="0" baseline="-24074" sz="4500" spc="-825">
                <a:solidFill>
                  <a:srgbClr val="051D38"/>
                </a:solidFill>
                <a:latin typeface="Arial"/>
                <a:cs typeface="Arial"/>
              </a:rPr>
              <a:t>l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I</a:t>
            </a:r>
            <a:r>
              <a:rPr dirty="0" sz="1600" spc="-800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baseline="-24074" sz="4500" spc="-1342">
                <a:solidFill>
                  <a:srgbClr val="051D38"/>
                </a:solidFill>
                <a:latin typeface="Arial"/>
                <a:cs typeface="Arial"/>
              </a:rPr>
              <a:t>u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t</a:t>
            </a:r>
            <a:r>
              <a:rPr dirty="0" sz="1600" spc="-459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baseline="-24074" sz="4500" spc="-1845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rn</a:t>
            </a:r>
            <a:r>
              <a:rPr dirty="0" sz="1600" spc="-285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baseline="-24074" sz="4500" spc="-2115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l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409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baseline="-24074" sz="4500" spc="-1912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u</a:t>
            </a:r>
            <a:r>
              <a:rPr dirty="0" sz="1600" spc="-525">
                <a:solidFill>
                  <a:srgbClr val="010206"/>
                </a:solidFill>
                <a:latin typeface="Arial"/>
                <a:cs typeface="Arial"/>
              </a:rPr>
              <a:t>d</a:t>
            </a:r>
            <a:r>
              <a:rPr dirty="0" baseline="-24074" sz="4500" spc="-1747">
                <a:solidFill>
                  <a:srgbClr val="051D38"/>
                </a:solidFill>
                <a:latin typeface="Arial"/>
                <a:cs typeface="Arial"/>
              </a:rPr>
              <a:t>d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it</a:t>
            </a:r>
            <a:r>
              <a:rPr dirty="0" sz="1600" spc="7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i</a:t>
            </a:r>
            <a:r>
              <a:rPr dirty="0" sz="1600" spc="-445">
                <a:solidFill>
                  <a:srgbClr val="010206"/>
                </a:solidFill>
                <a:latin typeface="Arial"/>
                <a:cs typeface="Arial"/>
              </a:rPr>
              <a:t>s</a:t>
            </a:r>
            <a:r>
              <a:rPr dirty="0" baseline="-24074" sz="4500" spc="-22">
                <a:solidFill>
                  <a:srgbClr val="051D38"/>
                </a:solidFill>
                <a:latin typeface="Arial"/>
                <a:cs typeface="Arial"/>
              </a:rPr>
              <a:t>i</a:t>
            </a:r>
            <a:r>
              <a:rPr dirty="0" baseline="-24074" sz="4500" spc="-3472">
                <a:solidFill>
                  <a:srgbClr val="051D38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to</a:t>
            </a:r>
            <a:r>
              <a:rPr dirty="0" sz="1600" spc="10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385">
                <a:solidFill>
                  <a:srgbClr val="010206"/>
                </a:solidFill>
                <a:latin typeface="Arial"/>
                <a:cs typeface="Arial"/>
              </a:rPr>
              <a:t>h</a:t>
            </a:r>
            <a:r>
              <a:rPr dirty="0" baseline="-24074" sz="4500" spc="-1964">
                <a:solidFill>
                  <a:srgbClr val="051D38"/>
                </a:solidFill>
                <a:latin typeface="Arial"/>
                <a:cs typeface="Arial"/>
              </a:rPr>
              <a:t>p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el</a:t>
            </a:r>
            <a:r>
              <a:rPr dirty="0" sz="1600" spc="-855">
                <a:solidFill>
                  <a:srgbClr val="010206"/>
                </a:solidFill>
                <a:latin typeface="Arial"/>
                <a:cs typeface="Arial"/>
              </a:rPr>
              <a:t>p</a:t>
            </a:r>
            <a:r>
              <a:rPr dirty="0" baseline="-24074" sz="4500" spc="-30">
                <a:solidFill>
                  <a:srgbClr val="051D38"/>
                </a:solidFill>
                <a:latin typeface="Arial"/>
                <a:cs typeface="Arial"/>
              </a:rPr>
              <a:t>r</a:t>
            </a:r>
            <a:r>
              <a:rPr dirty="0" baseline="-24074" sz="4500" spc="-2100">
                <a:solidFill>
                  <a:srgbClr val="051D38"/>
                </a:solidFill>
                <a:latin typeface="Arial"/>
                <a:cs typeface="Arial"/>
              </a:rPr>
              <a:t>o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th</a:t>
            </a:r>
            <a:r>
              <a:rPr dirty="0" sz="1600" spc="-840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baseline="-24074" sz="4500" spc="-337">
                <a:solidFill>
                  <a:srgbClr val="051D38"/>
                </a:solidFill>
                <a:latin typeface="Arial"/>
                <a:cs typeface="Arial"/>
              </a:rPr>
              <a:t>v</a:t>
            </a:r>
            <a:r>
              <a:rPr dirty="0" sz="1600" spc="-610">
                <a:solidFill>
                  <a:srgbClr val="010206"/>
                </a:solidFill>
                <a:latin typeface="Arial"/>
                <a:cs typeface="Arial"/>
              </a:rPr>
              <a:t>c</a:t>
            </a:r>
            <a:r>
              <a:rPr dirty="0" baseline="-24074" sz="4500" spc="-1635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sz="1600" spc="-320">
                <a:solidFill>
                  <a:srgbClr val="010206"/>
                </a:solidFill>
                <a:latin typeface="Arial"/>
                <a:cs typeface="Arial"/>
              </a:rPr>
              <a:t>m</a:t>
            </a:r>
            <a:r>
              <a:rPr dirty="0" baseline="-24074" sz="4500" spc="-2054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p</a:t>
            </a:r>
            <a:r>
              <a:rPr dirty="0" sz="1600" spc="-430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baseline="-24074" sz="4500" spc="-1889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ny</a:t>
            </a:r>
            <a:r>
              <a:rPr dirty="0" sz="1600" spc="2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baseline="-24074" sz="4500" spc="-2437">
                <a:solidFill>
                  <a:srgbClr val="051D38"/>
                </a:solidFill>
                <a:latin typeface="Arial"/>
                <a:cs typeface="Arial"/>
              </a:rPr>
              <a:t>o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m</a:t>
            </a:r>
            <a:r>
              <a:rPr dirty="0" sz="1600" spc="-620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baseline="-24074" sz="4500" spc="-615">
                <a:solidFill>
                  <a:srgbClr val="051D38"/>
                </a:solidFill>
                <a:latin typeface="Arial"/>
                <a:cs typeface="Arial"/>
              </a:rPr>
              <a:t>r</a:t>
            </a:r>
            <a:r>
              <a:rPr dirty="0" sz="1600" spc="-509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baseline="-24074" sz="4500" spc="-1770">
                <a:solidFill>
                  <a:srgbClr val="051D38"/>
                </a:solidFill>
                <a:latin typeface="Arial"/>
                <a:cs typeface="Arial"/>
              </a:rPr>
              <a:t>g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sz="1600" spc="-620">
                <a:solidFill>
                  <a:srgbClr val="010206"/>
                </a:solidFill>
                <a:latin typeface="Arial"/>
                <a:cs typeface="Arial"/>
              </a:rPr>
              <a:t>g</a:t>
            </a:r>
            <a:r>
              <a:rPr dirty="0" baseline="-24074" sz="4500" spc="-1604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sz="1600" spc="-2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baseline="-24074" sz="4500" spc="-15">
                <a:solidFill>
                  <a:srgbClr val="051D38"/>
                </a:solidFill>
                <a:latin typeface="Arial"/>
                <a:cs typeface="Arial"/>
              </a:rPr>
              <a:t>nization's</a:t>
            </a:r>
            <a:endParaRPr baseline="-24074" sz="4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3439" y="2757336"/>
            <a:ext cx="5177155" cy="103631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197610">
              <a:lnSpc>
                <a:spcPct val="100000"/>
              </a:lnSpc>
              <a:spcBef>
                <a:spcPts val="375"/>
              </a:spcBef>
            </a:pP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their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risks.</a:t>
            </a:r>
            <a:endParaRPr sz="1600">
              <a:latin typeface="Arial"/>
              <a:cs typeface="Arial"/>
            </a:endParaRPr>
          </a:p>
          <a:p>
            <a:pPr marL="1197610" marR="30480" indent="-1159510">
              <a:lnSpc>
                <a:spcPct val="87300"/>
              </a:lnSpc>
              <a:spcBef>
                <a:spcPts val="980"/>
              </a:spcBef>
            </a:pPr>
            <a:r>
              <a:rPr dirty="0" baseline="15740" sz="4500" spc="-22">
                <a:solidFill>
                  <a:srgbClr val="051D38"/>
                </a:solidFill>
                <a:latin typeface="Arial"/>
                <a:cs typeface="Arial"/>
              </a:rPr>
              <a:t>operat</a:t>
            </a:r>
            <a:r>
              <a:rPr dirty="0" baseline="15740" sz="4500" spc="-75">
                <a:solidFill>
                  <a:srgbClr val="051D38"/>
                </a:solidFill>
                <a:latin typeface="Arial"/>
                <a:cs typeface="Arial"/>
              </a:rPr>
              <a:t>i</a:t>
            </a:r>
            <a:r>
              <a:rPr dirty="0" sz="1600" spc="-1115">
                <a:solidFill>
                  <a:srgbClr val="010206"/>
                </a:solidFill>
                <a:latin typeface="Arial"/>
                <a:cs typeface="Arial"/>
              </a:rPr>
              <a:t>C</a:t>
            </a:r>
            <a:r>
              <a:rPr dirty="0" baseline="15740" sz="4500" spc="-869">
                <a:solidFill>
                  <a:srgbClr val="051D38"/>
                </a:solidFill>
                <a:latin typeface="Arial"/>
                <a:cs typeface="Arial"/>
              </a:rPr>
              <a:t>o</a:t>
            </a:r>
            <a:r>
              <a:rPr dirty="0" sz="1600" spc="-330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baseline="15740" sz="4500" spc="-2039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nt</a:t>
            </a:r>
            <a:r>
              <a:rPr dirty="0" sz="1600" spc="-545">
                <a:solidFill>
                  <a:srgbClr val="010206"/>
                </a:solidFill>
                <a:latin typeface="Arial"/>
                <a:cs typeface="Arial"/>
              </a:rPr>
              <a:t>r</a:t>
            </a:r>
            <a:r>
              <a:rPr dirty="0" baseline="15740" sz="4500" spc="-1492">
                <a:solidFill>
                  <a:srgbClr val="051D38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sz="1600" spc="-275">
                <a:solidFill>
                  <a:srgbClr val="010206"/>
                </a:solidFill>
                <a:latin typeface="Arial"/>
                <a:cs typeface="Arial"/>
              </a:rPr>
              <a:t>l</a:t>
            </a:r>
            <a:r>
              <a:rPr dirty="0" baseline="15740" sz="4500" spc="-885">
                <a:solidFill>
                  <a:srgbClr val="051D38"/>
                </a:solidFill>
                <a:latin typeface="Arial"/>
                <a:cs typeface="Arial"/>
              </a:rPr>
              <a:t>.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:</a:t>
            </a:r>
            <a:r>
              <a:rPr dirty="0" sz="1600" spc="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Internal</a:t>
            </a:r>
            <a:r>
              <a:rPr dirty="0" sz="1600" spc="-7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Audit helps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the</a:t>
            </a:r>
            <a:r>
              <a:rPr dirty="0" sz="1600" spc="1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company 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effectively</a:t>
            </a:r>
            <a:r>
              <a:rPr dirty="0" sz="1600" spc="-5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manage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and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regulate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their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38350" y="3768597"/>
            <a:ext cx="2058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business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environment.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3439" y="4077665"/>
            <a:ext cx="606996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1111" sz="4500" spc="-22">
                <a:solidFill>
                  <a:srgbClr val="051D38"/>
                </a:solidFill>
                <a:latin typeface="Arial"/>
                <a:cs typeface="Arial"/>
              </a:rPr>
              <a:t>ob</a:t>
            </a:r>
            <a:r>
              <a:rPr dirty="0" baseline="11111" sz="4500" spc="-7">
                <a:solidFill>
                  <a:srgbClr val="051D38"/>
                </a:solidFill>
                <a:latin typeface="Arial"/>
                <a:cs typeface="Arial"/>
              </a:rPr>
              <a:t>j</a:t>
            </a:r>
            <a:r>
              <a:rPr dirty="0" baseline="11111" sz="4500" spc="-15">
                <a:solidFill>
                  <a:srgbClr val="051D38"/>
                </a:solidFill>
                <a:latin typeface="Arial"/>
                <a:cs typeface="Arial"/>
              </a:rPr>
              <a:t>ecti</a:t>
            </a:r>
            <a:r>
              <a:rPr dirty="0" baseline="11111" sz="4500" spc="-1597">
                <a:solidFill>
                  <a:srgbClr val="051D38"/>
                </a:solidFill>
                <a:latin typeface="Arial"/>
                <a:cs typeface="Arial"/>
              </a:rPr>
              <a:t>v</a:t>
            </a:r>
            <a:r>
              <a:rPr dirty="0" sz="1600" spc="-204">
                <a:solidFill>
                  <a:srgbClr val="010206"/>
                </a:solidFill>
                <a:latin typeface="Arial"/>
                <a:cs typeface="Arial"/>
              </a:rPr>
              <a:t>G</a:t>
            </a:r>
            <a:r>
              <a:rPr dirty="0" baseline="11111" sz="4500" spc="-2250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sz="1600" spc="-220">
                <a:solidFill>
                  <a:srgbClr val="010206"/>
                </a:solidFill>
                <a:latin typeface="Arial"/>
                <a:cs typeface="Arial"/>
              </a:rPr>
              <a:t>v</a:t>
            </a:r>
            <a:r>
              <a:rPr dirty="0" baseline="11111" sz="4500" spc="-1957">
                <a:solidFill>
                  <a:srgbClr val="051D38"/>
                </a:solidFill>
                <a:latin typeface="Arial"/>
                <a:cs typeface="Arial"/>
              </a:rPr>
              <a:t>s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er</a:t>
            </a:r>
            <a:r>
              <a:rPr dirty="0" sz="1600" spc="-220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baseline="11111" sz="4500" spc="-2212">
                <a:solidFill>
                  <a:srgbClr val="051D38"/>
                </a:solidFill>
                <a:latin typeface="Arial"/>
                <a:cs typeface="Arial"/>
              </a:rPr>
              <a:t>b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sz="1600" spc="-325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baseline="11111" sz="4500" spc="-1800">
                <a:solidFill>
                  <a:srgbClr val="051D38"/>
                </a:solidFill>
                <a:latin typeface="Arial"/>
                <a:cs typeface="Arial"/>
              </a:rPr>
              <a:t>y</a:t>
            </a:r>
            <a:r>
              <a:rPr dirty="0" sz="1600" spc="-5">
                <a:solidFill>
                  <a:srgbClr val="010206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sz="1600" spc="-130">
                <a:solidFill>
                  <a:srgbClr val="010206"/>
                </a:solidFill>
                <a:latin typeface="Arial"/>
                <a:cs typeface="Arial"/>
              </a:rPr>
              <a:t>:</a:t>
            </a:r>
            <a:r>
              <a:rPr dirty="0" baseline="11111" sz="4500" spc="-1679">
                <a:solidFill>
                  <a:srgbClr val="051D38"/>
                </a:solidFill>
                <a:latin typeface="Arial"/>
                <a:cs typeface="Arial"/>
              </a:rPr>
              <a:t>b</a:t>
            </a:r>
            <a:r>
              <a:rPr dirty="0" sz="1600" spc="-155">
                <a:solidFill>
                  <a:srgbClr val="010206"/>
                </a:solidFill>
                <a:latin typeface="Arial"/>
                <a:cs typeface="Arial"/>
              </a:rPr>
              <a:t>G</a:t>
            </a:r>
            <a:r>
              <a:rPr dirty="0" baseline="11111" sz="4500" spc="-1342">
                <a:solidFill>
                  <a:srgbClr val="051D38"/>
                </a:solidFill>
                <a:latin typeface="Arial"/>
                <a:cs typeface="Arial"/>
              </a:rPr>
              <a:t>r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baseline="11111" sz="4500" spc="-989">
                <a:solidFill>
                  <a:srgbClr val="051D38"/>
                </a:solidFill>
                <a:latin typeface="Arial"/>
                <a:cs typeface="Arial"/>
              </a:rPr>
              <a:t>i</a:t>
            </a:r>
            <a:r>
              <a:rPr dirty="0" sz="1600" spc="-170">
                <a:solidFill>
                  <a:srgbClr val="010206"/>
                </a:solidFill>
                <a:latin typeface="Arial"/>
                <a:cs typeface="Arial"/>
              </a:rPr>
              <a:t>v</a:t>
            </a:r>
            <a:r>
              <a:rPr dirty="0" baseline="11111" sz="4500" spc="-2295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er</a:t>
            </a:r>
            <a:r>
              <a:rPr dirty="0" sz="1600" spc="-805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baseline="11111" sz="4500" spc="-1335">
                <a:solidFill>
                  <a:srgbClr val="051D38"/>
                </a:solidFill>
                <a:latin typeface="Arial"/>
                <a:cs typeface="Arial"/>
              </a:rPr>
              <a:t>g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baseline="11111" sz="4500" spc="-1012">
                <a:solidFill>
                  <a:srgbClr val="051D38"/>
                </a:solidFill>
                <a:latin typeface="Arial"/>
                <a:cs typeface="Arial"/>
              </a:rPr>
              <a:t>i</a:t>
            </a:r>
            <a:r>
              <a:rPr dirty="0" sz="1600" spc="-240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baseline="11111" sz="4500" spc="-2182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c</a:t>
            </a:r>
            <a:r>
              <a:rPr dirty="0" sz="1600" spc="-260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baseline="11111" sz="4500" spc="-1455">
                <a:solidFill>
                  <a:srgbClr val="051D38"/>
                </a:solidFill>
                <a:latin typeface="Arial"/>
                <a:cs typeface="Arial"/>
              </a:rPr>
              <a:t>g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d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baseline="11111" sz="4500" spc="-2497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als</a:t>
            </a:r>
            <a:r>
              <a:rPr dirty="0" sz="1600" spc="17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165">
                <a:solidFill>
                  <a:srgbClr val="010206"/>
                </a:solidFill>
                <a:latin typeface="Arial"/>
                <a:cs typeface="Arial"/>
              </a:rPr>
              <a:t>C</a:t>
            </a:r>
            <a:r>
              <a:rPr dirty="0" baseline="11111" sz="4500" spc="-540">
                <a:solidFill>
                  <a:srgbClr val="051D38"/>
                </a:solidFill>
                <a:latin typeface="Arial"/>
                <a:cs typeface="Arial"/>
              </a:rPr>
              <a:t>s</a:t>
            </a:r>
            <a:r>
              <a:rPr dirty="0" sz="1600" spc="-819">
                <a:solidFill>
                  <a:srgbClr val="010206"/>
                </a:solidFill>
                <a:latin typeface="Arial"/>
                <a:cs typeface="Arial"/>
              </a:rPr>
              <a:t>w</a:t>
            </a:r>
            <a:r>
              <a:rPr dirty="0" baseline="11111" sz="4500" spc="-1087">
                <a:solidFill>
                  <a:srgbClr val="051D38"/>
                </a:solidFill>
                <a:latin typeface="Arial"/>
                <a:cs typeface="Arial"/>
              </a:rPr>
              <a:t>y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i</a:t>
            </a:r>
            <a:r>
              <a:rPr dirty="0" sz="1600" spc="-110">
                <a:solidFill>
                  <a:srgbClr val="010206"/>
                </a:solidFill>
                <a:latin typeface="Arial"/>
                <a:cs typeface="Arial"/>
              </a:rPr>
              <a:t>t</a:t>
            </a:r>
            <a:r>
              <a:rPr dirty="0" baseline="11111" sz="4500" spc="-2137">
                <a:solidFill>
                  <a:srgbClr val="051D38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h</a:t>
            </a:r>
            <a:r>
              <a:rPr dirty="0" sz="1600" spc="19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395">
                <a:solidFill>
                  <a:srgbClr val="010206"/>
                </a:solidFill>
                <a:latin typeface="Arial"/>
                <a:cs typeface="Arial"/>
              </a:rPr>
              <a:t>t</a:t>
            </a:r>
            <a:r>
              <a:rPr dirty="0" baseline="11111" sz="4500" spc="-697">
                <a:solidFill>
                  <a:srgbClr val="051D38"/>
                </a:solidFill>
                <a:latin typeface="Arial"/>
                <a:cs typeface="Arial"/>
              </a:rPr>
              <a:t>t</a:t>
            </a:r>
            <a:r>
              <a:rPr dirty="0" sz="1600" spc="-440">
                <a:solidFill>
                  <a:srgbClr val="010206"/>
                </a:solidFill>
                <a:latin typeface="Arial"/>
                <a:cs typeface="Arial"/>
              </a:rPr>
              <a:t>h</a:t>
            </a:r>
            <a:r>
              <a:rPr dirty="0" baseline="11111" sz="4500" spc="-1867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sz="1600" spc="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baseline="11111" sz="4500" spc="-15">
                <a:solidFill>
                  <a:srgbClr val="051D38"/>
                </a:solidFill>
                <a:latin typeface="Arial"/>
                <a:cs typeface="Arial"/>
              </a:rPr>
              <a:t>matic,</a:t>
            </a:r>
            <a:endParaRPr baseline="11111" sz="4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53439" y="4458461"/>
            <a:ext cx="77177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d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sc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l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i</a:t>
            </a:r>
            <a:r>
              <a:rPr dirty="0" sz="3000" spc="-1570">
                <a:solidFill>
                  <a:srgbClr val="051D38"/>
                </a:solidFill>
                <a:latin typeface="Arial"/>
                <a:cs typeface="Arial"/>
              </a:rPr>
              <a:t>n</a:t>
            </a:r>
            <a:r>
              <a:rPr dirty="0" baseline="36458" sz="2400" spc="-22">
                <a:solidFill>
                  <a:srgbClr val="010206"/>
                </a:solidFill>
                <a:latin typeface="Arial"/>
                <a:cs typeface="Arial"/>
              </a:rPr>
              <a:t>pr</a:t>
            </a:r>
            <a:r>
              <a:rPr dirty="0" baseline="36458" sz="2400" spc="-1139">
                <a:solidFill>
                  <a:srgbClr val="010206"/>
                </a:solidFill>
                <a:latin typeface="Arial"/>
                <a:cs typeface="Arial"/>
              </a:rPr>
              <a:t>o</a:t>
            </a:r>
            <a:r>
              <a:rPr dirty="0" sz="3000" spc="-919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baseline="36458" sz="2400">
                <a:solidFill>
                  <a:srgbClr val="010206"/>
                </a:solidFill>
                <a:latin typeface="Arial"/>
                <a:cs typeface="Arial"/>
              </a:rPr>
              <a:t>c</a:t>
            </a:r>
            <a:r>
              <a:rPr dirty="0" baseline="36458" sz="2400" spc="-1185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sz="3000" spc="-894">
                <a:solidFill>
                  <a:srgbClr val="051D38"/>
                </a:solidFill>
                <a:latin typeface="Arial"/>
                <a:cs typeface="Arial"/>
              </a:rPr>
              <a:t>d</a:t>
            </a:r>
            <a:r>
              <a:rPr dirty="0" baseline="36458" sz="2400">
                <a:solidFill>
                  <a:srgbClr val="010206"/>
                </a:solidFill>
                <a:latin typeface="Arial"/>
                <a:cs typeface="Arial"/>
              </a:rPr>
              <a:t>ss</a:t>
            </a:r>
            <a:r>
              <a:rPr dirty="0" baseline="36458" sz="2400" spc="-1230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sz="3000" spc="-86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baseline="36458" sz="2400" spc="75">
                <a:solidFill>
                  <a:srgbClr val="010206"/>
                </a:solidFill>
                <a:latin typeface="Arial"/>
                <a:cs typeface="Arial"/>
              </a:rPr>
              <a:t>s</a:t>
            </a:r>
            <a:r>
              <a:rPr dirty="0" sz="3000" spc="-1280">
                <a:solidFill>
                  <a:srgbClr val="051D38"/>
                </a:solidFill>
                <a:latin typeface="Arial"/>
                <a:cs typeface="Arial"/>
              </a:rPr>
              <a:t>p</a:t>
            </a:r>
            <a:r>
              <a:rPr dirty="0" baseline="36458" sz="2400" spc="-15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baseline="36458" sz="2400" spc="-772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sz="3000" spc="-1165">
                <a:solidFill>
                  <a:srgbClr val="051D38"/>
                </a:solidFill>
                <a:latin typeface="Arial"/>
                <a:cs typeface="Arial"/>
              </a:rPr>
              <a:t>p</a:t>
            </a:r>
            <a:r>
              <a:rPr dirty="0" baseline="36458" sz="2400" spc="-7">
                <a:solidFill>
                  <a:srgbClr val="010206"/>
                </a:solidFill>
                <a:latin typeface="Arial"/>
                <a:cs typeface="Arial"/>
              </a:rPr>
              <a:t>d</a:t>
            </a:r>
            <a:r>
              <a:rPr dirty="0" baseline="36458" sz="2400" spc="-217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3000" spc="-850">
                <a:solidFill>
                  <a:srgbClr val="051D38"/>
                </a:solidFill>
                <a:latin typeface="Arial"/>
                <a:cs typeface="Arial"/>
              </a:rPr>
              <a:t>r</a:t>
            </a:r>
            <a:r>
              <a:rPr dirty="0" baseline="36458" sz="2400" spc="-7">
                <a:solidFill>
                  <a:srgbClr val="010206"/>
                </a:solidFill>
                <a:latin typeface="Arial"/>
                <a:cs typeface="Arial"/>
              </a:rPr>
              <a:t>s</a:t>
            </a:r>
            <a:r>
              <a:rPr dirty="0" baseline="36458" sz="2400" spc="-1200">
                <a:solidFill>
                  <a:srgbClr val="010206"/>
                </a:solidFill>
                <a:latin typeface="Arial"/>
                <a:cs typeface="Arial"/>
              </a:rPr>
              <a:t>y</a:t>
            </a:r>
            <a:r>
              <a:rPr dirty="0" sz="3000" spc="-915">
                <a:solidFill>
                  <a:srgbClr val="051D38"/>
                </a:solidFill>
                <a:latin typeface="Arial"/>
                <a:cs typeface="Arial"/>
              </a:rPr>
              <a:t>o</a:t>
            </a:r>
            <a:r>
              <a:rPr dirty="0" baseline="36458" sz="2400" spc="-7">
                <a:solidFill>
                  <a:srgbClr val="010206"/>
                </a:solidFill>
                <a:latin typeface="Arial"/>
                <a:cs typeface="Arial"/>
              </a:rPr>
              <a:t>s</a:t>
            </a:r>
            <a:r>
              <a:rPr dirty="0" baseline="36458" sz="2400" spc="-547">
                <a:solidFill>
                  <a:srgbClr val="010206"/>
                </a:solidFill>
                <a:latin typeface="Arial"/>
                <a:cs typeface="Arial"/>
              </a:rPr>
              <a:t>t</a:t>
            </a:r>
            <a:r>
              <a:rPr dirty="0" sz="3000" spc="-1335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baseline="36458" sz="2400" spc="-15">
                <a:solidFill>
                  <a:srgbClr val="010206"/>
                </a:solidFill>
                <a:latin typeface="Arial"/>
                <a:cs typeface="Arial"/>
              </a:rPr>
              <a:t>e</a:t>
            </a:r>
            <a:r>
              <a:rPr dirty="0" baseline="36458" sz="2400" spc="-1357">
                <a:solidFill>
                  <a:srgbClr val="010206"/>
                </a:solidFill>
                <a:latin typeface="Arial"/>
                <a:cs typeface="Arial"/>
              </a:rPr>
              <a:t>m</a:t>
            </a:r>
            <a:r>
              <a:rPr dirty="0" sz="3000" spc="-620">
                <a:solidFill>
                  <a:srgbClr val="051D38"/>
                </a:solidFill>
                <a:latin typeface="Arial"/>
                <a:cs typeface="Arial"/>
              </a:rPr>
              <a:t>c</a:t>
            </a:r>
            <a:r>
              <a:rPr dirty="0" baseline="36458" sz="2400" spc="-307">
                <a:solidFill>
                  <a:srgbClr val="010206"/>
                </a:solidFill>
                <a:latin typeface="Arial"/>
                <a:cs typeface="Arial"/>
              </a:rPr>
              <a:t>s</a:t>
            </a:r>
            <a:r>
              <a:rPr dirty="0" sz="3000" spc="-1019">
                <a:solidFill>
                  <a:srgbClr val="051D38"/>
                </a:solidFill>
                <a:latin typeface="Arial"/>
                <a:cs typeface="Arial"/>
              </a:rPr>
              <a:t>h</a:t>
            </a:r>
            <a:r>
              <a:rPr dirty="0" baseline="36458" sz="2400" spc="-15">
                <a:solidFill>
                  <a:srgbClr val="010206"/>
                </a:solidFill>
                <a:latin typeface="Arial"/>
                <a:cs typeface="Arial"/>
              </a:rPr>
              <a:t>by</a:t>
            </a:r>
            <a:r>
              <a:rPr dirty="0" baseline="36458" sz="2400" spc="-427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3000" spc="-545">
                <a:solidFill>
                  <a:srgbClr val="051D38"/>
                </a:solidFill>
                <a:latin typeface="Arial"/>
                <a:cs typeface="Arial"/>
              </a:rPr>
              <a:t>t</a:t>
            </a:r>
            <a:r>
              <a:rPr dirty="0" baseline="36458" sz="2400" spc="-960">
                <a:solidFill>
                  <a:srgbClr val="010206"/>
                </a:solidFill>
                <a:latin typeface="Arial"/>
                <a:cs typeface="Arial"/>
              </a:rPr>
              <a:t>w</a:t>
            </a:r>
            <a:r>
              <a:rPr dirty="0" sz="3000" spc="-1060">
                <a:solidFill>
                  <a:srgbClr val="051D38"/>
                </a:solidFill>
                <a:latin typeface="Arial"/>
                <a:cs typeface="Arial"/>
              </a:rPr>
              <a:t>o</a:t>
            </a:r>
            <a:r>
              <a:rPr dirty="0" baseline="36458" sz="2400" spc="-22">
                <a:solidFill>
                  <a:srgbClr val="010206"/>
                </a:solidFill>
                <a:latin typeface="Arial"/>
                <a:cs typeface="Arial"/>
              </a:rPr>
              <a:t>h</a:t>
            </a:r>
            <a:r>
              <a:rPr dirty="0" baseline="36458" sz="2400" spc="-7">
                <a:solidFill>
                  <a:srgbClr val="010206"/>
                </a:solidFill>
                <a:latin typeface="Arial"/>
                <a:cs typeface="Arial"/>
              </a:rPr>
              <a:t>i</a:t>
            </a:r>
            <a:r>
              <a:rPr dirty="0" baseline="36458" sz="2400" spc="-270">
                <a:solidFill>
                  <a:srgbClr val="010206"/>
                </a:solidFill>
                <a:latin typeface="Arial"/>
                <a:cs typeface="Arial"/>
              </a:rPr>
              <a:t>c</a:t>
            </a:r>
            <a:r>
              <a:rPr dirty="0" sz="3000" spc="-1510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baseline="36458" sz="2400" spc="-15">
                <a:solidFill>
                  <a:srgbClr val="010206"/>
                </a:solidFill>
                <a:latin typeface="Arial"/>
                <a:cs typeface="Arial"/>
              </a:rPr>
              <a:t>h</a:t>
            </a:r>
            <a:r>
              <a:rPr dirty="0" baseline="36458" sz="2400" spc="7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baseline="36458" sz="2400" spc="-1080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sz="3000" spc="-790">
                <a:solidFill>
                  <a:srgbClr val="051D38"/>
                </a:solidFill>
                <a:latin typeface="Arial"/>
                <a:cs typeface="Arial"/>
              </a:rPr>
              <a:t>v</a:t>
            </a:r>
            <a:r>
              <a:rPr dirty="0" baseline="36458" sz="2400" spc="-172">
                <a:solidFill>
                  <a:srgbClr val="010206"/>
                </a:solidFill>
                <a:latin typeface="Arial"/>
                <a:cs typeface="Arial"/>
              </a:rPr>
              <a:t>n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l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uat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sz="3000" spc="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10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78839" y="4744339"/>
            <a:ext cx="6440170" cy="1111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72210">
              <a:lnSpc>
                <a:spcPts val="1635"/>
              </a:lnSpc>
              <a:spcBef>
                <a:spcPts val="95"/>
              </a:spcBef>
            </a:pP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organization</a:t>
            </a:r>
            <a:r>
              <a:rPr dirty="0" sz="1600" spc="-7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operates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effectively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3315"/>
              </a:lnSpc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effectiveness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risk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management,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control,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governance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processes.*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5747003"/>
            <a:ext cx="9144000" cy="1111250"/>
            <a:chOff x="0" y="5747003"/>
            <a:chExt cx="9144000" cy="11112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28560"/>
              <a:ext cx="9144000" cy="1294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739127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79">
                  <a:moveTo>
                    <a:pt x="810920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109204" y="118872"/>
                  </a:lnTo>
                  <a:lnTo>
                    <a:pt x="8109204" y="0"/>
                  </a:lnTo>
                  <a:close/>
                </a:path>
                <a:path w="9144000" h="119379">
                  <a:moveTo>
                    <a:pt x="9144000" y="0"/>
                  </a:moveTo>
                  <a:lnTo>
                    <a:pt x="8694420" y="0"/>
                  </a:lnTo>
                  <a:lnTo>
                    <a:pt x="869442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109204" y="6271259"/>
              <a:ext cx="585470" cy="586740"/>
            </a:xfrm>
            <a:custGeom>
              <a:avLst/>
              <a:gdLst/>
              <a:ahLst/>
              <a:cxnLst/>
              <a:rect l="l" t="t" r="r" b="b"/>
              <a:pathLst>
                <a:path w="585470" h="586740">
                  <a:moveTo>
                    <a:pt x="585216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585216" y="586739"/>
                  </a:lnTo>
                  <a:lnTo>
                    <a:pt x="585216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7420" y="5747003"/>
              <a:ext cx="4709159" cy="9342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5148" y="6362682"/>
              <a:ext cx="311222" cy="44957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099185">
              <a:lnSpc>
                <a:spcPct val="100000"/>
              </a:lnSpc>
              <a:spcBef>
                <a:spcPts val="100"/>
              </a:spcBef>
            </a:pPr>
            <a:r>
              <a:rPr dirty="0"/>
              <a:t>HISTORY</a:t>
            </a:r>
            <a:r>
              <a:rPr dirty="0" spc="-15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INTERNAL</a:t>
            </a:r>
            <a:r>
              <a:rPr dirty="0" spc="-295"/>
              <a:t> </a:t>
            </a:r>
            <a:r>
              <a:rPr dirty="0" spc="-10"/>
              <a:t>AUDIT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535940" y="1625549"/>
            <a:ext cx="8024495" cy="39293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00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5000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years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ago,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Middle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Kingdom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Nile,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Pharaoh's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deputy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was</a:t>
            </a:r>
            <a:r>
              <a:rPr dirty="0" sz="2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overseeing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storage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grains.</a:t>
            </a:r>
            <a:r>
              <a:rPr dirty="0" sz="2000" spc="-1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Auditing was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matter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re-performing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work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others.</a:t>
            </a:r>
            <a:r>
              <a:rPr dirty="0" sz="2000" spc="-1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meant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observing,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counting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double-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checking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records.</a:t>
            </a:r>
            <a:endParaRPr sz="2000">
              <a:latin typeface="Arial"/>
              <a:cs typeface="Arial"/>
            </a:endParaRPr>
          </a:p>
          <a:p>
            <a:pPr marL="421005" indent="-408305">
              <a:lnSpc>
                <a:spcPct val="100000"/>
              </a:lnSpc>
              <a:spcBef>
                <a:spcPts val="484"/>
              </a:spcBef>
              <a:buChar char="•"/>
              <a:tabLst>
                <a:tab pos="421005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processes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systems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were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very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simple,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so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was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auditing.</a:t>
            </a:r>
            <a:endParaRPr sz="2000">
              <a:latin typeface="Arial"/>
              <a:cs typeface="Arial"/>
            </a:endParaRPr>
          </a:p>
          <a:p>
            <a:pPr marL="355600" marR="62674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As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business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organizations</a:t>
            </a:r>
            <a:r>
              <a:rPr dirty="0" sz="2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grew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size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complexity,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practice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000" spc="-1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Audit</a:t>
            </a:r>
            <a:r>
              <a:rPr dirty="0" sz="2000" spc="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also</a:t>
            </a:r>
            <a:r>
              <a:rPr dirty="0" sz="2000" spc="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evolved.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modern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practice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auditing internal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control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systems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replaced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prior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technique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re-performing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every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step</a:t>
            </a:r>
            <a:endParaRPr sz="2000">
              <a:latin typeface="Arial"/>
              <a:cs typeface="Arial"/>
            </a:endParaRPr>
          </a:p>
          <a:p>
            <a:pPr marL="355600" marR="481965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dirty="0" sz="2000" spc="-60">
                <a:solidFill>
                  <a:srgbClr val="051D38"/>
                </a:solidFill>
                <a:latin typeface="Arial"/>
                <a:cs typeface="Arial"/>
              </a:rPr>
              <a:t>Today,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we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use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sophisticated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risk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modeling,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statistical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sampling,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computer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assisted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audit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techniques,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customer-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focused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total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quality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as</a:t>
            </a:r>
            <a:r>
              <a:rPr dirty="0" sz="2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part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audit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573405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90"/>
              <a:t> </a:t>
            </a:r>
            <a:r>
              <a:rPr dirty="0"/>
              <a:t>BASICS</a:t>
            </a:r>
            <a:r>
              <a:rPr dirty="0" spc="-5"/>
              <a:t> </a:t>
            </a:r>
            <a:r>
              <a:rPr dirty="0" spc="-10"/>
              <a:t>PURPOSE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31061"/>
            <a:ext cx="7747634" cy="435546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5600" marR="5080" indent="-342900">
              <a:lnSpc>
                <a:spcPts val="2880"/>
              </a:lnSpc>
              <a:spcBef>
                <a:spcPts val="795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four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cornerstones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effective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corporate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governance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are:</a:t>
            </a:r>
            <a:endParaRPr sz="3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5"/>
              </a:spcBef>
              <a:buChar char="–"/>
              <a:tabLst>
                <a:tab pos="756285" algn="l"/>
              </a:tabLst>
            </a:pPr>
            <a:r>
              <a:rPr dirty="0" sz="2600">
                <a:solidFill>
                  <a:srgbClr val="008FC6"/>
                </a:solidFill>
                <a:latin typeface="Arial"/>
                <a:cs typeface="Arial"/>
              </a:rPr>
              <a:t>audit</a:t>
            </a:r>
            <a:r>
              <a:rPr dirty="0" sz="2600" spc="-3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8FC6"/>
                </a:solidFill>
                <a:latin typeface="Arial"/>
                <a:cs typeface="Arial"/>
              </a:rPr>
              <a:t>committee</a:t>
            </a:r>
            <a:r>
              <a:rPr dirty="0" sz="26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600" spc="-3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8FC6"/>
                </a:solidFill>
                <a:latin typeface="Arial"/>
                <a:cs typeface="Arial"/>
              </a:rPr>
              <a:t>the</a:t>
            </a:r>
            <a:r>
              <a:rPr dirty="0" sz="2600" spc="-3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8FC6"/>
                </a:solidFill>
                <a:latin typeface="Arial"/>
                <a:cs typeface="Arial"/>
              </a:rPr>
              <a:t>board</a:t>
            </a:r>
            <a:r>
              <a:rPr dirty="0" sz="26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600" spc="-3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8FC6"/>
                </a:solidFill>
                <a:latin typeface="Arial"/>
                <a:cs typeface="Arial"/>
              </a:rPr>
              <a:t>directors</a:t>
            </a:r>
            <a:endParaRPr sz="26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buChar char="–"/>
              <a:tabLst>
                <a:tab pos="755650" algn="l"/>
              </a:tabLst>
            </a:pPr>
            <a:r>
              <a:rPr dirty="0" sz="2600">
                <a:solidFill>
                  <a:srgbClr val="008FC6"/>
                </a:solidFill>
                <a:latin typeface="Arial"/>
                <a:cs typeface="Arial"/>
              </a:rPr>
              <a:t>executive</a:t>
            </a:r>
            <a:r>
              <a:rPr dirty="0" sz="26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8FC6"/>
                </a:solidFill>
                <a:latin typeface="Arial"/>
                <a:cs typeface="Arial"/>
              </a:rPr>
              <a:t>management</a:t>
            </a:r>
            <a:endParaRPr sz="2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dirty="0" sz="2600">
                <a:solidFill>
                  <a:srgbClr val="008FC6"/>
                </a:solidFill>
                <a:latin typeface="Arial"/>
                <a:cs typeface="Arial"/>
              </a:rPr>
              <a:t>external</a:t>
            </a:r>
            <a:r>
              <a:rPr dirty="0" sz="2600" spc="-3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8FC6"/>
                </a:solidFill>
                <a:latin typeface="Arial"/>
                <a:cs typeface="Arial"/>
              </a:rPr>
              <a:t>auditors</a:t>
            </a:r>
            <a:endParaRPr sz="2600">
              <a:latin typeface="Arial"/>
              <a:cs typeface="Arial"/>
            </a:endParaRPr>
          </a:p>
          <a:p>
            <a:pPr lvl="1" marL="756285" indent="-286385">
              <a:lnSpc>
                <a:spcPts val="3110"/>
              </a:lnSpc>
              <a:buChar char="–"/>
              <a:tabLst>
                <a:tab pos="756285" algn="l"/>
              </a:tabLst>
            </a:pPr>
            <a:r>
              <a:rPr dirty="0" sz="2600">
                <a:solidFill>
                  <a:srgbClr val="008FC6"/>
                </a:solidFill>
                <a:latin typeface="Arial"/>
                <a:cs typeface="Arial"/>
              </a:rPr>
              <a:t>internal</a:t>
            </a:r>
            <a:r>
              <a:rPr dirty="0" sz="2600" spc="-3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8FC6"/>
                </a:solidFill>
                <a:latin typeface="Arial"/>
                <a:cs typeface="Arial"/>
              </a:rPr>
              <a:t>auditors</a:t>
            </a:r>
            <a:endParaRPr sz="2600">
              <a:latin typeface="Arial"/>
              <a:cs typeface="Arial"/>
            </a:endParaRPr>
          </a:p>
          <a:p>
            <a:pPr marL="355600" marR="138430" indent="-342900">
              <a:lnSpc>
                <a:spcPct val="80000"/>
              </a:lnSpc>
              <a:spcBef>
                <a:spcPts val="715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When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these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groups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work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together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with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healthy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interdependence,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controls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are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strong,</a:t>
            </a:r>
            <a:r>
              <a:rPr dirty="0" sz="3000" spc="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reporting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accurate,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ethics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are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maintained,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oversight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effective,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risks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are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mitigated,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investments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are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protected.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43785" y="6281420"/>
            <a:ext cx="6099175" cy="32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115">
              <a:lnSpc>
                <a:spcPts val="1160"/>
              </a:lnSpc>
              <a:spcBef>
                <a:spcPts val="100"/>
              </a:spcBef>
            </a:pPr>
            <a:r>
              <a:rPr dirty="0" sz="1100">
                <a:solidFill>
                  <a:srgbClr val="051D38"/>
                </a:solidFill>
                <a:latin typeface="Arial"/>
                <a:cs typeface="Arial"/>
              </a:rPr>
              <a:t>From</a:t>
            </a:r>
            <a:r>
              <a:rPr dirty="0" sz="11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51D38"/>
                </a:solidFill>
                <a:latin typeface="Arial"/>
                <a:cs typeface="Arial"/>
              </a:rPr>
              <a:t>"INTERNAL</a:t>
            </a:r>
            <a:r>
              <a:rPr dirty="0" sz="11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11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51D38"/>
                </a:solidFill>
                <a:latin typeface="Arial"/>
                <a:cs typeface="Arial"/>
              </a:rPr>
              <a:t>ALL</a:t>
            </a:r>
            <a:r>
              <a:rPr dirty="0" sz="11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51D38"/>
                </a:solidFill>
                <a:latin typeface="Arial"/>
                <a:cs typeface="Arial"/>
              </a:rPr>
              <a:t>DAY’S</a:t>
            </a:r>
            <a:r>
              <a:rPr dirty="0" sz="1100" spc="-10">
                <a:solidFill>
                  <a:srgbClr val="051D38"/>
                </a:solidFill>
                <a:latin typeface="Arial"/>
                <a:cs typeface="Arial"/>
              </a:rPr>
              <a:t> WORK"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60"/>
              </a:lnSpc>
            </a:pPr>
            <a:r>
              <a:rPr dirty="0" sz="1100" spc="-10">
                <a:solidFill>
                  <a:srgbClr val="051D38"/>
                </a:solidFill>
                <a:latin typeface="Arial"/>
                <a:cs typeface="Arial"/>
              </a:rPr>
              <a:t>https://na.theiia.org/about-us/about-ia/Public%20Documents/06262_All_In_A_Days_Work-Rev.pdf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0915" y="2909443"/>
            <a:ext cx="392239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51943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D"/>
                </a:solidFill>
              </a:rPr>
              <a:t>INTERNAL</a:t>
            </a:r>
            <a:r>
              <a:rPr dirty="0" sz="3200" spc="-330">
                <a:solidFill>
                  <a:srgbClr val="FFFFFD"/>
                </a:solidFill>
              </a:rPr>
              <a:t> </a:t>
            </a:r>
            <a:r>
              <a:rPr dirty="0" sz="3200" spc="-60">
                <a:solidFill>
                  <a:srgbClr val="FFFFFD"/>
                </a:solidFill>
              </a:rPr>
              <a:t>AUDIT: </a:t>
            </a:r>
            <a:r>
              <a:rPr dirty="0" sz="3200" spc="-40">
                <a:solidFill>
                  <a:srgbClr val="FFFFFD"/>
                </a:solidFill>
              </a:rPr>
              <a:t>WHAT</a:t>
            </a:r>
            <a:r>
              <a:rPr dirty="0" sz="3200" spc="-90">
                <a:solidFill>
                  <a:srgbClr val="FFFFFD"/>
                </a:solidFill>
              </a:rPr>
              <a:t> </a:t>
            </a:r>
            <a:r>
              <a:rPr dirty="0" sz="3200">
                <a:solidFill>
                  <a:srgbClr val="FFFFFD"/>
                </a:solidFill>
              </a:rPr>
              <a:t>IS</a:t>
            </a:r>
            <a:r>
              <a:rPr dirty="0" sz="3200" spc="-35">
                <a:solidFill>
                  <a:srgbClr val="FFFFFD"/>
                </a:solidFill>
              </a:rPr>
              <a:t> </a:t>
            </a:r>
            <a:r>
              <a:rPr dirty="0" sz="3200">
                <a:solidFill>
                  <a:srgbClr val="FFFFFD"/>
                </a:solidFill>
              </a:rPr>
              <a:t>OUR</a:t>
            </a:r>
            <a:r>
              <a:rPr dirty="0" sz="3200" spc="-50">
                <a:solidFill>
                  <a:srgbClr val="FFFFFD"/>
                </a:solidFill>
              </a:rPr>
              <a:t> </a:t>
            </a:r>
            <a:r>
              <a:rPr dirty="0" sz="3200" spc="-20">
                <a:solidFill>
                  <a:srgbClr val="FFFFFD"/>
                </a:solidFill>
              </a:rPr>
              <a:t>ROLE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2315210" marR="5080" indent="-2254885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WHAT</a:t>
            </a:r>
            <a:r>
              <a:rPr dirty="0" spc="-60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 spc="-10"/>
              <a:t>INTERNAL</a:t>
            </a:r>
            <a:r>
              <a:rPr dirty="0" spc="-295"/>
              <a:t> </a:t>
            </a:r>
            <a:r>
              <a:rPr dirty="0"/>
              <a:t>AUDIT’S</a:t>
            </a:r>
            <a:r>
              <a:rPr dirty="0" spc="-35"/>
              <a:t> </a:t>
            </a:r>
            <a:r>
              <a:rPr dirty="0"/>
              <a:t>ROLE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 spc="-25"/>
              <a:t>THE </a:t>
            </a:r>
            <a:r>
              <a:rPr dirty="0" spc="-10"/>
              <a:t>ORGANIZATION?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20" y="2204696"/>
            <a:ext cx="4536567" cy="305363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68573" y="1782902"/>
            <a:ext cx="31483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152E55"/>
                </a:solidFill>
                <a:latin typeface="Arial"/>
                <a:cs typeface="Arial"/>
              </a:rPr>
              <a:t>Board</a:t>
            </a:r>
            <a:r>
              <a:rPr dirty="0" sz="2800" spc="-40" b="1">
                <a:solidFill>
                  <a:srgbClr val="152E55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52E55"/>
                </a:solidFill>
                <a:latin typeface="Arial"/>
                <a:cs typeface="Arial"/>
              </a:rPr>
              <a:t>of</a:t>
            </a:r>
            <a:r>
              <a:rPr dirty="0" sz="2800" spc="-60" b="1">
                <a:solidFill>
                  <a:srgbClr val="152E55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Directors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74211" y="5171947"/>
            <a:ext cx="21964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Management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78255" y="2525395"/>
            <a:ext cx="422275" cy="24218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3190"/>
              </a:lnSpc>
            </a:pP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External</a:t>
            </a:r>
            <a:r>
              <a:rPr dirty="0" sz="2800" spc="-130" b="1">
                <a:solidFill>
                  <a:srgbClr val="152E55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Audit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50066" y="2605425"/>
            <a:ext cx="422275" cy="23031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90"/>
              </a:lnSpc>
            </a:pP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Internal</a:t>
            </a:r>
            <a:r>
              <a:rPr dirty="0" sz="2800" spc="-120" b="1">
                <a:solidFill>
                  <a:srgbClr val="152E55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Audit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6271259"/>
            <a:ext cx="9144000" cy="586740"/>
            <a:chOff x="0" y="6271259"/>
            <a:chExt cx="9144000" cy="5867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28560"/>
              <a:ext cx="9144000" cy="1294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739127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79">
                  <a:moveTo>
                    <a:pt x="810920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109204" y="118872"/>
                  </a:lnTo>
                  <a:lnTo>
                    <a:pt x="8109204" y="0"/>
                  </a:lnTo>
                  <a:close/>
                </a:path>
                <a:path w="9144000" h="119379">
                  <a:moveTo>
                    <a:pt x="9144000" y="0"/>
                  </a:moveTo>
                  <a:lnTo>
                    <a:pt x="8694420" y="0"/>
                  </a:lnTo>
                  <a:lnTo>
                    <a:pt x="869442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109204" y="6271259"/>
              <a:ext cx="585470" cy="586740"/>
            </a:xfrm>
            <a:custGeom>
              <a:avLst/>
              <a:gdLst/>
              <a:ahLst/>
              <a:cxnLst/>
              <a:rect l="l" t="t" r="r" b="b"/>
              <a:pathLst>
                <a:path w="585470" h="586740">
                  <a:moveTo>
                    <a:pt x="585216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585216" y="586739"/>
                  </a:lnTo>
                  <a:lnTo>
                    <a:pt x="585216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5148" y="6362682"/>
              <a:ext cx="311222" cy="44957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2419985" marR="5080" indent="-235966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WHAT</a:t>
            </a:r>
            <a:r>
              <a:rPr dirty="0" spc="-60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 spc="-10"/>
              <a:t>INTERNAL</a:t>
            </a:r>
            <a:r>
              <a:rPr dirty="0" spc="-295"/>
              <a:t> </a:t>
            </a:r>
            <a:r>
              <a:rPr dirty="0"/>
              <a:t>AUDIT’S</a:t>
            </a:r>
            <a:r>
              <a:rPr dirty="0" spc="-35"/>
              <a:t> </a:t>
            </a:r>
            <a:r>
              <a:rPr dirty="0"/>
              <a:t>ROLE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 spc="-25"/>
              <a:t>THE </a:t>
            </a:r>
            <a:r>
              <a:rPr dirty="0" spc="-10"/>
              <a:t>ORGANIZATION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7439" y="1754123"/>
            <a:ext cx="4389120" cy="3834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226822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INTRODUCTIONS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21071"/>
            <a:ext cx="7712709" cy="366522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94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Erin</a:t>
            </a:r>
            <a:r>
              <a:rPr dirty="0" sz="3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Morrow</a:t>
            </a:r>
            <a:endParaRPr sz="3200">
              <a:latin typeface="Arial"/>
              <a:cs typeface="Arial"/>
            </a:endParaRPr>
          </a:p>
          <a:p>
            <a:pPr lvl="1" marL="755015" marR="5080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6285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Principal,</a:t>
            </a:r>
            <a:r>
              <a:rPr dirty="0" sz="2800" spc="-9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8FC6"/>
                </a:solidFill>
                <a:latin typeface="Arial"/>
                <a:cs typeface="Arial"/>
              </a:rPr>
              <a:t>Business</a:t>
            </a:r>
            <a:r>
              <a:rPr dirty="0" sz="2800" spc="-1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Advisory</a:t>
            </a:r>
            <a:r>
              <a:rPr dirty="0" sz="28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Services</a:t>
            </a:r>
            <a:r>
              <a:rPr dirty="0" sz="2800" spc="-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-</a:t>
            </a:r>
            <a:r>
              <a:rPr dirty="0" sz="28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8FC6"/>
                </a:solidFill>
                <a:latin typeface="Arial"/>
                <a:cs typeface="Arial"/>
              </a:rPr>
              <a:t>New </a:t>
            </a:r>
            <a:r>
              <a:rPr dirty="0" sz="2800" spc="-25">
                <a:solidFill>
                  <a:srgbClr val="008FC6"/>
                </a:solidFill>
                <a:latin typeface="Arial"/>
                <a:cs typeface="Arial"/>
              </a:rPr>
              <a:t>	</a:t>
            </a:r>
            <a:r>
              <a:rPr dirty="0" sz="2800" spc="-20">
                <a:solidFill>
                  <a:srgbClr val="008FC6"/>
                </a:solidFill>
                <a:latin typeface="Arial"/>
                <a:cs typeface="Arial"/>
              </a:rPr>
              <a:t>York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140"/>
              </a:spcBef>
              <a:buClr>
                <a:srgbClr val="008FC6"/>
              </a:buClr>
              <a:buFont typeface="Arial"/>
              <a:buChar char="–"/>
            </a:pP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Anthony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Morton-Aiken</a:t>
            </a:r>
            <a:endParaRPr sz="3200">
              <a:latin typeface="Arial"/>
              <a:cs typeface="Arial"/>
            </a:endParaRPr>
          </a:p>
          <a:p>
            <a:pPr lvl="1" marL="755015" marR="791845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6285" algn="l"/>
              </a:tabLst>
            </a:pP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Manager,</a:t>
            </a:r>
            <a:r>
              <a:rPr dirty="0" sz="2800" spc="-14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8FC6"/>
                </a:solidFill>
                <a:latin typeface="Arial"/>
                <a:cs typeface="Arial"/>
              </a:rPr>
              <a:t>Business</a:t>
            </a:r>
            <a:r>
              <a:rPr dirty="0" sz="2800" spc="-1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Advisory</a:t>
            </a:r>
            <a:r>
              <a:rPr dirty="0" sz="2800" spc="-9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Services</a:t>
            </a:r>
            <a:r>
              <a:rPr dirty="0" sz="28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008FC6"/>
                </a:solidFill>
                <a:latin typeface="Arial"/>
                <a:cs typeface="Arial"/>
              </a:rPr>
              <a:t>- </a:t>
            </a:r>
            <a:r>
              <a:rPr dirty="0" sz="2800" spc="-50">
                <a:solidFill>
                  <a:srgbClr val="008FC6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Boston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228" y="2573477"/>
            <a:ext cx="3820160" cy="167258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D"/>
                </a:solidFill>
              </a:rPr>
              <a:t>INTERNAL</a:t>
            </a:r>
            <a:r>
              <a:rPr dirty="0" sz="3600" spc="-345">
                <a:solidFill>
                  <a:srgbClr val="FFFFFD"/>
                </a:solidFill>
              </a:rPr>
              <a:t> </a:t>
            </a:r>
            <a:r>
              <a:rPr dirty="0" sz="3600" spc="-60">
                <a:solidFill>
                  <a:srgbClr val="FFFFFD"/>
                </a:solidFill>
              </a:rPr>
              <a:t>AUDIT:</a:t>
            </a:r>
            <a:endParaRPr sz="3600"/>
          </a:p>
          <a:p>
            <a:pPr algn="r" marL="81280" marR="5080" indent="1818005">
              <a:lnSpc>
                <a:spcPct val="100000"/>
              </a:lnSpc>
              <a:spcBef>
                <a:spcPts val="5"/>
              </a:spcBef>
            </a:pPr>
            <a:r>
              <a:rPr dirty="0" sz="3600" spc="-10">
                <a:solidFill>
                  <a:srgbClr val="FFFFFD"/>
                </a:solidFill>
              </a:rPr>
              <a:t>CAREER OPPORTUNITIES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1656581"/>
            <a:ext cx="9144000" cy="5201920"/>
            <a:chOff x="0" y="1656581"/>
            <a:chExt cx="9144000" cy="52019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28560"/>
              <a:ext cx="9144000" cy="1294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739127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79">
                  <a:moveTo>
                    <a:pt x="810920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109204" y="118872"/>
                  </a:lnTo>
                  <a:lnTo>
                    <a:pt x="8109204" y="0"/>
                  </a:lnTo>
                  <a:close/>
                </a:path>
                <a:path w="9144000" h="119379">
                  <a:moveTo>
                    <a:pt x="9144000" y="0"/>
                  </a:moveTo>
                  <a:lnTo>
                    <a:pt x="8694420" y="0"/>
                  </a:lnTo>
                  <a:lnTo>
                    <a:pt x="869442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109204" y="6271259"/>
              <a:ext cx="585470" cy="586740"/>
            </a:xfrm>
            <a:custGeom>
              <a:avLst/>
              <a:gdLst/>
              <a:ahLst/>
              <a:cxnLst/>
              <a:rect l="l" t="t" r="r" b="b"/>
              <a:pathLst>
                <a:path w="585470" h="586740">
                  <a:moveTo>
                    <a:pt x="585216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585216" y="586739"/>
                  </a:lnTo>
                  <a:lnTo>
                    <a:pt x="585216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4338" y="1656581"/>
              <a:ext cx="2122918" cy="225705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946782" y="1689226"/>
              <a:ext cx="2018030" cy="2152015"/>
            </a:xfrm>
            <a:custGeom>
              <a:avLst/>
              <a:gdLst/>
              <a:ahLst/>
              <a:cxnLst/>
              <a:rect l="l" t="t" r="r" b="b"/>
              <a:pathLst>
                <a:path w="2018029" h="2152015">
                  <a:moveTo>
                    <a:pt x="1009015" y="0"/>
                  </a:moveTo>
                  <a:lnTo>
                    <a:pt x="961515" y="1098"/>
                  </a:lnTo>
                  <a:lnTo>
                    <a:pt x="914580" y="4360"/>
                  </a:lnTo>
                  <a:lnTo>
                    <a:pt x="868259" y="9738"/>
                  </a:lnTo>
                  <a:lnTo>
                    <a:pt x="822601" y="17184"/>
                  </a:lnTo>
                  <a:lnTo>
                    <a:pt x="777653" y="26648"/>
                  </a:lnTo>
                  <a:lnTo>
                    <a:pt x="733464" y="38082"/>
                  </a:lnTo>
                  <a:lnTo>
                    <a:pt x="690083" y="51439"/>
                  </a:lnTo>
                  <a:lnTo>
                    <a:pt x="647558" y="66668"/>
                  </a:lnTo>
                  <a:lnTo>
                    <a:pt x="605937" y="83723"/>
                  </a:lnTo>
                  <a:lnTo>
                    <a:pt x="565270" y="102555"/>
                  </a:lnTo>
                  <a:lnTo>
                    <a:pt x="525604" y="123114"/>
                  </a:lnTo>
                  <a:lnTo>
                    <a:pt x="486987" y="145354"/>
                  </a:lnTo>
                  <a:lnTo>
                    <a:pt x="449469" y="169224"/>
                  </a:lnTo>
                  <a:lnTo>
                    <a:pt x="413098" y="194677"/>
                  </a:lnTo>
                  <a:lnTo>
                    <a:pt x="377922" y="221665"/>
                  </a:lnTo>
                  <a:lnTo>
                    <a:pt x="343989" y="250138"/>
                  </a:lnTo>
                  <a:lnTo>
                    <a:pt x="311349" y="280049"/>
                  </a:lnTo>
                  <a:lnTo>
                    <a:pt x="280049" y="311349"/>
                  </a:lnTo>
                  <a:lnTo>
                    <a:pt x="250138" y="343989"/>
                  </a:lnTo>
                  <a:lnTo>
                    <a:pt x="221665" y="377922"/>
                  </a:lnTo>
                  <a:lnTo>
                    <a:pt x="194677" y="413098"/>
                  </a:lnTo>
                  <a:lnTo>
                    <a:pt x="169224" y="449469"/>
                  </a:lnTo>
                  <a:lnTo>
                    <a:pt x="145354" y="486987"/>
                  </a:lnTo>
                  <a:lnTo>
                    <a:pt x="123114" y="525604"/>
                  </a:lnTo>
                  <a:lnTo>
                    <a:pt x="102555" y="565270"/>
                  </a:lnTo>
                  <a:lnTo>
                    <a:pt x="83723" y="605937"/>
                  </a:lnTo>
                  <a:lnTo>
                    <a:pt x="66668" y="647558"/>
                  </a:lnTo>
                  <a:lnTo>
                    <a:pt x="51439" y="690083"/>
                  </a:lnTo>
                  <a:lnTo>
                    <a:pt x="38082" y="733464"/>
                  </a:lnTo>
                  <a:lnTo>
                    <a:pt x="26648" y="777653"/>
                  </a:lnTo>
                  <a:lnTo>
                    <a:pt x="17184" y="822601"/>
                  </a:lnTo>
                  <a:lnTo>
                    <a:pt x="9738" y="868259"/>
                  </a:lnTo>
                  <a:lnTo>
                    <a:pt x="4360" y="914580"/>
                  </a:lnTo>
                  <a:lnTo>
                    <a:pt x="1098" y="961515"/>
                  </a:lnTo>
                  <a:lnTo>
                    <a:pt x="0" y="1009014"/>
                  </a:lnTo>
                  <a:lnTo>
                    <a:pt x="257810" y="1009014"/>
                  </a:lnTo>
                  <a:lnTo>
                    <a:pt x="259348" y="960803"/>
                  </a:lnTo>
                  <a:lnTo>
                    <a:pt x="263909" y="913246"/>
                  </a:lnTo>
                  <a:lnTo>
                    <a:pt x="271413" y="866456"/>
                  </a:lnTo>
                  <a:lnTo>
                    <a:pt x="281780" y="820542"/>
                  </a:lnTo>
                  <a:lnTo>
                    <a:pt x="294929" y="775618"/>
                  </a:lnTo>
                  <a:lnTo>
                    <a:pt x="310781" y="731795"/>
                  </a:lnTo>
                  <a:lnTo>
                    <a:pt x="329254" y="689183"/>
                  </a:lnTo>
                  <a:lnTo>
                    <a:pt x="350270" y="647896"/>
                  </a:lnTo>
                  <a:lnTo>
                    <a:pt x="373747" y="608043"/>
                  </a:lnTo>
                  <a:lnTo>
                    <a:pt x="399605" y="569737"/>
                  </a:lnTo>
                  <a:lnTo>
                    <a:pt x="427765" y="533090"/>
                  </a:lnTo>
                  <a:lnTo>
                    <a:pt x="458145" y="498212"/>
                  </a:lnTo>
                  <a:lnTo>
                    <a:pt x="490667" y="465216"/>
                  </a:lnTo>
                  <a:lnTo>
                    <a:pt x="525249" y="434213"/>
                  </a:lnTo>
                  <a:lnTo>
                    <a:pt x="561812" y="405314"/>
                  </a:lnTo>
                  <a:lnTo>
                    <a:pt x="600275" y="378631"/>
                  </a:lnTo>
                  <a:lnTo>
                    <a:pt x="640558" y="354276"/>
                  </a:lnTo>
                  <a:lnTo>
                    <a:pt x="682580" y="332360"/>
                  </a:lnTo>
                  <a:lnTo>
                    <a:pt x="726263" y="312994"/>
                  </a:lnTo>
                  <a:lnTo>
                    <a:pt x="771525" y="296290"/>
                  </a:lnTo>
                  <a:lnTo>
                    <a:pt x="817060" y="282671"/>
                  </a:lnTo>
                  <a:lnTo>
                    <a:pt x="862766" y="272049"/>
                  </a:lnTo>
                  <a:lnTo>
                    <a:pt x="908533" y="264369"/>
                  </a:lnTo>
                  <a:lnTo>
                    <a:pt x="954249" y="259575"/>
                  </a:lnTo>
                  <a:lnTo>
                    <a:pt x="999803" y="257612"/>
                  </a:lnTo>
                  <a:lnTo>
                    <a:pt x="1045083" y="258424"/>
                  </a:lnTo>
                  <a:lnTo>
                    <a:pt x="1089978" y="261955"/>
                  </a:lnTo>
                  <a:lnTo>
                    <a:pt x="1134376" y="268150"/>
                  </a:lnTo>
                  <a:lnTo>
                    <a:pt x="1178167" y="276952"/>
                  </a:lnTo>
                  <a:lnTo>
                    <a:pt x="1221238" y="288306"/>
                  </a:lnTo>
                  <a:lnTo>
                    <a:pt x="1263479" y="302156"/>
                  </a:lnTo>
                  <a:lnTo>
                    <a:pt x="1304778" y="318446"/>
                  </a:lnTo>
                  <a:lnTo>
                    <a:pt x="1345025" y="337121"/>
                  </a:lnTo>
                  <a:lnTo>
                    <a:pt x="1384107" y="358125"/>
                  </a:lnTo>
                  <a:lnTo>
                    <a:pt x="1421913" y="381402"/>
                  </a:lnTo>
                  <a:lnTo>
                    <a:pt x="1458332" y="406896"/>
                  </a:lnTo>
                  <a:lnTo>
                    <a:pt x="1493252" y="434552"/>
                  </a:lnTo>
                  <a:lnTo>
                    <a:pt x="1526563" y="464313"/>
                  </a:lnTo>
                  <a:lnTo>
                    <a:pt x="1558153" y="496125"/>
                  </a:lnTo>
                  <a:lnTo>
                    <a:pt x="1587910" y="529931"/>
                  </a:lnTo>
                  <a:lnTo>
                    <a:pt x="1615724" y="565675"/>
                  </a:lnTo>
                  <a:lnTo>
                    <a:pt x="1641482" y="603302"/>
                  </a:lnTo>
                  <a:lnTo>
                    <a:pt x="1665074" y="642757"/>
                  </a:lnTo>
                  <a:lnTo>
                    <a:pt x="1686389" y="683982"/>
                  </a:lnTo>
                  <a:lnTo>
                    <a:pt x="1705314" y="726924"/>
                  </a:lnTo>
                  <a:lnTo>
                    <a:pt x="1721739" y="771524"/>
                  </a:lnTo>
                  <a:lnTo>
                    <a:pt x="1735358" y="817060"/>
                  </a:lnTo>
                  <a:lnTo>
                    <a:pt x="1745980" y="862766"/>
                  </a:lnTo>
                  <a:lnTo>
                    <a:pt x="1753660" y="908533"/>
                  </a:lnTo>
                  <a:lnTo>
                    <a:pt x="1758454" y="954249"/>
                  </a:lnTo>
                  <a:lnTo>
                    <a:pt x="1760417" y="999803"/>
                  </a:lnTo>
                  <a:lnTo>
                    <a:pt x="1759605" y="1045083"/>
                  </a:lnTo>
                  <a:lnTo>
                    <a:pt x="1756074" y="1089978"/>
                  </a:lnTo>
                  <a:lnTo>
                    <a:pt x="1749879" y="1134376"/>
                  </a:lnTo>
                  <a:lnTo>
                    <a:pt x="1741077" y="1178167"/>
                  </a:lnTo>
                  <a:lnTo>
                    <a:pt x="1729723" y="1221238"/>
                  </a:lnTo>
                  <a:lnTo>
                    <a:pt x="1715873" y="1263479"/>
                  </a:lnTo>
                  <a:lnTo>
                    <a:pt x="1699583" y="1304778"/>
                  </a:lnTo>
                  <a:lnTo>
                    <a:pt x="1680908" y="1345025"/>
                  </a:lnTo>
                  <a:lnTo>
                    <a:pt x="1659904" y="1384107"/>
                  </a:lnTo>
                  <a:lnTo>
                    <a:pt x="1636627" y="1421913"/>
                  </a:lnTo>
                  <a:lnTo>
                    <a:pt x="1611133" y="1458332"/>
                  </a:lnTo>
                  <a:lnTo>
                    <a:pt x="1583477" y="1493252"/>
                  </a:lnTo>
                  <a:lnTo>
                    <a:pt x="1553716" y="1526563"/>
                  </a:lnTo>
                  <a:lnTo>
                    <a:pt x="1521904" y="1558153"/>
                  </a:lnTo>
                  <a:lnTo>
                    <a:pt x="1488098" y="1587910"/>
                  </a:lnTo>
                  <a:lnTo>
                    <a:pt x="1452354" y="1615724"/>
                  </a:lnTo>
                  <a:lnTo>
                    <a:pt x="1414727" y="1641482"/>
                  </a:lnTo>
                  <a:lnTo>
                    <a:pt x="1375272" y="1665074"/>
                  </a:lnTo>
                  <a:lnTo>
                    <a:pt x="1334047" y="1686389"/>
                  </a:lnTo>
                  <a:lnTo>
                    <a:pt x="1291105" y="1705314"/>
                  </a:lnTo>
                  <a:lnTo>
                    <a:pt x="1246505" y="1721739"/>
                  </a:lnTo>
                  <a:lnTo>
                    <a:pt x="1257427" y="1566545"/>
                  </a:lnTo>
                  <a:lnTo>
                    <a:pt x="947038" y="1886965"/>
                  </a:lnTo>
                  <a:lnTo>
                    <a:pt x="1216152" y="2151761"/>
                  </a:lnTo>
                  <a:lnTo>
                    <a:pt x="1227328" y="1994027"/>
                  </a:lnTo>
                  <a:lnTo>
                    <a:pt x="1274627" y="1982364"/>
                  </a:lnTo>
                  <a:lnTo>
                    <a:pt x="1320930" y="1968567"/>
                  </a:lnTo>
                  <a:lnTo>
                    <a:pt x="1366186" y="1952698"/>
                  </a:lnTo>
                  <a:lnTo>
                    <a:pt x="1410348" y="1934814"/>
                  </a:lnTo>
                  <a:lnTo>
                    <a:pt x="1453368" y="1914978"/>
                  </a:lnTo>
                  <a:lnTo>
                    <a:pt x="1495198" y="1893248"/>
                  </a:lnTo>
                  <a:lnTo>
                    <a:pt x="1535790" y="1869684"/>
                  </a:lnTo>
                  <a:lnTo>
                    <a:pt x="1575094" y="1844348"/>
                  </a:lnTo>
                  <a:lnTo>
                    <a:pt x="1613065" y="1817298"/>
                  </a:lnTo>
                  <a:lnTo>
                    <a:pt x="1649652" y="1788595"/>
                  </a:lnTo>
                  <a:lnTo>
                    <a:pt x="1684808" y="1758300"/>
                  </a:lnTo>
                  <a:lnTo>
                    <a:pt x="1718485" y="1726471"/>
                  </a:lnTo>
                  <a:lnTo>
                    <a:pt x="1750635" y="1693169"/>
                  </a:lnTo>
                  <a:lnTo>
                    <a:pt x="1781209" y="1658454"/>
                  </a:lnTo>
                  <a:lnTo>
                    <a:pt x="1810160" y="1622386"/>
                  </a:lnTo>
                  <a:lnTo>
                    <a:pt x="1837439" y="1585026"/>
                  </a:lnTo>
                  <a:lnTo>
                    <a:pt x="1862998" y="1546432"/>
                  </a:lnTo>
                  <a:lnTo>
                    <a:pt x="1886789" y="1506666"/>
                  </a:lnTo>
                  <a:lnTo>
                    <a:pt x="1908764" y="1465788"/>
                  </a:lnTo>
                  <a:lnTo>
                    <a:pt x="1928874" y="1423856"/>
                  </a:lnTo>
                  <a:lnTo>
                    <a:pt x="1947072" y="1380933"/>
                  </a:lnTo>
                  <a:lnTo>
                    <a:pt x="1963310" y="1337076"/>
                  </a:lnTo>
                  <a:lnTo>
                    <a:pt x="1977538" y="1292347"/>
                  </a:lnTo>
                  <a:lnTo>
                    <a:pt x="1989710" y="1246806"/>
                  </a:lnTo>
                  <a:lnTo>
                    <a:pt x="1999777" y="1200512"/>
                  </a:lnTo>
                  <a:lnTo>
                    <a:pt x="2007690" y="1153526"/>
                  </a:lnTo>
                  <a:lnTo>
                    <a:pt x="2013402" y="1105908"/>
                  </a:lnTo>
                  <a:lnTo>
                    <a:pt x="2016865" y="1057717"/>
                  </a:lnTo>
                  <a:lnTo>
                    <a:pt x="2018030" y="1009014"/>
                  </a:lnTo>
                  <a:lnTo>
                    <a:pt x="2016931" y="961515"/>
                  </a:lnTo>
                  <a:lnTo>
                    <a:pt x="2013669" y="914580"/>
                  </a:lnTo>
                  <a:lnTo>
                    <a:pt x="2008291" y="868259"/>
                  </a:lnTo>
                  <a:lnTo>
                    <a:pt x="2000845" y="822601"/>
                  </a:lnTo>
                  <a:lnTo>
                    <a:pt x="1991381" y="777653"/>
                  </a:lnTo>
                  <a:lnTo>
                    <a:pt x="1979947" y="733464"/>
                  </a:lnTo>
                  <a:lnTo>
                    <a:pt x="1966590" y="690083"/>
                  </a:lnTo>
                  <a:lnTo>
                    <a:pt x="1951361" y="647558"/>
                  </a:lnTo>
                  <a:lnTo>
                    <a:pt x="1934306" y="605937"/>
                  </a:lnTo>
                  <a:lnTo>
                    <a:pt x="1915474" y="565270"/>
                  </a:lnTo>
                  <a:lnTo>
                    <a:pt x="1894915" y="525604"/>
                  </a:lnTo>
                  <a:lnTo>
                    <a:pt x="1872675" y="486987"/>
                  </a:lnTo>
                  <a:lnTo>
                    <a:pt x="1848805" y="449469"/>
                  </a:lnTo>
                  <a:lnTo>
                    <a:pt x="1823352" y="413098"/>
                  </a:lnTo>
                  <a:lnTo>
                    <a:pt x="1796364" y="377922"/>
                  </a:lnTo>
                  <a:lnTo>
                    <a:pt x="1767891" y="343989"/>
                  </a:lnTo>
                  <a:lnTo>
                    <a:pt x="1737980" y="311349"/>
                  </a:lnTo>
                  <a:lnTo>
                    <a:pt x="1706680" y="280049"/>
                  </a:lnTo>
                  <a:lnTo>
                    <a:pt x="1674040" y="250138"/>
                  </a:lnTo>
                  <a:lnTo>
                    <a:pt x="1640107" y="221665"/>
                  </a:lnTo>
                  <a:lnTo>
                    <a:pt x="1604931" y="194677"/>
                  </a:lnTo>
                  <a:lnTo>
                    <a:pt x="1568560" y="169224"/>
                  </a:lnTo>
                  <a:lnTo>
                    <a:pt x="1531042" y="145354"/>
                  </a:lnTo>
                  <a:lnTo>
                    <a:pt x="1492425" y="123114"/>
                  </a:lnTo>
                  <a:lnTo>
                    <a:pt x="1452759" y="102555"/>
                  </a:lnTo>
                  <a:lnTo>
                    <a:pt x="1412092" y="83723"/>
                  </a:lnTo>
                  <a:lnTo>
                    <a:pt x="1370471" y="66668"/>
                  </a:lnTo>
                  <a:lnTo>
                    <a:pt x="1327946" y="51439"/>
                  </a:lnTo>
                  <a:lnTo>
                    <a:pt x="1284565" y="38082"/>
                  </a:lnTo>
                  <a:lnTo>
                    <a:pt x="1240376" y="26648"/>
                  </a:lnTo>
                  <a:lnTo>
                    <a:pt x="1195428" y="17184"/>
                  </a:lnTo>
                  <a:lnTo>
                    <a:pt x="1149770" y="9738"/>
                  </a:lnTo>
                  <a:lnTo>
                    <a:pt x="1103449" y="4360"/>
                  </a:lnTo>
                  <a:lnTo>
                    <a:pt x="1056514" y="1098"/>
                  </a:lnTo>
                  <a:lnTo>
                    <a:pt x="1009015" y="0"/>
                  </a:lnTo>
                  <a:close/>
                </a:path>
              </a:pathLst>
            </a:custGeom>
            <a:solidFill>
              <a:srgbClr val="0045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946782" y="1689226"/>
              <a:ext cx="2018030" cy="2152015"/>
            </a:xfrm>
            <a:custGeom>
              <a:avLst/>
              <a:gdLst/>
              <a:ahLst/>
              <a:cxnLst/>
              <a:rect l="l" t="t" r="r" b="b"/>
              <a:pathLst>
                <a:path w="2018029" h="2152015">
                  <a:moveTo>
                    <a:pt x="0" y="1009014"/>
                  </a:moveTo>
                  <a:lnTo>
                    <a:pt x="1098" y="961515"/>
                  </a:lnTo>
                  <a:lnTo>
                    <a:pt x="4360" y="914580"/>
                  </a:lnTo>
                  <a:lnTo>
                    <a:pt x="9738" y="868259"/>
                  </a:lnTo>
                  <a:lnTo>
                    <a:pt x="17184" y="822601"/>
                  </a:lnTo>
                  <a:lnTo>
                    <a:pt x="26648" y="777653"/>
                  </a:lnTo>
                  <a:lnTo>
                    <a:pt x="38082" y="733464"/>
                  </a:lnTo>
                  <a:lnTo>
                    <a:pt x="51439" y="690083"/>
                  </a:lnTo>
                  <a:lnTo>
                    <a:pt x="66668" y="647558"/>
                  </a:lnTo>
                  <a:lnTo>
                    <a:pt x="83723" y="605937"/>
                  </a:lnTo>
                  <a:lnTo>
                    <a:pt x="102555" y="565270"/>
                  </a:lnTo>
                  <a:lnTo>
                    <a:pt x="123114" y="525604"/>
                  </a:lnTo>
                  <a:lnTo>
                    <a:pt x="145354" y="486987"/>
                  </a:lnTo>
                  <a:lnTo>
                    <a:pt x="169224" y="449469"/>
                  </a:lnTo>
                  <a:lnTo>
                    <a:pt x="194677" y="413098"/>
                  </a:lnTo>
                  <a:lnTo>
                    <a:pt x="221665" y="377922"/>
                  </a:lnTo>
                  <a:lnTo>
                    <a:pt x="250138" y="343989"/>
                  </a:lnTo>
                  <a:lnTo>
                    <a:pt x="280049" y="311349"/>
                  </a:lnTo>
                  <a:lnTo>
                    <a:pt x="311349" y="280049"/>
                  </a:lnTo>
                  <a:lnTo>
                    <a:pt x="343989" y="250138"/>
                  </a:lnTo>
                  <a:lnTo>
                    <a:pt x="377922" y="221665"/>
                  </a:lnTo>
                  <a:lnTo>
                    <a:pt x="413098" y="194677"/>
                  </a:lnTo>
                  <a:lnTo>
                    <a:pt x="449469" y="169224"/>
                  </a:lnTo>
                  <a:lnTo>
                    <a:pt x="486987" y="145354"/>
                  </a:lnTo>
                  <a:lnTo>
                    <a:pt x="525604" y="123114"/>
                  </a:lnTo>
                  <a:lnTo>
                    <a:pt x="565270" y="102555"/>
                  </a:lnTo>
                  <a:lnTo>
                    <a:pt x="605937" y="83723"/>
                  </a:lnTo>
                  <a:lnTo>
                    <a:pt x="647558" y="66668"/>
                  </a:lnTo>
                  <a:lnTo>
                    <a:pt x="690083" y="51439"/>
                  </a:lnTo>
                  <a:lnTo>
                    <a:pt x="733464" y="38082"/>
                  </a:lnTo>
                  <a:lnTo>
                    <a:pt x="777653" y="26648"/>
                  </a:lnTo>
                  <a:lnTo>
                    <a:pt x="822601" y="17184"/>
                  </a:lnTo>
                  <a:lnTo>
                    <a:pt x="868259" y="9738"/>
                  </a:lnTo>
                  <a:lnTo>
                    <a:pt x="914580" y="4360"/>
                  </a:lnTo>
                  <a:lnTo>
                    <a:pt x="961515" y="1098"/>
                  </a:lnTo>
                  <a:lnTo>
                    <a:pt x="1009015" y="0"/>
                  </a:lnTo>
                  <a:lnTo>
                    <a:pt x="1056514" y="1098"/>
                  </a:lnTo>
                  <a:lnTo>
                    <a:pt x="1103449" y="4360"/>
                  </a:lnTo>
                  <a:lnTo>
                    <a:pt x="1149770" y="9738"/>
                  </a:lnTo>
                  <a:lnTo>
                    <a:pt x="1195428" y="17184"/>
                  </a:lnTo>
                  <a:lnTo>
                    <a:pt x="1240376" y="26648"/>
                  </a:lnTo>
                  <a:lnTo>
                    <a:pt x="1284565" y="38082"/>
                  </a:lnTo>
                  <a:lnTo>
                    <a:pt x="1327946" y="51439"/>
                  </a:lnTo>
                  <a:lnTo>
                    <a:pt x="1370471" y="66668"/>
                  </a:lnTo>
                  <a:lnTo>
                    <a:pt x="1412092" y="83723"/>
                  </a:lnTo>
                  <a:lnTo>
                    <a:pt x="1452759" y="102555"/>
                  </a:lnTo>
                  <a:lnTo>
                    <a:pt x="1492425" y="123114"/>
                  </a:lnTo>
                  <a:lnTo>
                    <a:pt x="1531042" y="145354"/>
                  </a:lnTo>
                  <a:lnTo>
                    <a:pt x="1568560" y="169224"/>
                  </a:lnTo>
                  <a:lnTo>
                    <a:pt x="1604931" y="194677"/>
                  </a:lnTo>
                  <a:lnTo>
                    <a:pt x="1640107" y="221665"/>
                  </a:lnTo>
                  <a:lnTo>
                    <a:pt x="1674040" y="250138"/>
                  </a:lnTo>
                  <a:lnTo>
                    <a:pt x="1706680" y="280049"/>
                  </a:lnTo>
                  <a:lnTo>
                    <a:pt x="1737980" y="311349"/>
                  </a:lnTo>
                  <a:lnTo>
                    <a:pt x="1767891" y="343989"/>
                  </a:lnTo>
                  <a:lnTo>
                    <a:pt x="1796364" y="377922"/>
                  </a:lnTo>
                  <a:lnTo>
                    <a:pt x="1823352" y="413098"/>
                  </a:lnTo>
                  <a:lnTo>
                    <a:pt x="1848805" y="449469"/>
                  </a:lnTo>
                  <a:lnTo>
                    <a:pt x="1872675" y="486987"/>
                  </a:lnTo>
                  <a:lnTo>
                    <a:pt x="1894915" y="525604"/>
                  </a:lnTo>
                  <a:lnTo>
                    <a:pt x="1915474" y="565270"/>
                  </a:lnTo>
                  <a:lnTo>
                    <a:pt x="1934306" y="605937"/>
                  </a:lnTo>
                  <a:lnTo>
                    <a:pt x="1951361" y="647558"/>
                  </a:lnTo>
                  <a:lnTo>
                    <a:pt x="1966590" y="690083"/>
                  </a:lnTo>
                  <a:lnTo>
                    <a:pt x="1979947" y="733464"/>
                  </a:lnTo>
                  <a:lnTo>
                    <a:pt x="1991381" y="777653"/>
                  </a:lnTo>
                  <a:lnTo>
                    <a:pt x="2000845" y="822601"/>
                  </a:lnTo>
                  <a:lnTo>
                    <a:pt x="2008291" y="868259"/>
                  </a:lnTo>
                  <a:lnTo>
                    <a:pt x="2013669" y="914580"/>
                  </a:lnTo>
                  <a:lnTo>
                    <a:pt x="2016931" y="961515"/>
                  </a:lnTo>
                  <a:lnTo>
                    <a:pt x="2018030" y="1009014"/>
                  </a:lnTo>
                  <a:lnTo>
                    <a:pt x="2016865" y="1057717"/>
                  </a:lnTo>
                  <a:lnTo>
                    <a:pt x="2013402" y="1105908"/>
                  </a:lnTo>
                  <a:lnTo>
                    <a:pt x="2007690" y="1153526"/>
                  </a:lnTo>
                  <a:lnTo>
                    <a:pt x="1999777" y="1200512"/>
                  </a:lnTo>
                  <a:lnTo>
                    <a:pt x="1989710" y="1246806"/>
                  </a:lnTo>
                  <a:lnTo>
                    <a:pt x="1977538" y="1292347"/>
                  </a:lnTo>
                  <a:lnTo>
                    <a:pt x="1963310" y="1337076"/>
                  </a:lnTo>
                  <a:lnTo>
                    <a:pt x="1947072" y="1380933"/>
                  </a:lnTo>
                  <a:lnTo>
                    <a:pt x="1928874" y="1423856"/>
                  </a:lnTo>
                  <a:lnTo>
                    <a:pt x="1908764" y="1465788"/>
                  </a:lnTo>
                  <a:lnTo>
                    <a:pt x="1886789" y="1506666"/>
                  </a:lnTo>
                  <a:lnTo>
                    <a:pt x="1862998" y="1546432"/>
                  </a:lnTo>
                  <a:lnTo>
                    <a:pt x="1837439" y="1585026"/>
                  </a:lnTo>
                  <a:lnTo>
                    <a:pt x="1810160" y="1622386"/>
                  </a:lnTo>
                  <a:lnTo>
                    <a:pt x="1781209" y="1658454"/>
                  </a:lnTo>
                  <a:lnTo>
                    <a:pt x="1750635" y="1693169"/>
                  </a:lnTo>
                  <a:lnTo>
                    <a:pt x="1718485" y="1726471"/>
                  </a:lnTo>
                  <a:lnTo>
                    <a:pt x="1684808" y="1758300"/>
                  </a:lnTo>
                  <a:lnTo>
                    <a:pt x="1649652" y="1788595"/>
                  </a:lnTo>
                  <a:lnTo>
                    <a:pt x="1613065" y="1817298"/>
                  </a:lnTo>
                  <a:lnTo>
                    <a:pt x="1575094" y="1844348"/>
                  </a:lnTo>
                  <a:lnTo>
                    <a:pt x="1535790" y="1869684"/>
                  </a:lnTo>
                  <a:lnTo>
                    <a:pt x="1495198" y="1893248"/>
                  </a:lnTo>
                  <a:lnTo>
                    <a:pt x="1453368" y="1914978"/>
                  </a:lnTo>
                  <a:lnTo>
                    <a:pt x="1410348" y="1934814"/>
                  </a:lnTo>
                  <a:lnTo>
                    <a:pt x="1366186" y="1952698"/>
                  </a:lnTo>
                  <a:lnTo>
                    <a:pt x="1320930" y="1968567"/>
                  </a:lnTo>
                  <a:lnTo>
                    <a:pt x="1274627" y="1982364"/>
                  </a:lnTo>
                  <a:lnTo>
                    <a:pt x="1227328" y="1994027"/>
                  </a:lnTo>
                  <a:lnTo>
                    <a:pt x="1216152" y="2151761"/>
                  </a:lnTo>
                  <a:lnTo>
                    <a:pt x="947038" y="1886965"/>
                  </a:lnTo>
                  <a:lnTo>
                    <a:pt x="1257427" y="1566545"/>
                  </a:lnTo>
                  <a:lnTo>
                    <a:pt x="1246505" y="1721739"/>
                  </a:lnTo>
                  <a:lnTo>
                    <a:pt x="1291105" y="1705314"/>
                  </a:lnTo>
                  <a:lnTo>
                    <a:pt x="1334047" y="1686389"/>
                  </a:lnTo>
                  <a:lnTo>
                    <a:pt x="1375272" y="1665074"/>
                  </a:lnTo>
                  <a:lnTo>
                    <a:pt x="1414727" y="1641482"/>
                  </a:lnTo>
                  <a:lnTo>
                    <a:pt x="1452354" y="1615724"/>
                  </a:lnTo>
                  <a:lnTo>
                    <a:pt x="1488098" y="1587910"/>
                  </a:lnTo>
                  <a:lnTo>
                    <a:pt x="1521904" y="1558153"/>
                  </a:lnTo>
                  <a:lnTo>
                    <a:pt x="1553716" y="1526563"/>
                  </a:lnTo>
                  <a:lnTo>
                    <a:pt x="1583477" y="1493252"/>
                  </a:lnTo>
                  <a:lnTo>
                    <a:pt x="1611133" y="1458332"/>
                  </a:lnTo>
                  <a:lnTo>
                    <a:pt x="1636627" y="1421913"/>
                  </a:lnTo>
                  <a:lnTo>
                    <a:pt x="1659904" y="1384107"/>
                  </a:lnTo>
                  <a:lnTo>
                    <a:pt x="1680908" y="1345025"/>
                  </a:lnTo>
                  <a:lnTo>
                    <a:pt x="1699583" y="1304778"/>
                  </a:lnTo>
                  <a:lnTo>
                    <a:pt x="1715873" y="1263479"/>
                  </a:lnTo>
                  <a:lnTo>
                    <a:pt x="1729723" y="1221238"/>
                  </a:lnTo>
                  <a:lnTo>
                    <a:pt x="1741077" y="1178167"/>
                  </a:lnTo>
                  <a:lnTo>
                    <a:pt x="1749879" y="1134376"/>
                  </a:lnTo>
                  <a:lnTo>
                    <a:pt x="1756074" y="1089978"/>
                  </a:lnTo>
                  <a:lnTo>
                    <a:pt x="1759605" y="1045083"/>
                  </a:lnTo>
                  <a:lnTo>
                    <a:pt x="1760417" y="999803"/>
                  </a:lnTo>
                  <a:lnTo>
                    <a:pt x="1758454" y="954249"/>
                  </a:lnTo>
                  <a:lnTo>
                    <a:pt x="1753660" y="908533"/>
                  </a:lnTo>
                  <a:lnTo>
                    <a:pt x="1745980" y="862766"/>
                  </a:lnTo>
                  <a:lnTo>
                    <a:pt x="1735358" y="817060"/>
                  </a:lnTo>
                  <a:lnTo>
                    <a:pt x="1721739" y="771524"/>
                  </a:lnTo>
                  <a:lnTo>
                    <a:pt x="1705314" y="726924"/>
                  </a:lnTo>
                  <a:lnTo>
                    <a:pt x="1686389" y="683982"/>
                  </a:lnTo>
                  <a:lnTo>
                    <a:pt x="1665074" y="642757"/>
                  </a:lnTo>
                  <a:lnTo>
                    <a:pt x="1641482" y="603302"/>
                  </a:lnTo>
                  <a:lnTo>
                    <a:pt x="1615724" y="565675"/>
                  </a:lnTo>
                  <a:lnTo>
                    <a:pt x="1587910" y="529931"/>
                  </a:lnTo>
                  <a:lnTo>
                    <a:pt x="1558153" y="496125"/>
                  </a:lnTo>
                  <a:lnTo>
                    <a:pt x="1526563" y="464313"/>
                  </a:lnTo>
                  <a:lnTo>
                    <a:pt x="1493252" y="434552"/>
                  </a:lnTo>
                  <a:lnTo>
                    <a:pt x="1458332" y="406896"/>
                  </a:lnTo>
                  <a:lnTo>
                    <a:pt x="1421913" y="381402"/>
                  </a:lnTo>
                  <a:lnTo>
                    <a:pt x="1384107" y="358125"/>
                  </a:lnTo>
                  <a:lnTo>
                    <a:pt x="1345025" y="337121"/>
                  </a:lnTo>
                  <a:lnTo>
                    <a:pt x="1304778" y="318446"/>
                  </a:lnTo>
                  <a:lnTo>
                    <a:pt x="1263479" y="302156"/>
                  </a:lnTo>
                  <a:lnTo>
                    <a:pt x="1221238" y="288306"/>
                  </a:lnTo>
                  <a:lnTo>
                    <a:pt x="1178167" y="276952"/>
                  </a:lnTo>
                  <a:lnTo>
                    <a:pt x="1134376" y="268150"/>
                  </a:lnTo>
                  <a:lnTo>
                    <a:pt x="1089978" y="261955"/>
                  </a:lnTo>
                  <a:lnTo>
                    <a:pt x="1045083" y="258424"/>
                  </a:lnTo>
                  <a:lnTo>
                    <a:pt x="999803" y="257612"/>
                  </a:lnTo>
                  <a:lnTo>
                    <a:pt x="954249" y="259575"/>
                  </a:lnTo>
                  <a:lnTo>
                    <a:pt x="908533" y="264369"/>
                  </a:lnTo>
                  <a:lnTo>
                    <a:pt x="862766" y="272049"/>
                  </a:lnTo>
                  <a:lnTo>
                    <a:pt x="817060" y="282671"/>
                  </a:lnTo>
                  <a:lnTo>
                    <a:pt x="771525" y="296290"/>
                  </a:lnTo>
                  <a:lnTo>
                    <a:pt x="726263" y="312994"/>
                  </a:lnTo>
                  <a:lnTo>
                    <a:pt x="682580" y="332360"/>
                  </a:lnTo>
                  <a:lnTo>
                    <a:pt x="640558" y="354276"/>
                  </a:lnTo>
                  <a:lnTo>
                    <a:pt x="600275" y="378631"/>
                  </a:lnTo>
                  <a:lnTo>
                    <a:pt x="561812" y="405314"/>
                  </a:lnTo>
                  <a:lnTo>
                    <a:pt x="525249" y="434213"/>
                  </a:lnTo>
                  <a:lnTo>
                    <a:pt x="490667" y="465216"/>
                  </a:lnTo>
                  <a:lnTo>
                    <a:pt x="458145" y="498212"/>
                  </a:lnTo>
                  <a:lnTo>
                    <a:pt x="427765" y="533090"/>
                  </a:lnTo>
                  <a:lnTo>
                    <a:pt x="399605" y="569737"/>
                  </a:lnTo>
                  <a:lnTo>
                    <a:pt x="373747" y="608043"/>
                  </a:lnTo>
                  <a:lnTo>
                    <a:pt x="350270" y="647896"/>
                  </a:lnTo>
                  <a:lnTo>
                    <a:pt x="329254" y="689183"/>
                  </a:lnTo>
                  <a:lnTo>
                    <a:pt x="310781" y="731795"/>
                  </a:lnTo>
                  <a:lnTo>
                    <a:pt x="294929" y="775618"/>
                  </a:lnTo>
                  <a:lnTo>
                    <a:pt x="281780" y="820542"/>
                  </a:lnTo>
                  <a:lnTo>
                    <a:pt x="271413" y="866456"/>
                  </a:lnTo>
                  <a:lnTo>
                    <a:pt x="263909" y="913246"/>
                  </a:lnTo>
                  <a:lnTo>
                    <a:pt x="259348" y="960803"/>
                  </a:lnTo>
                  <a:lnTo>
                    <a:pt x="257810" y="1009014"/>
                  </a:lnTo>
                  <a:lnTo>
                    <a:pt x="0" y="1009014"/>
                  </a:lnTo>
                  <a:close/>
                </a:path>
              </a:pathLst>
            </a:custGeom>
            <a:ln w="38100">
              <a:solidFill>
                <a:srgbClr val="FFFF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64232" y="228346"/>
            <a:ext cx="541401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46175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00"/>
              <a:t> </a:t>
            </a:r>
            <a:r>
              <a:rPr dirty="0" spc="-10"/>
              <a:t>AUDIT </a:t>
            </a:r>
            <a:r>
              <a:rPr dirty="0" spc="-30"/>
              <a:t>WHAT</a:t>
            </a:r>
            <a:r>
              <a:rPr dirty="0" spc="-85"/>
              <a:t> </a:t>
            </a:r>
            <a:r>
              <a:rPr dirty="0"/>
              <a:t>IS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CAREER</a:t>
            </a:r>
            <a:r>
              <a:rPr dirty="0" spc="-55"/>
              <a:t> </a:t>
            </a:r>
            <a:r>
              <a:rPr dirty="0" spc="-90"/>
              <a:t>PATH?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4201795" y="1895982"/>
            <a:ext cx="3432810" cy="8477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5730" indent="-113030">
              <a:lnSpc>
                <a:spcPts val="1595"/>
              </a:lnSpc>
              <a:spcBef>
                <a:spcPts val="105"/>
              </a:spcBef>
              <a:buChar char="•"/>
              <a:tabLst>
                <a:tab pos="125730" algn="l"/>
              </a:tabLst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Broad</a:t>
            </a:r>
            <a:r>
              <a:rPr dirty="0" sz="14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range</a:t>
            </a:r>
            <a:r>
              <a:rPr dirty="0" sz="14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14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degrees</a:t>
            </a:r>
            <a:r>
              <a:rPr dirty="0" sz="14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applicable</a:t>
            </a:r>
            <a:endParaRPr sz="1400">
              <a:latin typeface="Arial"/>
              <a:cs typeface="Arial"/>
            </a:endParaRPr>
          </a:p>
          <a:p>
            <a:pPr marL="127000">
              <a:lnSpc>
                <a:spcPts val="1595"/>
              </a:lnSpc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(financial,</a:t>
            </a:r>
            <a:r>
              <a:rPr dirty="0" sz="14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operational,</a:t>
            </a:r>
            <a:r>
              <a:rPr dirty="0" sz="14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social</a:t>
            </a:r>
            <a:r>
              <a:rPr dirty="0" sz="14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studies,</a:t>
            </a:r>
            <a:r>
              <a:rPr dirty="0" sz="14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51D38"/>
                </a:solidFill>
                <a:latin typeface="Arial"/>
                <a:cs typeface="Arial"/>
              </a:rPr>
              <a:t>etc.)</a:t>
            </a:r>
            <a:endParaRPr sz="1400">
              <a:latin typeface="Arial"/>
              <a:cs typeface="Arial"/>
            </a:endParaRPr>
          </a:p>
          <a:p>
            <a:pPr marL="125730" marR="381635" indent="-113030">
              <a:lnSpc>
                <a:spcPts val="151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Work</a:t>
            </a:r>
            <a:r>
              <a:rPr dirty="0" sz="14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experience</a:t>
            </a:r>
            <a:r>
              <a:rPr dirty="0" sz="14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companies</a:t>
            </a:r>
            <a:r>
              <a:rPr dirty="0" sz="14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51D38"/>
                </a:solidFill>
                <a:latin typeface="Arial"/>
                <a:cs typeface="Arial"/>
              </a:rPr>
              <a:t>(most </a:t>
            </a:r>
            <a:r>
              <a:rPr dirty="0" sz="1400" spc="-20">
                <a:solidFill>
                  <a:srgbClr val="051D38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experience</a:t>
            </a:r>
            <a:r>
              <a:rPr dirty="0" sz="14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14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relevant)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80233" y="2404694"/>
            <a:ext cx="1143635" cy="54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dirty="0" sz="1800">
                <a:solidFill>
                  <a:srgbClr val="051D38"/>
                </a:solidFill>
                <a:latin typeface="Arial"/>
                <a:cs typeface="Arial"/>
              </a:rPr>
              <a:t>Where</a:t>
            </a:r>
            <a:r>
              <a:rPr dirty="0" sz="18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1D38"/>
                </a:solidFill>
                <a:latin typeface="Arial"/>
                <a:cs typeface="Arial"/>
              </a:rPr>
              <a:t>do</a:t>
            </a:r>
            <a:r>
              <a:rPr dirty="0" sz="18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51D38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ts val="2055"/>
              </a:lnSpc>
            </a:pPr>
            <a:r>
              <a:rPr dirty="0" sz="1800" spc="-10">
                <a:solidFill>
                  <a:srgbClr val="051D38"/>
                </a:solidFill>
                <a:latin typeface="Arial"/>
                <a:cs typeface="Arial"/>
              </a:rPr>
              <a:t>start?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232916" y="2996183"/>
            <a:ext cx="1845945" cy="2277110"/>
            <a:chOff x="1232916" y="2996183"/>
            <a:chExt cx="1845945" cy="2277110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2916" y="2996183"/>
              <a:ext cx="1845564" cy="227685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294432" y="3037867"/>
              <a:ext cx="1723389" cy="2153920"/>
            </a:xfrm>
            <a:custGeom>
              <a:avLst/>
              <a:gdLst/>
              <a:ahLst/>
              <a:cxnLst/>
              <a:rect l="l" t="t" r="r" b="b"/>
              <a:pathLst>
                <a:path w="1723389" h="2153920">
                  <a:moveTo>
                    <a:pt x="995891" y="0"/>
                  </a:moveTo>
                  <a:lnTo>
                    <a:pt x="950276" y="1596"/>
                  </a:lnTo>
                  <a:lnTo>
                    <a:pt x="905034" y="5246"/>
                  </a:lnTo>
                  <a:lnTo>
                    <a:pt x="860223" y="10912"/>
                  </a:lnTo>
                  <a:lnTo>
                    <a:pt x="815899" y="18557"/>
                  </a:lnTo>
                  <a:lnTo>
                    <a:pt x="772122" y="28144"/>
                  </a:lnTo>
                  <a:lnTo>
                    <a:pt x="728948" y="39637"/>
                  </a:lnTo>
                  <a:lnTo>
                    <a:pt x="686436" y="52999"/>
                  </a:lnTo>
                  <a:lnTo>
                    <a:pt x="644643" y="68193"/>
                  </a:lnTo>
                  <a:lnTo>
                    <a:pt x="603628" y="85182"/>
                  </a:lnTo>
                  <a:lnTo>
                    <a:pt x="563447" y="103928"/>
                  </a:lnTo>
                  <a:lnTo>
                    <a:pt x="524158" y="124397"/>
                  </a:lnTo>
                  <a:lnTo>
                    <a:pt x="485820" y="146549"/>
                  </a:lnTo>
                  <a:lnTo>
                    <a:pt x="448490" y="170349"/>
                  </a:lnTo>
                  <a:lnTo>
                    <a:pt x="412225" y="195760"/>
                  </a:lnTo>
                  <a:lnTo>
                    <a:pt x="377085" y="222745"/>
                  </a:lnTo>
                  <a:lnTo>
                    <a:pt x="343125" y="251266"/>
                  </a:lnTo>
                  <a:lnTo>
                    <a:pt x="310405" y="281288"/>
                  </a:lnTo>
                  <a:lnTo>
                    <a:pt x="278982" y="312773"/>
                  </a:lnTo>
                  <a:lnTo>
                    <a:pt x="248913" y="345684"/>
                  </a:lnTo>
                  <a:lnTo>
                    <a:pt x="220256" y="379985"/>
                  </a:lnTo>
                  <a:lnTo>
                    <a:pt x="193070" y="415639"/>
                  </a:lnTo>
                  <a:lnTo>
                    <a:pt x="167412" y="452608"/>
                  </a:lnTo>
                  <a:lnTo>
                    <a:pt x="143339" y="490856"/>
                  </a:lnTo>
                  <a:lnTo>
                    <a:pt x="120910" y="530347"/>
                  </a:lnTo>
                  <a:lnTo>
                    <a:pt x="100182" y="571042"/>
                  </a:lnTo>
                  <a:lnTo>
                    <a:pt x="81213" y="612906"/>
                  </a:lnTo>
                  <a:lnTo>
                    <a:pt x="64060" y="655902"/>
                  </a:lnTo>
                  <a:lnTo>
                    <a:pt x="48782" y="699992"/>
                  </a:lnTo>
                  <a:lnTo>
                    <a:pt x="35437" y="745140"/>
                  </a:lnTo>
                  <a:lnTo>
                    <a:pt x="24081" y="791309"/>
                  </a:lnTo>
                  <a:lnTo>
                    <a:pt x="14868" y="837943"/>
                  </a:lnTo>
                  <a:lnTo>
                    <a:pt x="7890" y="884494"/>
                  </a:lnTo>
                  <a:lnTo>
                    <a:pt x="3111" y="930905"/>
                  </a:lnTo>
                  <a:lnTo>
                    <a:pt x="493" y="977117"/>
                  </a:lnTo>
                  <a:lnTo>
                    <a:pt x="0" y="1023073"/>
                  </a:lnTo>
                  <a:lnTo>
                    <a:pt x="1594" y="1068715"/>
                  </a:lnTo>
                  <a:lnTo>
                    <a:pt x="5239" y="1113985"/>
                  </a:lnTo>
                  <a:lnTo>
                    <a:pt x="10899" y="1158825"/>
                  </a:lnTo>
                  <a:lnTo>
                    <a:pt x="18536" y="1203178"/>
                  </a:lnTo>
                  <a:lnTo>
                    <a:pt x="28114" y="1246985"/>
                  </a:lnTo>
                  <a:lnTo>
                    <a:pt x="39596" y="1290188"/>
                  </a:lnTo>
                  <a:lnTo>
                    <a:pt x="52945" y="1332731"/>
                  </a:lnTo>
                  <a:lnTo>
                    <a:pt x="68124" y="1374554"/>
                  </a:lnTo>
                  <a:lnTo>
                    <a:pt x="85096" y="1415600"/>
                  </a:lnTo>
                  <a:lnTo>
                    <a:pt x="103826" y="1455812"/>
                  </a:lnTo>
                  <a:lnTo>
                    <a:pt x="124275" y="1495130"/>
                  </a:lnTo>
                  <a:lnTo>
                    <a:pt x="146407" y="1533499"/>
                  </a:lnTo>
                  <a:lnTo>
                    <a:pt x="170186" y="1570859"/>
                  </a:lnTo>
                  <a:lnTo>
                    <a:pt x="195574" y="1607153"/>
                  </a:lnTo>
                  <a:lnTo>
                    <a:pt x="222535" y="1642323"/>
                  </a:lnTo>
                  <a:lnTo>
                    <a:pt x="251031" y="1676311"/>
                  </a:lnTo>
                  <a:lnTo>
                    <a:pt x="281027" y="1709059"/>
                  </a:lnTo>
                  <a:lnTo>
                    <a:pt x="312485" y="1740510"/>
                  </a:lnTo>
                  <a:lnTo>
                    <a:pt x="345369" y="1770605"/>
                  </a:lnTo>
                  <a:lnTo>
                    <a:pt x="379642" y="1799287"/>
                  </a:lnTo>
                  <a:lnTo>
                    <a:pt x="415266" y="1826498"/>
                  </a:lnTo>
                  <a:lnTo>
                    <a:pt x="452206" y="1852180"/>
                  </a:lnTo>
                  <a:lnTo>
                    <a:pt x="490424" y="1876275"/>
                  </a:lnTo>
                  <a:lnTo>
                    <a:pt x="529883" y="1898725"/>
                  </a:lnTo>
                  <a:lnTo>
                    <a:pt x="570548" y="1919473"/>
                  </a:lnTo>
                  <a:lnTo>
                    <a:pt x="612380" y="1938461"/>
                  </a:lnTo>
                  <a:lnTo>
                    <a:pt x="655343" y="1955630"/>
                  </a:lnTo>
                  <a:lnTo>
                    <a:pt x="699401" y="1970923"/>
                  </a:lnTo>
                  <a:lnTo>
                    <a:pt x="744517" y="1984282"/>
                  </a:lnTo>
                  <a:lnTo>
                    <a:pt x="790653" y="1995650"/>
                  </a:lnTo>
                  <a:lnTo>
                    <a:pt x="801829" y="2153384"/>
                  </a:lnTo>
                  <a:lnTo>
                    <a:pt x="1071196" y="1888589"/>
                  </a:lnTo>
                  <a:lnTo>
                    <a:pt x="760427" y="1568041"/>
                  </a:lnTo>
                  <a:lnTo>
                    <a:pt x="771476" y="1723235"/>
                  </a:lnTo>
                  <a:lnTo>
                    <a:pt x="724659" y="1705863"/>
                  </a:lnTo>
                  <a:lnTo>
                    <a:pt x="679224" y="1685481"/>
                  </a:lnTo>
                  <a:lnTo>
                    <a:pt x="635309" y="1662173"/>
                  </a:lnTo>
                  <a:lnTo>
                    <a:pt x="593051" y="1636023"/>
                  </a:lnTo>
                  <a:lnTo>
                    <a:pt x="552588" y="1607117"/>
                  </a:lnTo>
                  <a:lnTo>
                    <a:pt x="514058" y="1575538"/>
                  </a:lnTo>
                  <a:lnTo>
                    <a:pt x="477598" y="1541371"/>
                  </a:lnTo>
                  <a:lnTo>
                    <a:pt x="445065" y="1506674"/>
                  </a:lnTo>
                  <a:lnTo>
                    <a:pt x="415136" y="1470484"/>
                  </a:lnTo>
                  <a:lnTo>
                    <a:pt x="387813" y="1432925"/>
                  </a:lnTo>
                  <a:lnTo>
                    <a:pt x="363094" y="1394123"/>
                  </a:lnTo>
                  <a:lnTo>
                    <a:pt x="340980" y="1354201"/>
                  </a:lnTo>
                  <a:lnTo>
                    <a:pt x="321470" y="1313285"/>
                  </a:lnTo>
                  <a:lnTo>
                    <a:pt x="304565" y="1271498"/>
                  </a:lnTo>
                  <a:lnTo>
                    <a:pt x="290265" y="1228966"/>
                  </a:lnTo>
                  <a:lnTo>
                    <a:pt x="278568" y="1185812"/>
                  </a:lnTo>
                  <a:lnTo>
                    <a:pt x="269476" y="1142162"/>
                  </a:lnTo>
                  <a:lnTo>
                    <a:pt x="262988" y="1098140"/>
                  </a:lnTo>
                  <a:lnTo>
                    <a:pt x="259104" y="1053871"/>
                  </a:lnTo>
                  <a:lnTo>
                    <a:pt x="257824" y="1009479"/>
                  </a:lnTo>
                  <a:lnTo>
                    <a:pt x="259148" y="965088"/>
                  </a:lnTo>
                  <a:lnTo>
                    <a:pt x="263076" y="920824"/>
                  </a:lnTo>
                  <a:lnTo>
                    <a:pt x="269607" y="876811"/>
                  </a:lnTo>
                  <a:lnTo>
                    <a:pt x="278742" y="833172"/>
                  </a:lnTo>
                  <a:lnTo>
                    <a:pt x="290481" y="790034"/>
                  </a:lnTo>
                  <a:lnTo>
                    <a:pt x="304823" y="747521"/>
                  </a:lnTo>
                  <a:lnTo>
                    <a:pt x="321768" y="705756"/>
                  </a:lnTo>
                  <a:lnTo>
                    <a:pt x="341317" y="664865"/>
                  </a:lnTo>
                  <a:lnTo>
                    <a:pt x="363469" y="624972"/>
                  </a:lnTo>
                  <a:lnTo>
                    <a:pt x="388224" y="586202"/>
                  </a:lnTo>
                  <a:lnTo>
                    <a:pt x="415581" y="548679"/>
                  </a:lnTo>
                  <a:lnTo>
                    <a:pt x="445542" y="512527"/>
                  </a:lnTo>
                  <a:lnTo>
                    <a:pt x="478106" y="477873"/>
                  </a:lnTo>
                  <a:lnTo>
                    <a:pt x="512773" y="445297"/>
                  </a:lnTo>
                  <a:lnTo>
                    <a:pt x="548930" y="415330"/>
                  </a:lnTo>
                  <a:lnTo>
                    <a:pt x="586454" y="387971"/>
                  </a:lnTo>
                  <a:lnTo>
                    <a:pt x="625220" y="363220"/>
                  </a:lnTo>
                  <a:lnTo>
                    <a:pt x="665104" y="341077"/>
                  </a:lnTo>
                  <a:lnTo>
                    <a:pt x="705982" y="321542"/>
                  </a:lnTo>
                  <a:lnTo>
                    <a:pt x="747728" y="304615"/>
                  </a:lnTo>
                  <a:lnTo>
                    <a:pt x="790219" y="290296"/>
                  </a:lnTo>
                  <a:lnTo>
                    <a:pt x="833330" y="278585"/>
                  </a:lnTo>
                  <a:lnTo>
                    <a:pt x="876937" y="269481"/>
                  </a:lnTo>
                  <a:lnTo>
                    <a:pt x="920916" y="262984"/>
                  </a:lnTo>
                  <a:lnTo>
                    <a:pt x="965141" y="259095"/>
                  </a:lnTo>
                  <a:lnTo>
                    <a:pt x="1009490" y="257813"/>
                  </a:lnTo>
                  <a:lnTo>
                    <a:pt x="1053836" y="259139"/>
                  </a:lnTo>
                  <a:lnTo>
                    <a:pt x="1098057" y="263072"/>
                  </a:lnTo>
                  <a:lnTo>
                    <a:pt x="1142027" y="269612"/>
                  </a:lnTo>
                  <a:lnTo>
                    <a:pt x="1185622" y="278759"/>
                  </a:lnTo>
                  <a:lnTo>
                    <a:pt x="1228718" y="290512"/>
                  </a:lnTo>
                  <a:lnTo>
                    <a:pt x="1271191" y="304873"/>
                  </a:lnTo>
                  <a:lnTo>
                    <a:pt x="1312915" y="321840"/>
                  </a:lnTo>
                  <a:lnTo>
                    <a:pt x="1353767" y="341414"/>
                  </a:lnTo>
                  <a:lnTo>
                    <a:pt x="1393622" y="363595"/>
                  </a:lnTo>
                  <a:lnTo>
                    <a:pt x="1432356" y="388382"/>
                  </a:lnTo>
                  <a:lnTo>
                    <a:pt x="1469845" y="415775"/>
                  </a:lnTo>
                  <a:lnTo>
                    <a:pt x="1505964" y="445775"/>
                  </a:lnTo>
                  <a:lnTo>
                    <a:pt x="1540588" y="478381"/>
                  </a:lnTo>
                  <a:lnTo>
                    <a:pt x="1722833" y="296136"/>
                  </a:lnTo>
                  <a:lnTo>
                    <a:pt x="1684896" y="260081"/>
                  </a:lnTo>
                  <a:lnTo>
                    <a:pt x="1645268" y="226142"/>
                  </a:lnTo>
                  <a:lnTo>
                    <a:pt x="1604040" y="194368"/>
                  </a:lnTo>
                  <a:lnTo>
                    <a:pt x="1561303" y="164810"/>
                  </a:lnTo>
                  <a:lnTo>
                    <a:pt x="1517147" y="137515"/>
                  </a:lnTo>
                  <a:lnTo>
                    <a:pt x="1471665" y="112536"/>
                  </a:lnTo>
                  <a:lnTo>
                    <a:pt x="1424946" y="89921"/>
                  </a:lnTo>
                  <a:lnTo>
                    <a:pt x="1377083" y="69720"/>
                  </a:lnTo>
                  <a:lnTo>
                    <a:pt x="1328166" y="51984"/>
                  </a:lnTo>
                  <a:lnTo>
                    <a:pt x="1278285" y="36761"/>
                  </a:lnTo>
                  <a:lnTo>
                    <a:pt x="1227533" y="24102"/>
                  </a:lnTo>
                  <a:lnTo>
                    <a:pt x="1180921" y="14880"/>
                  </a:lnTo>
                  <a:lnTo>
                    <a:pt x="1134393" y="7896"/>
                  </a:lnTo>
                  <a:lnTo>
                    <a:pt x="1088007" y="3113"/>
                  </a:lnTo>
                  <a:lnTo>
                    <a:pt x="1041820" y="493"/>
                  </a:lnTo>
                  <a:lnTo>
                    <a:pt x="995891" y="0"/>
                  </a:lnTo>
                  <a:close/>
                </a:path>
              </a:pathLst>
            </a:custGeom>
            <a:solidFill>
              <a:srgbClr val="0045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294432" y="3037867"/>
              <a:ext cx="1723389" cy="2153920"/>
            </a:xfrm>
            <a:custGeom>
              <a:avLst/>
              <a:gdLst/>
              <a:ahLst/>
              <a:cxnLst/>
              <a:rect l="l" t="t" r="r" b="b"/>
              <a:pathLst>
                <a:path w="1723389" h="2153920">
                  <a:moveTo>
                    <a:pt x="1722833" y="296136"/>
                  </a:moveTo>
                  <a:lnTo>
                    <a:pt x="1540588" y="478381"/>
                  </a:lnTo>
                  <a:lnTo>
                    <a:pt x="1505964" y="445775"/>
                  </a:lnTo>
                  <a:lnTo>
                    <a:pt x="1469845" y="415775"/>
                  </a:lnTo>
                  <a:lnTo>
                    <a:pt x="1432356" y="388382"/>
                  </a:lnTo>
                  <a:lnTo>
                    <a:pt x="1393622" y="363595"/>
                  </a:lnTo>
                  <a:lnTo>
                    <a:pt x="1353767" y="341414"/>
                  </a:lnTo>
                  <a:lnTo>
                    <a:pt x="1312915" y="321840"/>
                  </a:lnTo>
                  <a:lnTo>
                    <a:pt x="1271191" y="304873"/>
                  </a:lnTo>
                  <a:lnTo>
                    <a:pt x="1228718" y="290512"/>
                  </a:lnTo>
                  <a:lnTo>
                    <a:pt x="1185622" y="278759"/>
                  </a:lnTo>
                  <a:lnTo>
                    <a:pt x="1142027" y="269612"/>
                  </a:lnTo>
                  <a:lnTo>
                    <a:pt x="1098057" y="263072"/>
                  </a:lnTo>
                  <a:lnTo>
                    <a:pt x="1053836" y="259139"/>
                  </a:lnTo>
                  <a:lnTo>
                    <a:pt x="1009490" y="257813"/>
                  </a:lnTo>
                  <a:lnTo>
                    <a:pt x="965141" y="259095"/>
                  </a:lnTo>
                  <a:lnTo>
                    <a:pt x="920916" y="262984"/>
                  </a:lnTo>
                  <a:lnTo>
                    <a:pt x="876937" y="269481"/>
                  </a:lnTo>
                  <a:lnTo>
                    <a:pt x="833330" y="278585"/>
                  </a:lnTo>
                  <a:lnTo>
                    <a:pt x="790219" y="290296"/>
                  </a:lnTo>
                  <a:lnTo>
                    <a:pt x="747728" y="304615"/>
                  </a:lnTo>
                  <a:lnTo>
                    <a:pt x="705982" y="321542"/>
                  </a:lnTo>
                  <a:lnTo>
                    <a:pt x="665104" y="341077"/>
                  </a:lnTo>
                  <a:lnTo>
                    <a:pt x="625220" y="363220"/>
                  </a:lnTo>
                  <a:lnTo>
                    <a:pt x="586454" y="387971"/>
                  </a:lnTo>
                  <a:lnTo>
                    <a:pt x="548930" y="415330"/>
                  </a:lnTo>
                  <a:lnTo>
                    <a:pt x="512773" y="445297"/>
                  </a:lnTo>
                  <a:lnTo>
                    <a:pt x="478106" y="477873"/>
                  </a:lnTo>
                  <a:lnTo>
                    <a:pt x="445542" y="512527"/>
                  </a:lnTo>
                  <a:lnTo>
                    <a:pt x="415581" y="548679"/>
                  </a:lnTo>
                  <a:lnTo>
                    <a:pt x="388224" y="586202"/>
                  </a:lnTo>
                  <a:lnTo>
                    <a:pt x="363469" y="624972"/>
                  </a:lnTo>
                  <a:lnTo>
                    <a:pt x="341317" y="664865"/>
                  </a:lnTo>
                  <a:lnTo>
                    <a:pt x="321768" y="705756"/>
                  </a:lnTo>
                  <a:lnTo>
                    <a:pt x="304823" y="747521"/>
                  </a:lnTo>
                  <a:lnTo>
                    <a:pt x="290481" y="790034"/>
                  </a:lnTo>
                  <a:lnTo>
                    <a:pt x="278742" y="833172"/>
                  </a:lnTo>
                  <a:lnTo>
                    <a:pt x="269607" y="876811"/>
                  </a:lnTo>
                  <a:lnTo>
                    <a:pt x="263076" y="920824"/>
                  </a:lnTo>
                  <a:lnTo>
                    <a:pt x="259148" y="965088"/>
                  </a:lnTo>
                  <a:lnTo>
                    <a:pt x="257824" y="1009479"/>
                  </a:lnTo>
                  <a:lnTo>
                    <a:pt x="259104" y="1053871"/>
                  </a:lnTo>
                  <a:lnTo>
                    <a:pt x="262988" y="1098140"/>
                  </a:lnTo>
                  <a:lnTo>
                    <a:pt x="269476" y="1142162"/>
                  </a:lnTo>
                  <a:lnTo>
                    <a:pt x="278568" y="1185812"/>
                  </a:lnTo>
                  <a:lnTo>
                    <a:pt x="290265" y="1228966"/>
                  </a:lnTo>
                  <a:lnTo>
                    <a:pt x="304565" y="1271498"/>
                  </a:lnTo>
                  <a:lnTo>
                    <a:pt x="321470" y="1313285"/>
                  </a:lnTo>
                  <a:lnTo>
                    <a:pt x="340980" y="1354201"/>
                  </a:lnTo>
                  <a:lnTo>
                    <a:pt x="363094" y="1394123"/>
                  </a:lnTo>
                  <a:lnTo>
                    <a:pt x="387813" y="1432925"/>
                  </a:lnTo>
                  <a:lnTo>
                    <a:pt x="415136" y="1470484"/>
                  </a:lnTo>
                  <a:lnTo>
                    <a:pt x="445065" y="1506674"/>
                  </a:lnTo>
                  <a:lnTo>
                    <a:pt x="477598" y="1541371"/>
                  </a:lnTo>
                  <a:lnTo>
                    <a:pt x="514058" y="1575538"/>
                  </a:lnTo>
                  <a:lnTo>
                    <a:pt x="552588" y="1607117"/>
                  </a:lnTo>
                  <a:lnTo>
                    <a:pt x="593051" y="1636023"/>
                  </a:lnTo>
                  <a:lnTo>
                    <a:pt x="635309" y="1662173"/>
                  </a:lnTo>
                  <a:lnTo>
                    <a:pt x="679224" y="1685481"/>
                  </a:lnTo>
                  <a:lnTo>
                    <a:pt x="724659" y="1705863"/>
                  </a:lnTo>
                  <a:lnTo>
                    <a:pt x="771476" y="1723235"/>
                  </a:lnTo>
                  <a:lnTo>
                    <a:pt x="760427" y="1568041"/>
                  </a:lnTo>
                  <a:lnTo>
                    <a:pt x="1071196" y="1888589"/>
                  </a:lnTo>
                  <a:lnTo>
                    <a:pt x="801829" y="2153384"/>
                  </a:lnTo>
                  <a:lnTo>
                    <a:pt x="790653" y="1995650"/>
                  </a:lnTo>
                  <a:lnTo>
                    <a:pt x="744517" y="1984282"/>
                  </a:lnTo>
                  <a:lnTo>
                    <a:pt x="699401" y="1970923"/>
                  </a:lnTo>
                  <a:lnTo>
                    <a:pt x="655343" y="1955630"/>
                  </a:lnTo>
                  <a:lnTo>
                    <a:pt x="612380" y="1938461"/>
                  </a:lnTo>
                  <a:lnTo>
                    <a:pt x="570548" y="1919473"/>
                  </a:lnTo>
                  <a:lnTo>
                    <a:pt x="529883" y="1898725"/>
                  </a:lnTo>
                  <a:lnTo>
                    <a:pt x="490424" y="1876275"/>
                  </a:lnTo>
                  <a:lnTo>
                    <a:pt x="452206" y="1852180"/>
                  </a:lnTo>
                  <a:lnTo>
                    <a:pt x="415266" y="1826498"/>
                  </a:lnTo>
                  <a:lnTo>
                    <a:pt x="379642" y="1799287"/>
                  </a:lnTo>
                  <a:lnTo>
                    <a:pt x="345369" y="1770605"/>
                  </a:lnTo>
                  <a:lnTo>
                    <a:pt x="312485" y="1740510"/>
                  </a:lnTo>
                  <a:lnTo>
                    <a:pt x="281027" y="1709059"/>
                  </a:lnTo>
                  <a:lnTo>
                    <a:pt x="251031" y="1676311"/>
                  </a:lnTo>
                  <a:lnTo>
                    <a:pt x="222535" y="1642323"/>
                  </a:lnTo>
                  <a:lnTo>
                    <a:pt x="195574" y="1607153"/>
                  </a:lnTo>
                  <a:lnTo>
                    <a:pt x="170186" y="1570859"/>
                  </a:lnTo>
                  <a:lnTo>
                    <a:pt x="146407" y="1533499"/>
                  </a:lnTo>
                  <a:lnTo>
                    <a:pt x="124275" y="1495130"/>
                  </a:lnTo>
                  <a:lnTo>
                    <a:pt x="103826" y="1455812"/>
                  </a:lnTo>
                  <a:lnTo>
                    <a:pt x="85096" y="1415600"/>
                  </a:lnTo>
                  <a:lnTo>
                    <a:pt x="68124" y="1374554"/>
                  </a:lnTo>
                  <a:lnTo>
                    <a:pt x="52945" y="1332731"/>
                  </a:lnTo>
                  <a:lnTo>
                    <a:pt x="39596" y="1290188"/>
                  </a:lnTo>
                  <a:lnTo>
                    <a:pt x="28114" y="1246985"/>
                  </a:lnTo>
                  <a:lnTo>
                    <a:pt x="18536" y="1203178"/>
                  </a:lnTo>
                  <a:lnTo>
                    <a:pt x="10899" y="1158825"/>
                  </a:lnTo>
                  <a:lnTo>
                    <a:pt x="5239" y="1113985"/>
                  </a:lnTo>
                  <a:lnTo>
                    <a:pt x="1594" y="1068715"/>
                  </a:lnTo>
                  <a:lnTo>
                    <a:pt x="0" y="1023073"/>
                  </a:lnTo>
                  <a:lnTo>
                    <a:pt x="493" y="977117"/>
                  </a:lnTo>
                  <a:lnTo>
                    <a:pt x="3111" y="930905"/>
                  </a:lnTo>
                  <a:lnTo>
                    <a:pt x="7890" y="884494"/>
                  </a:lnTo>
                  <a:lnTo>
                    <a:pt x="14868" y="837943"/>
                  </a:lnTo>
                  <a:lnTo>
                    <a:pt x="24081" y="791309"/>
                  </a:lnTo>
                  <a:lnTo>
                    <a:pt x="35437" y="745140"/>
                  </a:lnTo>
                  <a:lnTo>
                    <a:pt x="48782" y="699992"/>
                  </a:lnTo>
                  <a:lnTo>
                    <a:pt x="64060" y="655902"/>
                  </a:lnTo>
                  <a:lnTo>
                    <a:pt x="81213" y="612906"/>
                  </a:lnTo>
                  <a:lnTo>
                    <a:pt x="100182" y="571042"/>
                  </a:lnTo>
                  <a:lnTo>
                    <a:pt x="120910" y="530347"/>
                  </a:lnTo>
                  <a:lnTo>
                    <a:pt x="143339" y="490856"/>
                  </a:lnTo>
                  <a:lnTo>
                    <a:pt x="167412" y="452608"/>
                  </a:lnTo>
                  <a:lnTo>
                    <a:pt x="193070" y="415639"/>
                  </a:lnTo>
                  <a:lnTo>
                    <a:pt x="220256" y="379985"/>
                  </a:lnTo>
                  <a:lnTo>
                    <a:pt x="248913" y="345684"/>
                  </a:lnTo>
                  <a:lnTo>
                    <a:pt x="278982" y="312773"/>
                  </a:lnTo>
                  <a:lnTo>
                    <a:pt x="310405" y="281288"/>
                  </a:lnTo>
                  <a:lnTo>
                    <a:pt x="343125" y="251266"/>
                  </a:lnTo>
                  <a:lnTo>
                    <a:pt x="377085" y="222745"/>
                  </a:lnTo>
                  <a:lnTo>
                    <a:pt x="412225" y="195760"/>
                  </a:lnTo>
                  <a:lnTo>
                    <a:pt x="448490" y="170349"/>
                  </a:lnTo>
                  <a:lnTo>
                    <a:pt x="485820" y="146549"/>
                  </a:lnTo>
                  <a:lnTo>
                    <a:pt x="524158" y="124397"/>
                  </a:lnTo>
                  <a:lnTo>
                    <a:pt x="563447" y="103928"/>
                  </a:lnTo>
                  <a:lnTo>
                    <a:pt x="603628" y="85182"/>
                  </a:lnTo>
                  <a:lnTo>
                    <a:pt x="644643" y="68193"/>
                  </a:lnTo>
                  <a:lnTo>
                    <a:pt x="686436" y="52999"/>
                  </a:lnTo>
                  <a:lnTo>
                    <a:pt x="728948" y="39637"/>
                  </a:lnTo>
                  <a:lnTo>
                    <a:pt x="772122" y="28144"/>
                  </a:lnTo>
                  <a:lnTo>
                    <a:pt x="815899" y="18557"/>
                  </a:lnTo>
                  <a:lnTo>
                    <a:pt x="860223" y="10912"/>
                  </a:lnTo>
                  <a:lnTo>
                    <a:pt x="905034" y="5246"/>
                  </a:lnTo>
                  <a:lnTo>
                    <a:pt x="950276" y="1596"/>
                  </a:lnTo>
                  <a:lnTo>
                    <a:pt x="995891" y="0"/>
                  </a:lnTo>
                  <a:lnTo>
                    <a:pt x="1041820" y="493"/>
                  </a:lnTo>
                  <a:lnTo>
                    <a:pt x="1088007" y="3113"/>
                  </a:lnTo>
                  <a:lnTo>
                    <a:pt x="1134393" y="7896"/>
                  </a:lnTo>
                  <a:lnTo>
                    <a:pt x="1180921" y="14880"/>
                  </a:lnTo>
                  <a:lnTo>
                    <a:pt x="1227533" y="24102"/>
                  </a:lnTo>
                  <a:lnTo>
                    <a:pt x="1278285" y="36761"/>
                  </a:lnTo>
                  <a:lnTo>
                    <a:pt x="1328166" y="51984"/>
                  </a:lnTo>
                  <a:lnTo>
                    <a:pt x="1377083" y="69720"/>
                  </a:lnTo>
                  <a:lnTo>
                    <a:pt x="1424946" y="89921"/>
                  </a:lnTo>
                  <a:lnTo>
                    <a:pt x="1471665" y="112536"/>
                  </a:lnTo>
                  <a:lnTo>
                    <a:pt x="1517147" y="137515"/>
                  </a:lnTo>
                  <a:lnTo>
                    <a:pt x="1561303" y="164810"/>
                  </a:lnTo>
                  <a:lnTo>
                    <a:pt x="1604040" y="194368"/>
                  </a:lnTo>
                  <a:lnTo>
                    <a:pt x="1645268" y="226142"/>
                  </a:lnTo>
                  <a:lnTo>
                    <a:pt x="1684896" y="260081"/>
                  </a:lnTo>
                  <a:lnTo>
                    <a:pt x="1722833" y="296136"/>
                  </a:lnTo>
                  <a:close/>
                </a:path>
              </a:pathLst>
            </a:custGeom>
            <a:ln w="38100">
              <a:solidFill>
                <a:srgbClr val="FFFF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3636009" y="3503421"/>
            <a:ext cx="3962400" cy="911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105"/>
              </a:spcBef>
              <a:buChar char="•"/>
              <a:tabLst>
                <a:tab pos="125730" algn="l"/>
              </a:tabLst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Join</a:t>
            </a:r>
            <a:r>
              <a:rPr dirty="0" sz="14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14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Company</a:t>
            </a:r>
            <a:r>
              <a:rPr dirty="0" sz="14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/</a:t>
            </a:r>
            <a:r>
              <a:rPr dirty="0" sz="14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Government</a:t>
            </a:r>
            <a:r>
              <a:rPr dirty="0" sz="14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Department</a:t>
            </a:r>
            <a:endParaRPr sz="1400">
              <a:latin typeface="Arial"/>
              <a:cs typeface="Arial"/>
            </a:endParaRPr>
          </a:p>
          <a:p>
            <a:pPr marL="125730" indent="-113030">
              <a:lnSpc>
                <a:spcPct val="100000"/>
              </a:lnSpc>
              <a:spcBef>
                <a:spcPts val="80"/>
              </a:spcBef>
              <a:buChar char="•"/>
              <a:tabLst>
                <a:tab pos="125730" algn="l"/>
              </a:tabLst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(Directly</a:t>
            </a:r>
            <a:r>
              <a:rPr dirty="0" sz="14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into</a:t>
            </a:r>
            <a:r>
              <a:rPr dirty="0" sz="14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IA</a:t>
            </a:r>
            <a:r>
              <a:rPr dirty="0" sz="14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function,</a:t>
            </a:r>
            <a:r>
              <a:rPr dirty="0" sz="14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or</a:t>
            </a:r>
            <a:r>
              <a:rPr dirty="0" sz="14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through</a:t>
            </a:r>
            <a:r>
              <a:rPr dirty="0" sz="14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another</a:t>
            </a:r>
            <a:r>
              <a:rPr dirty="0" sz="14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role)</a:t>
            </a:r>
            <a:endParaRPr sz="1400">
              <a:latin typeface="Arial"/>
              <a:cs typeface="Arial"/>
            </a:endParaRPr>
          </a:p>
          <a:p>
            <a:pPr marL="125730" indent="-113030">
              <a:lnSpc>
                <a:spcPct val="100000"/>
              </a:lnSpc>
              <a:spcBef>
                <a:spcPts val="85"/>
              </a:spcBef>
              <a:buChar char="•"/>
              <a:tabLst>
                <a:tab pos="125730" algn="l"/>
              </a:tabLst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Professional</a:t>
            </a:r>
            <a:r>
              <a:rPr dirty="0" sz="14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Services</a:t>
            </a:r>
            <a:r>
              <a:rPr dirty="0" sz="14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Firm</a:t>
            </a:r>
            <a:r>
              <a:rPr dirty="0" sz="14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(out-sourced</a:t>
            </a:r>
            <a:r>
              <a:rPr dirty="0" sz="14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51D38"/>
                </a:solidFill>
                <a:latin typeface="Arial"/>
                <a:cs typeface="Arial"/>
              </a:rPr>
              <a:t>IA)</a:t>
            </a:r>
            <a:endParaRPr sz="1400">
              <a:latin typeface="Arial"/>
              <a:cs typeface="Arial"/>
            </a:endParaRPr>
          </a:p>
          <a:p>
            <a:pPr marL="125730" indent="-113030">
              <a:lnSpc>
                <a:spcPct val="100000"/>
              </a:lnSpc>
              <a:spcBef>
                <a:spcPts val="90"/>
              </a:spcBef>
              <a:buChar char="•"/>
              <a:tabLst>
                <a:tab pos="125730" algn="l"/>
              </a:tabLst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(Big</a:t>
            </a:r>
            <a:r>
              <a:rPr dirty="0" sz="14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Four,</a:t>
            </a:r>
            <a:r>
              <a:rPr dirty="0" sz="14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Grant</a:t>
            </a:r>
            <a:r>
              <a:rPr dirty="0" sz="14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Thornton,</a:t>
            </a:r>
            <a:r>
              <a:rPr dirty="0" sz="14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Smaller</a:t>
            </a:r>
            <a:r>
              <a:rPr dirty="0" sz="14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Firms)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63700" y="3638804"/>
            <a:ext cx="1280160" cy="7937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 spc="-10">
                <a:solidFill>
                  <a:srgbClr val="051D38"/>
                </a:solidFill>
                <a:latin typeface="Arial"/>
                <a:cs typeface="Arial"/>
              </a:rPr>
              <a:t>Professional Internal Auditor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886711" y="4341876"/>
            <a:ext cx="2141220" cy="2141220"/>
            <a:chOff x="1886711" y="4341876"/>
            <a:chExt cx="2141220" cy="2141220"/>
          </a:xfrm>
        </p:grpSpPr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6711" y="4341876"/>
              <a:ext cx="2141219" cy="214122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948433" y="4383995"/>
              <a:ext cx="2018030" cy="2017395"/>
            </a:xfrm>
            <a:custGeom>
              <a:avLst/>
              <a:gdLst/>
              <a:ahLst/>
              <a:cxnLst/>
              <a:rect l="l" t="t" r="r" b="b"/>
              <a:pathLst>
                <a:path w="2018029" h="2017395">
                  <a:moveTo>
                    <a:pt x="1031017" y="0"/>
                  </a:moveTo>
                  <a:lnTo>
                    <a:pt x="986758" y="0"/>
                  </a:lnTo>
                  <a:lnTo>
                    <a:pt x="942534" y="1930"/>
                  </a:lnTo>
                  <a:lnTo>
                    <a:pt x="898413" y="5790"/>
                  </a:lnTo>
                  <a:lnTo>
                    <a:pt x="854463" y="11581"/>
                  </a:lnTo>
                  <a:lnTo>
                    <a:pt x="810752" y="19301"/>
                  </a:lnTo>
                  <a:lnTo>
                    <a:pt x="767351" y="28952"/>
                  </a:lnTo>
                  <a:lnTo>
                    <a:pt x="724326" y="40534"/>
                  </a:lnTo>
                  <a:lnTo>
                    <a:pt x="681746" y="54045"/>
                  </a:lnTo>
                  <a:lnTo>
                    <a:pt x="639681" y="69486"/>
                  </a:lnTo>
                  <a:lnTo>
                    <a:pt x="598198" y="86858"/>
                  </a:lnTo>
                  <a:lnTo>
                    <a:pt x="557366" y="106160"/>
                  </a:lnTo>
                  <a:lnTo>
                    <a:pt x="517254" y="127392"/>
                  </a:lnTo>
                  <a:lnTo>
                    <a:pt x="477929" y="150555"/>
                  </a:lnTo>
                  <a:lnTo>
                    <a:pt x="439462" y="175647"/>
                  </a:lnTo>
                  <a:lnTo>
                    <a:pt x="401919" y="202670"/>
                  </a:lnTo>
                  <a:lnTo>
                    <a:pt x="365371" y="231623"/>
                  </a:lnTo>
                  <a:lnTo>
                    <a:pt x="329884" y="262506"/>
                  </a:lnTo>
                  <a:lnTo>
                    <a:pt x="295529" y="295319"/>
                  </a:lnTo>
                  <a:lnTo>
                    <a:pt x="477266" y="477056"/>
                  </a:lnTo>
                  <a:lnTo>
                    <a:pt x="513531" y="443109"/>
                  </a:lnTo>
                  <a:lnTo>
                    <a:pt x="551746" y="411796"/>
                  </a:lnTo>
                  <a:lnTo>
                    <a:pt x="591764" y="383175"/>
                  </a:lnTo>
                  <a:lnTo>
                    <a:pt x="633438" y="357309"/>
                  </a:lnTo>
                  <a:lnTo>
                    <a:pt x="676622" y="334258"/>
                  </a:lnTo>
                  <a:lnTo>
                    <a:pt x="721169" y="314083"/>
                  </a:lnTo>
                  <a:lnTo>
                    <a:pt x="766933" y="296845"/>
                  </a:lnTo>
                  <a:lnTo>
                    <a:pt x="813768" y="282605"/>
                  </a:lnTo>
                  <a:lnTo>
                    <a:pt x="861528" y="271423"/>
                  </a:lnTo>
                  <a:lnTo>
                    <a:pt x="910065" y="263361"/>
                  </a:lnTo>
                  <a:lnTo>
                    <a:pt x="959234" y="258479"/>
                  </a:lnTo>
                  <a:lnTo>
                    <a:pt x="1008888" y="256838"/>
                  </a:lnTo>
                  <a:lnTo>
                    <a:pt x="1056428" y="258317"/>
                  </a:lnTo>
                  <a:lnTo>
                    <a:pt x="1103184" y="262697"/>
                  </a:lnTo>
                  <a:lnTo>
                    <a:pt x="1149066" y="269889"/>
                  </a:lnTo>
                  <a:lnTo>
                    <a:pt x="1193988" y="279804"/>
                  </a:lnTo>
                  <a:lnTo>
                    <a:pt x="1237861" y="292355"/>
                  </a:lnTo>
                  <a:lnTo>
                    <a:pt x="1280596" y="307454"/>
                  </a:lnTo>
                  <a:lnTo>
                    <a:pt x="1322106" y="325012"/>
                  </a:lnTo>
                  <a:lnTo>
                    <a:pt x="1362302" y="344941"/>
                  </a:lnTo>
                  <a:lnTo>
                    <a:pt x="1401096" y="367153"/>
                  </a:lnTo>
                  <a:lnTo>
                    <a:pt x="1438401" y="391561"/>
                  </a:lnTo>
                  <a:lnTo>
                    <a:pt x="1474127" y="418075"/>
                  </a:lnTo>
                  <a:lnTo>
                    <a:pt x="1508188" y="446608"/>
                  </a:lnTo>
                  <a:lnTo>
                    <a:pt x="1540494" y="477072"/>
                  </a:lnTo>
                  <a:lnTo>
                    <a:pt x="1570957" y="509378"/>
                  </a:lnTo>
                  <a:lnTo>
                    <a:pt x="1599490" y="543438"/>
                  </a:lnTo>
                  <a:lnTo>
                    <a:pt x="1626005" y="579165"/>
                  </a:lnTo>
                  <a:lnTo>
                    <a:pt x="1650412" y="616469"/>
                  </a:lnTo>
                  <a:lnTo>
                    <a:pt x="1672625" y="655264"/>
                  </a:lnTo>
                  <a:lnTo>
                    <a:pt x="1692554" y="695460"/>
                  </a:lnTo>
                  <a:lnTo>
                    <a:pt x="1710112" y="736970"/>
                  </a:lnTo>
                  <a:lnTo>
                    <a:pt x="1725211" y="779705"/>
                  </a:lnTo>
                  <a:lnTo>
                    <a:pt x="1737762" y="823577"/>
                  </a:lnTo>
                  <a:lnTo>
                    <a:pt x="1747677" y="868499"/>
                  </a:lnTo>
                  <a:lnTo>
                    <a:pt x="1754869" y="914382"/>
                  </a:lnTo>
                  <a:lnTo>
                    <a:pt x="1759248" y="961138"/>
                  </a:lnTo>
                  <a:lnTo>
                    <a:pt x="1760728" y="1008678"/>
                  </a:lnTo>
                  <a:lnTo>
                    <a:pt x="1759248" y="1056224"/>
                  </a:lnTo>
                  <a:lnTo>
                    <a:pt x="1754869" y="1102984"/>
                  </a:lnTo>
                  <a:lnTo>
                    <a:pt x="1747677" y="1148870"/>
                  </a:lnTo>
                  <a:lnTo>
                    <a:pt x="1737762" y="1193795"/>
                  </a:lnTo>
                  <a:lnTo>
                    <a:pt x="1725211" y="1237669"/>
                  </a:lnTo>
                  <a:lnTo>
                    <a:pt x="1710112" y="1280405"/>
                  </a:lnTo>
                  <a:lnTo>
                    <a:pt x="1692554" y="1321916"/>
                  </a:lnTo>
                  <a:lnTo>
                    <a:pt x="1672625" y="1362112"/>
                  </a:lnTo>
                  <a:lnTo>
                    <a:pt x="1650412" y="1400906"/>
                  </a:lnTo>
                  <a:lnTo>
                    <a:pt x="1626005" y="1438209"/>
                  </a:lnTo>
                  <a:lnTo>
                    <a:pt x="1599490" y="1473934"/>
                  </a:lnTo>
                  <a:lnTo>
                    <a:pt x="1570957" y="1507993"/>
                  </a:lnTo>
                  <a:lnTo>
                    <a:pt x="1540494" y="1540297"/>
                  </a:lnTo>
                  <a:lnTo>
                    <a:pt x="1508188" y="1570758"/>
                  </a:lnTo>
                  <a:lnTo>
                    <a:pt x="1474127" y="1599289"/>
                  </a:lnTo>
                  <a:lnTo>
                    <a:pt x="1438401" y="1625800"/>
                  </a:lnTo>
                  <a:lnTo>
                    <a:pt x="1401096" y="1650205"/>
                  </a:lnTo>
                  <a:lnTo>
                    <a:pt x="1362302" y="1672415"/>
                  </a:lnTo>
                  <a:lnTo>
                    <a:pt x="1322106" y="1692342"/>
                  </a:lnTo>
                  <a:lnTo>
                    <a:pt x="1280596" y="1709898"/>
                  </a:lnTo>
                  <a:lnTo>
                    <a:pt x="1237861" y="1724994"/>
                  </a:lnTo>
                  <a:lnTo>
                    <a:pt x="1193988" y="1737543"/>
                  </a:lnTo>
                  <a:lnTo>
                    <a:pt x="1149066" y="1747457"/>
                  </a:lnTo>
                  <a:lnTo>
                    <a:pt x="1103184" y="1754647"/>
                  </a:lnTo>
                  <a:lnTo>
                    <a:pt x="1056428" y="1759026"/>
                  </a:lnTo>
                  <a:lnTo>
                    <a:pt x="1008888" y="1760505"/>
                  </a:lnTo>
                  <a:lnTo>
                    <a:pt x="961347" y="1759026"/>
                  </a:lnTo>
                  <a:lnTo>
                    <a:pt x="914591" y="1754647"/>
                  </a:lnTo>
                  <a:lnTo>
                    <a:pt x="868709" y="1747457"/>
                  </a:lnTo>
                  <a:lnTo>
                    <a:pt x="823787" y="1737543"/>
                  </a:lnTo>
                  <a:lnTo>
                    <a:pt x="779914" y="1724994"/>
                  </a:lnTo>
                  <a:lnTo>
                    <a:pt x="737179" y="1709898"/>
                  </a:lnTo>
                  <a:lnTo>
                    <a:pt x="695669" y="1692342"/>
                  </a:lnTo>
                  <a:lnTo>
                    <a:pt x="655473" y="1672415"/>
                  </a:lnTo>
                  <a:lnTo>
                    <a:pt x="616679" y="1650205"/>
                  </a:lnTo>
                  <a:lnTo>
                    <a:pt x="579374" y="1625800"/>
                  </a:lnTo>
                  <a:lnTo>
                    <a:pt x="543648" y="1599289"/>
                  </a:lnTo>
                  <a:lnTo>
                    <a:pt x="509587" y="1570758"/>
                  </a:lnTo>
                  <a:lnTo>
                    <a:pt x="477281" y="1540297"/>
                  </a:lnTo>
                  <a:lnTo>
                    <a:pt x="446818" y="1507993"/>
                  </a:lnTo>
                  <a:lnTo>
                    <a:pt x="418285" y="1473934"/>
                  </a:lnTo>
                  <a:lnTo>
                    <a:pt x="391770" y="1438209"/>
                  </a:lnTo>
                  <a:lnTo>
                    <a:pt x="367363" y="1400906"/>
                  </a:lnTo>
                  <a:lnTo>
                    <a:pt x="345150" y="1362112"/>
                  </a:lnTo>
                  <a:lnTo>
                    <a:pt x="325221" y="1321916"/>
                  </a:lnTo>
                  <a:lnTo>
                    <a:pt x="307663" y="1280405"/>
                  </a:lnTo>
                  <a:lnTo>
                    <a:pt x="292564" y="1237669"/>
                  </a:lnTo>
                  <a:lnTo>
                    <a:pt x="280013" y="1193795"/>
                  </a:lnTo>
                  <a:lnTo>
                    <a:pt x="270098" y="1148870"/>
                  </a:lnTo>
                  <a:lnTo>
                    <a:pt x="262906" y="1102984"/>
                  </a:lnTo>
                  <a:lnTo>
                    <a:pt x="258527" y="1056224"/>
                  </a:lnTo>
                  <a:lnTo>
                    <a:pt x="257048" y="1008678"/>
                  </a:lnTo>
                  <a:lnTo>
                    <a:pt x="0" y="1008678"/>
                  </a:lnTo>
                  <a:lnTo>
                    <a:pt x="1239" y="1058706"/>
                  </a:lnTo>
                  <a:lnTo>
                    <a:pt x="4937" y="1108395"/>
                  </a:lnTo>
                  <a:lnTo>
                    <a:pt x="11057" y="1157662"/>
                  </a:lnTo>
                  <a:lnTo>
                    <a:pt x="19565" y="1206423"/>
                  </a:lnTo>
                  <a:lnTo>
                    <a:pt x="30429" y="1254597"/>
                  </a:lnTo>
                  <a:lnTo>
                    <a:pt x="43612" y="1302101"/>
                  </a:lnTo>
                  <a:lnTo>
                    <a:pt x="59082" y="1348851"/>
                  </a:lnTo>
                  <a:lnTo>
                    <a:pt x="76803" y="1394766"/>
                  </a:lnTo>
                  <a:lnTo>
                    <a:pt x="96742" y="1439762"/>
                  </a:lnTo>
                  <a:lnTo>
                    <a:pt x="118864" y="1483758"/>
                  </a:lnTo>
                  <a:lnTo>
                    <a:pt x="143135" y="1526669"/>
                  </a:lnTo>
                  <a:lnTo>
                    <a:pt x="169521" y="1568414"/>
                  </a:lnTo>
                  <a:lnTo>
                    <a:pt x="197987" y="1608910"/>
                  </a:lnTo>
                  <a:lnTo>
                    <a:pt x="228500" y="1648074"/>
                  </a:lnTo>
                  <a:lnTo>
                    <a:pt x="261025" y="1685823"/>
                  </a:lnTo>
                  <a:lnTo>
                    <a:pt x="295529" y="1722075"/>
                  </a:lnTo>
                  <a:lnTo>
                    <a:pt x="329884" y="1754881"/>
                  </a:lnTo>
                  <a:lnTo>
                    <a:pt x="365371" y="1785757"/>
                  </a:lnTo>
                  <a:lnTo>
                    <a:pt x="401919" y="1814703"/>
                  </a:lnTo>
                  <a:lnTo>
                    <a:pt x="439462" y="1841720"/>
                  </a:lnTo>
                  <a:lnTo>
                    <a:pt x="477929" y="1866807"/>
                  </a:lnTo>
                  <a:lnTo>
                    <a:pt x="517254" y="1889964"/>
                  </a:lnTo>
                  <a:lnTo>
                    <a:pt x="557366" y="1911191"/>
                  </a:lnTo>
                  <a:lnTo>
                    <a:pt x="598198" y="1930489"/>
                  </a:lnTo>
                  <a:lnTo>
                    <a:pt x="639681" y="1947857"/>
                  </a:lnTo>
                  <a:lnTo>
                    <a:pt x="681746" y="1963295"/>
                  </a:lnTo>
                  <a:lnTo>
                    <a:pt x="724326" y="1976803"/>
                  </a:lnTo>
                  <a:lnTo>
                    <a:pt x="767351" y="1988382"/>
                  </a:lnTo>
                  <a:lnTo>
                    <a:pt x="810752" y="1998030"/>
                  </a:lnTo>
                  <a:lnTo>
                    <a:pt x="854463" y="2005749"/>
                  </a:lnTo>
                  <a:lnTo>
                    <a:pt x="898413" y="2011539"/>
                  </a:lnTo>
                  <a:lnTo>
                    <a:pt x="942534" y="2015398"/>
                  </a:lnTo>
                  <a:lnTo>
                    <a:pt x="986758" y="2017328"/>
                  </a:lnTo>
                  <a:lnTo>
                    <a:pt x="1031017" y="2017328"/>
                  </a:lnTo>
                  <a:lnTo>
                    <a:pt x="1075241" y="2015398"/>
                  </a:lnTo>
                  <a:lnTo>
                    <a:pt x="1119362" y="2011539"/>
                  </a:lnTo>
                  <a:lnTo>
                    <a:pt x="1163312" y="2005749"/>
                  </a:lnTo>
                  <a:lnTo>
                    <a:pt x="1207023" y="1998030"/>
                  </a:lnTo>
                  <a:lnTo>
                    <a:pt x="1250424" y="1988382"/>
                  </a:lnTo>
                  <a:lnTo>
                    <a:pt x="1293449" y="1976803"/>
                  </a:lnTo>
                  <a:lnTo>
                    <a:pt x="1336029" y="1963295"/>
                  </a:lnTo>
                  <a:lnTo>
                    <a:pt x="1378094" y="1947857"/>
                  </a:lnTo>
                  <a:lnTo>
                    <a:pt x="1419577" y="1930489"/>
                  </a:lnTo>
                  <a:lnTo>
                    <a:pt x="1460409" y="1911191"/>
                  </a:lnTo>
                  <a:lnTo>
                    <a:pt x="1500521" y="1889964"/>
                  </a:lnTo>
                  <a:lnTo>
                    <a:pt x="1539846" y="1866807"/>
                  </a:lnTo>
                  <a:lnTo>
                    <a:pt x="1578313" y="1841720"/>
                  </a:lnTo>
                  <a:lnTo>
                    <a:pt x="1615856" y="1814703"/>
                  </a:lnTo>
                  <a:lnTo>
                    <a:pt x="1652404" y="1785757"/>
                  </a:lnTo>
                  <a:lnTo>
                    <a:pt x="1687891" y="1754881"/>
                  </a:lnTo>
                  <a:lnTo>
                    <a:pt x="1722247" y="1722075"/>
                  </a:lnTo>
                  <a:lnTo>
                    <a:pt x="1755060" y="1687715"/>
                  </a:lnTo>
                  <a:lnTo>
                    <a:pt x="1785943" y="1652225"/>
                  </a:lnTo>
                  <a:lnTo>
                    <a:pt x="1814896" y="1615672"/>
                  </a:lnTo>
                  <a:lnTo>
                    <a:pt x="1841918" y="1578127"/>
                  </a:lnTo>
                  <a:lnTo>
                    <a:pt x="1867011" y="1539656"/>
                  </a:lnTo>
                  <a:lnTo>
                    <a:pt x="1890173" y="1500329"/>
                  </a:lnTo>
                  <a:lnTo>
                    <a:pt x="1911405" y="1460214"/>
                  </a:lnTo>
                  <a:lnTo>
                    <a:pt x="1930707" y="1419380"/>
                  </a:lnTo>
                  <a:lnTo>
                    <a:pt x="1948079" y="1377895"/>
                  </a:lnTo>
                  <a:lnTo>
                    <a:pt x="1963521" y="1335828"/>
                  </a:lnTo>
                  <a:lnTo>
                    <a:pt x="1977032" y="1293246"/>
                  </a:lnTo>
                  <a:lnTo>
                    <a:pt x="1988613" y="1250220"/>
                  </a:lnTo>
                  <a:lnTo>
                    <a:pt x="1998264" y="1206817"/>
                  </a:lnTo>
                  <a:lnTo>
                    <a:pt x="2005985" y="1163106"/>
                  </a:lnTo>
                  <a:lnTo>
                    <a:pt x="2011775" y="1119155"/>
                  </a:lnTo>
                  <a:lnTo>
                    <a:pt x="2015636" y="1075032"/>
                  </a:lnTo>
                  <a:lnTo>
                    <a:pt x="2017566" y="1030807"/>
                  </a:lnTo>
                  <a:lnTo>
                    <a:pt x="2017566" y="986548"/>
                  </a:lnTo>
                  <a:lnTo>
                    <a:pt x="2015636" y="942324"/>
                  </a:lnTo>
                  <a:lnTo>
                    <a:pt x="2011775" y="898202"/>
                  </a:lnTo>
                  <a:lnTo>
                    <a:pt x="2005985" y="854252"/>
                  </a:lnTo>
                  <a:lnTo>
                    <a:pt x="1998264" y="810542"/>
                  </a:lnTo>
                  <a:lnTo>
                    <a:pt x="1988613" y="767140"/>
                  </a:lnTo>
                  <a:lnTo>
                    <a:pt x="1977032" y="724115"/>
                  </a:lnTo>
                  <a:lnTo>
                    <a:pt x="1963521" y="681535"/>
                  </a:lnTo>
                  <a:lnTo>
                    <a:pt x="1948079" y="639470"/>
                  </a:lnTo>
                  <a:lnTo>
                    <a:pt x="1930707" y="597987"/>
                  </a:lnTo>
                  <a:lnTo>
                    <a:pt x="1911405" y="557155"/>
                  </a:lnTo>
                  <a:lnTo>
                    <a:pt x="1890173" y="517043"/>
                  </a:lnTo>
                  <a:lnTo>
                    <a:pt x="1867011" y="477719"/>
                  </a:lnTo>
                  <a:lnTo>
                    <a:pt x="1841918" y="439252"/>
                  </a:lnTo>
                  <a:lnTo>
                    <a:pt x="1814896" y="401710"/>
                  </a:lnTo>
                  <a:lnTo>
                    <a:pt x="1785943" y="365161"/>
                  </a:lnTo>
                  <a:lnTo>
                    <a:pt x="1755060" y="329675"/>
                  </a:lnTo>
                  <a:lnTo>
                    <a:pt x="1722247" y="295319"/>
                  </a:lnTo>
                  <a:lnTo>
                    <a:pt x="1687891" y="262506"/>
                  </a:lnTo>
                  <a:lnTo>
                    <a:pt x="1652404" y="231623"/>
                  </a:lnTo>
                  <a:lnTo>
                    <a:pt x="1615856" y="202670"/>
                  </a:lnTo>
                  <a:lnTo>
                    <a:pt x="1578313" y="175647"/>
                  </a:lnTo>
                  <a:lnTo>
                    <a:pt x="1539846" y="150555"/>
                  </a:lnTo>
                  <a:lnTo>
                    <a:pt x="1500521" y="127392"/>
                  </a:lnTo>
                  <a:lnTo>
                    <a:pt x="1460409" y="106160"/>
                  </a:lnTo>
                  <a:lnTo>
                    <a:pt x="1419577" y="86858"/>
                  </a:lnTo>
                  <a:lnTo>
                    <a:pt x="1378094" y="69486"/>
                  </a:lnTo>
                  <a:lnTo>
                    <a:pt x="1336029" y="54045"/>
                  </a:lnTo>
                  <a:lnTo>
                    <a:pt x="1293449" y="40534"/>
                  </a:lnTo>
                  <a:lnTo>
                    <a:pt x="1250424" y="28952"/>
                  </a:lnTo>
                  <a:lnTo>
                    <a:pt x="1207023" y="19301"/>
                  </a:lnTo>
                  <a:lnTo>
                    <a:pt x="1163312" y="11581"/>
                  </a:lnTo>
                  <a:lnTo>
                    <a:pt x="1119362" y="5790"/>
                  </a:lnTo>
                  <a:lnTo>
                    <a:pt x="1075241" y="1930"/>
                  </a:lnTo>
                  <a:lnTo>
                    <a:pt x="1031017" y="0"/>
                  </a:lnTo>
                  <a:close/>
                </a:path>
              </a:pathLst>
            </a:custGeom>
            <a:solidFill>
              <a:srgbClr val="0045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948433" y="4383995"/>
              <a:ext cx="2018030" cy="2017395"/>
            </a:xfrm>
            <a:custGeom>
              <a:avLst/>
              <a:gdLst/>
              <a:ahLst/>
              <a:cxnLst/>
              <a:rect l="l" t="t" r="r" b="b"/>
              <a:pathLst>
                <a:path w="2018029" h="2017395">
                  <a:moveTo>
                    <a:pt x="295529" y="295319"/>
                  </a:moveTo>
                  <a:lnTo>
                    <a:pt x="329884" y="262506"/>
                  </a:lnTo>
                  <a:lnTo>
                    <a:pt x="365371" y="231623"/>
                  </a:lnTo>
                  <a:lnTo>
                    <a:pt x="401919" y="202670"/>
                  </a:lnTo>
                  <a:lnTo>
                    <a:pt x="439462" y="175647"/>
                  </a:lnTo>
                  <a:lnTo>
                    <a:pt x="477929" y="150555"/>
                  </a:lnTo>
                  <a:lnTo>
                    <a:pt x="517254" y="127392"/>
                  </a:lnTo>
                  <a:lnTo>
                    <a:pt x="557366" y="106160"/>
                  </a:lnTo>
                  <a:lnTo>
                    <a:pt x="598198" y="86858"/>
                  </a:lnTo>
                  <a:lnTo>
                    <a:pt x="639681" y="69486"/>
                  </a:lnTo>
                  <a:lnTo>
                    <a:pt x="681746" y="54045"/>
                  </a:lnTo>
                  <a:lnTo>
                    <a:pt x="724326" y="40534"/>
                  </a:lnTo>
                  <a:lnTo>
                    <a:pt x="767351" y="28952"/>
                  </a:lnTo>
                  <a:lnTo>
                    <a:pt x="810752" y="19301"/>
                  </a:lnTo>
                  <a:lnTo>
                    <a:pt x="854463" y="11581"/>
                  </a:lnTo>
                  <a:lnTo>
                    <a:pt x="898413" y="5790"/>
                  </a:lnTo>
                  <a:lnTo>
                    <a:pt x="942534" y="1930"/>
                  </a:lnTo>
                  <a:lnTo>
                    <a:pt x="986758" y="0"/>
                  </a:lnTo>
                  <a:lnTo>
                    <a:pt x="1031017" y="0"/>
                  </a:lnTo>
                  <a:lnTo>
                    <a:pt x="1075241" y="1930"/>
                  </a:lnTo>
                  <a:lnTo>
                    <a:pt x="1119362" y="5790"/>
                  </a:lnTo>
                  <a:lnTo>
                    <a:pt x="1163312" y="11581"/>
                  </a:lnTo>
                  <a:lnTo>
                    <a:pt x="1207023" y="19301"/>
                  </a:lnTo>
                  <a:lnTo>
                    <a:pt x="1250424" y="28952"/>
                  </a:lnTo>
                  <a:lnTo>
                    <a:pt x="1293449" y="40534"/>
                  </a:lnTo>
                  <a:lnTo>
                    <a:pt x="1336029" y="54045"/>
                  </a:lnTo>
                  <a:lnTo>
                    <a:pt x="1378094" y="69486"/>
                  </a:lnTo>
                  <a:lnTo>
                    <a:pt x="1419577" y="86858"/>
                  </a:lnTo>
                  <a:lnTo>
                    <a:pt x="1460409" y="106160"/>
                  </a:lnTo>
                  <a:lnTo>
                    <a:pt x="1500521" y="127392"/>
                  </a:lnTo>
                  <a:lnTo>
                    <a:pt x="1539846" y="150555"/>
                  </a:lnTo>
                  <a:lnTo>
                    <a:pt x="1578313" y="175647"/>
                  </a:lnTo>
                  <a:lnTo>
                    <a:pt x="1615856" y="202670"/>
                  </a:lnTo>
                  <a:lnTo>
                    <a:pt x="1652404" y="231623"/>
                  </a:lnTo>
                  <a:lnTo>
                    <a:pt x="1687891" y="262506"/>
                  </a:lnTo>
                  <a:lnTo>
                    <a:pt x="1722247" y="295319"/>
                  </a:lnTo>
                  <a:lnTo>
                    <a:pt x="1755060" y="329675"/>
                  </a:lnTo>
                  <a:lnTo>
                    <a:pt x="1785943" y="365161"/>
                  </a:lnTo>
                  <a:lnTo>
                    <a:pt x="1814896" y="401710"/>
                  </a:lnTo>
                  <a:lnTo>
                    <a:pt x="1841918" y="439252"/>
                  </a:lnTo>
                  <a:lnTo>
                    <a:pt x="1867011" y="477719"/>
                  </a:lnTo>
                  <a:lnTo>
                    <a:pt x="1890173" y="517043"/>
                  </a:lnTo>
                  <a:lnTo>
                    <a:pt x="1911405" y="557155"/>
                  </a:lnTo>
                  <a:lnTo>
                    <a:pt x="1930707" y="597987"/>
                  </a:lnTo>
                  <a:lnTo>
                    <a:pt x="1948079" y="639470"/>
                  </a:lnTo>
                  <a:lnTo>
                    <a:pt x="1963521" y="681535"/>
                  </a:lnTo>
                  <a:lnTo>
                    <a:pt x="1977032" y="724115"/>
                  </a:lnTo>
                  <a:lnTo>
                    <a:pt x="1988613" y="767140"/>
                  </a:lnTo>
                  <a:lnTo>
                    <a:pt x="1998264" y="810542"/>
                  </a:lnTo>
                  <a:lnTo>
                    <a:pt x="2005985" y="854252"/>
                  </a:lnTo>
                  <a:lnTo>
                    <a:pt x="2011775" y="898202"/>
                  </a:lnTo>
                  <a:lnTo>
                    <a:pt x="2015636" y="942324"/>
                  </a:lnTo>
                  <a:lnTo>
                    <a:pt x="2017566" y="986548"/>
                  </a:lnTo>
                  <a:lnTo>
                    <a:pt x="2017566" y="1030807"/>
                  </a:lnTo>
                  <a:lnTo>
                    <a:pt x="2015636" y="1075032"/>
                  </a:lnTo>
                  <a:lnTo>
                    <a:pt x="2011775" y="1119155"/>
                  </a:lnTo>
                  <a:lnTo>
                    <a:pt x="2005985" y="1163106"/>
                  </a:lnTo>
                  <a:lnTo>
                    <a:pt x="1998264" y="1206817"/>
                  </a:lnTo>
                  <a:lnTo>
                    <a:pt x="1988613" y="1250220"/>
                  </a:lnTo>
                  <a:lnTo>
                    <a:pt x="1977032" y="1293246"/>
                  </a:lnTo>
                  <a:lnTo>
                    <a:pt x="1963521" y="1335828"/>
                  </a:lnTo>
                  <a:lnTo>
                    <a:pt x="1948079" y="1377895"/>
                  </a:lnTo>
                  <a:lnTo>
                    <a:pt x="1930707" y="1419380"/>
                  </a:lnTo>
                  <a:lnTo>
                    <a:pt x="1911405" y="1460214"/>
                  </a:lnTo>
                  <a:lnTo>
                    <a:pt x="1890173" y="1500329"/>
                  </a:lnTo>
                  <a:lnTo>
                    <a:pt x="1867011" y="1539656"/>
                  </a:lnTo>
                  <a:lnTo>
                    <a:pt x="1841918" y="1578127"/>
                  </a:lnTo>
                  <a:lnTo>
                    <a:pt x="1814896" y="1615672"/>
                  </a:lnTo>
                  <a:lnTo>
                    <a:pt x="1785943" y="1652225"/>
                  </a:lnTo>
                  <a:lnTo>
                    <a:pt x="1755060" y="1687715"/>
                  </a:lnTo>
                  <a:lnTo>
                    <a:pt x="1722247" y="1722075"/>
                  </a:lnTo>
                  <a:lnTo>
                    <a:pt x="1687891" y="1754881"/>
                  </a:lnTo>
                  <a:lnTo>
                    <a:pt x="1652404" y="1785757"/>
                  </a:lnTo>
                  <a:lnTo>
                    <a:pt x="1615856" y="1814703"/>
                  </a:lnTo>
                  <a:lnTo>
                    <a:pt x="1578313" y="1841720"/>
                  </a:lnTo>
                  <a:lnTo>
                    <a:pt x="1539846" y="1866807"/>
                  </a:lnTo>
                  <a:lnTo>
                    <a:pt x="1500521" y="1889964"/>
                  </a:lnTo>
                  <a:lnTo>
                    <a:pt x="1460409" y="1911191"/>
                  </a:lnTo>
                  <a:lnTo>
                    <a:pt x="1419577" y="1930489"/>
                  </a:lnTo>
                  <a:lnTo>
                    <a:pt x="1378094" y="1947857"/>
                  </a:lnTo>
                  <a:lnTo>
                    <a:pt x="1336029" y="1963295"/>
                  </a:lnTo>
                  <a:lnTo>
                    <a:pt x="1293449" y="1976803"/>
                  </a:lnTo>
                  <a:lnTo>
                    <a:pt x="1250424" y="1988382"/>
                  </a:lnTo>
                  <a:lnTo>
                    <a:pt x="1207023" y="1998030"/>
                  </a:lnTo>
                  <a:lnTo>
                    <a:pt x="1163312" y="2005749"/>
                  </a:lnTo>
                  <a:lnTo>
                    <a:pt x="1119362" y="2011539"/>
                  </a:lnTo>
                  <a:lnTo>
                    <a:pt x="1075241" y="2015398"/>
                  </a:lnTo>
                  <a:lnTo>
                    <a:pt x="1031017" y="2017328"/>
                  </a:lnTo>
                  <a:lnTo>
                    <a:pt x="986758" y="2017328"/>
                  </a:lnTo>
                  <a:lnTo>
                    <a:pt x="942534" y="2015398"/>
                  </a:lnTo>
                  <a:lnTo>
                    <a:pt x="898413" y="2011539"/>
                  </a:lnTo>
                  <a:lnTo>
                    <a:pt x="854463" y="2005749"/>
                  </a:lnTo>
                  <a:lnTo>
                    <a:pt x="810752" y="1998030"/>
                  </a:lnTo>
                  <a:lnTo>
                    <a:pt x="767351" y="1988382"/>
                  </a:lnTo>
                  <a:lnTo>
                    <a:pt x="724326" y="1976803"/>
                  </a:lnTo>
                  <a:lnTo>
                    <a:pt x="681746" y="1963295"/>
                  </a:lnTo>
                  <a:lnTo>
                    <a:pt x="639681" y="1947857"/>
                  </a:lnTo>
                  <a:lnTo>
                    <a:pt x="598198" y="1930489"/>
                  </a:lnTo>
                  <a:lnTo>
                    <a:pt x="557366" y="1911191"/>
                  </a:lnTo>
                  <a:lnTo>
                    <a:pt x="517254" y="1889964"/>
                  </a:lnTo>
                  <a:lnTo>
                    <a:pt x="477929" y="1866807"/>
                  </a:lnTo>
                  <a:lnTo>
                    <a:pt x="439462" y="1841720"/>
                  </a:lnTo>
                  <a:lnTo>
                    <a:pt x="401919" y="1814703"/>
                  </a:lnTo>
                  <a:lnTo>
                    <a:pt x="365371" y="1785757"/>
                  </a:lnTo>
                  <a:lnTo>
                    <a:pt x="329884" y="1754881"/>
                  </a:lnTo>
                  <a:lnTo>
                    <a:pt x="295529" y="1722075"/>
                  </a:lnTo>
                  <a:lnTo>
                    <a:pt x="261025" y="1685823"/>
                  </a:lnTo>
                  <a:lnTo>
                    <a:pt x="228500" y="1648074"/>
                  </a:lnTo>
                  <a:lnTo>
                    <a:pt x="197987" y="1608910"/>
                  </a:lnTo>
                  <a:lnTo>
                    <a:pt x="169521" y="1568414"/>
                  </a:lnTo>
                  <a:lnTo>
                    <a:pt x="143135" y="1526669"/>
                  </a:lnTo>
                  <a:lnTo>
                    <a:pt x="118864" y="1483758"/>
                  </a:lnTo>
                  <a:lnTo>
                    <a:pt x="96742" y="1439762"/>
                  </a:lnTo>
                  <a:lnTo>
                    <a:pt x="76803" y="1394766"/>
                  </a:lnTo>
                  <a:lnTo>
                    <a:pt x="59082" y="1348851"/>
                  </a:lnTo>
                  <a:lnTo>
                    <a:pt x="43612" y="1302101"/>
                  </a:lnTo>
                  <a:lnTo>
                    <a:pt x="30429" y="1254597"/>
                  </a:lnTo>
                  <a:lnTo>
                    <a:pt x="19565" y="1206423"/>
                  </a:lnTo>
                  <a:lnTo>
                    <a:pt x="11057" y="1157662"/>
                  </a:lnTo>
                  <a:lnTo>
                    <a:pt x="4937" y="1108395"/>
                  </a:lnTo>
                  <a:lnTo>
                    <a:pt x="1239" y="1058706"/>
                  </a:lnTo>
                  <a:lnTo>
                    <a:pt x="0" y="1008678"/>
                  </a:lnTo>
                  <a:lnTo>
                    <a:pt x="257048" y="1008678"/>
                  </a:lnTo>
                  <a:lnTo>
                    <a:pt x="258527" y="1056224"/>
                  </a:lnTo>
                  <a:lnTo>
                    <a:pt x="262906" y="1102984"/>
                  </a:lnTo>
                  <a:lnTo>
                    <a:pt x="270098" y="1148870"/>
                  </a:lnTo>
                  <a:lnTo>
                    <a:pt x="280013" y="1193795"/>
                  </a:lnTo>
                  <a:lnTo>
                    <a:pt x="292564" y="1237669"/>
                  </a:lnTo>
                  <a:lnTo>
                    <a:pt x="307663" y="1280405"/>
                  </a:lnTo>
                  <a:lnTo>
                    <a:pt x="325221" y="1321916"/>
                  </a:lnTo>
                  <a:lnTo>
                    <a:pt x="345150" y="1362112"/>
                  </a:lnTo>
                  <a:lnTo>
                    <a:pt x="367363" y="1400906"/>
                  </a:lnTo>
                  <a:lnTo>
                    <a:pt x="391770" y="1438209"/>
                  </a:lnTo>
                  <a:lnTo>
                    <a:pt x="418285" y="1473934"/>
                  </a:lnTo>
                  <a:lnTo>
                    <a:pt x="446818" y="1507993"/>
                  </a:lnTo>
                  <a:lnTo>
                    <a:pt x="477281" y="1540297"/>
                  </a:lnTo>
                  <a:lnTo>
                    <a:pt x="509587" y="1570758"/>
                  </a:lnTo>
                  <a:lnTo>
                    <a:pt x="543648" y="1599289"/>
                  </a:lnTo>
                  <a:lnTo>
                    <a:pt x="579374" y="1625800"/>
                  </a:lnTo>
                  <a:lnTo>
                    <a:pt x="616679" y="1650205"/>
                  </a:lnTo>
                  <a:lnTo>
                    <a:pt x="655473" y="1672415"/>
                  </a:lnTo>
                  <a:lnTo>
                    <a:pt x="695669" y="1692342"/>
                  </a:lnTo>
                  <a:lnTo>
                    <a:pt x="737179" y="1709898"/>
                  </a:lnTo>
                  <a:lnTo>
                    <a:pt x="779914" y="1724994"/>
                  </a:lnTo>
                  <a:lnTo>
                    <a:pt x="823787" y="1737543"/>
                  </a:lnTo>
                  <a:lnTo>
                    <a:pt x="868709" y="1747457"/>
                  </a:lnTo>
                  <a:lnTo>
                    <a:pt x="914591" y="1754647"/>
                  </a:lnTo>
                  <a:lnTo>
                    <a:pt x="961347" y="1759026"/>
                  </a:lnTo>
                  <a:lnTo>
                    <a:pt x="1008888" y="1760505"/>
                  </a:lnTo>
                  <a:lnTo>
                    <a:pt x="1056428" y="1759026"/>
                  </a:lnTo>
                  <a:lnTo>
                    <a:pt x="1103184" y="1754647"/>
                  </a:lnTo>
                  <a:lnTo>
                    <a:pt x="1149066" y="1747457"/>
                  </a:lnTo>
                  <a:lnTo>
                    <a:pt x="1193988" y="1737543"/>
                  </a:lnTo>
                  <a:lnTo>
                    <a:pt x="1237861" y="1724994"/>
                  </a:lnTo>
                  <a:lnTo>
                    <a:pt x="1280596" y="1709898"/>
                  </a:lnTo>
                  <a:lnTo>
                    <a:pt x="1322106" y="1692342"/>
                  </a:lnTo>
                  <a:lnTo>
                    <a:pt x="1362302" y="1672415"/>
                  </a:lnTo>
                  <a:lnTo>
                    <a:pt x="1401096" y="1650205"/>
                  </a:lnTo>
                  <a:lnTo>
                    <a:pt x="1438401" y="1625800"/>
                  </a:lnTo>
                  <a:lnTo>
                    <a:pt x="1474127" y="1599289"/>
                  </a:lnTo>
                  <a:lnTo>
                    <a:pt x="1508188" y="1570758"/>
                  </a:lnTo>
                  <a:lnTo>
                    <a:pt x="1540494" y="1540297"/>
                  </a:lnTo>
                  <a:lnTo>
                    <a:pt x="1570957" y="1507993"/>
                  </a:lnTo>
                  <a:lnTo>
                    <a:pt x="1599490" y="1473934"/>
                  </a:lnTo>
                  <a:lnTo>
                    <a:pt x="1626005" y="1438209"/>
                  </a:lnTo>
                  <a:lnTo>
                    <a:pt x="1650412" y="1400906"/>
                  </a:lnTo>
                  <a:lnTo>
                    <a:pt x="1672625" y="1362112"/>
                  </a:lnTo>
                  <a:lnTo>
                    <a:pt x="1692554" y="1321916"/>
                  </a:lnTo>
                  <a:lnTo>
                    <a:pt x="1710112" y="1280405"/>
                  </a:lnTo>
                  <a:lnTo>
                    <a:pt x="1725211" y="1237669"/>
                  </a:lnTo>
                  <a:lnTo>
                    <a:pt x="1737762" y="1193795"/>
                  </a:lnTo>
                  <a:lnTo>
                    <a:pt x="1747677" y="1148870"/>
                  </a:lnTo>
                  <a:lnTo>
                    <a:pt x="1754869" y="1102984"/>
                  </a:lnTo>
                  <a:lnTo>
                    <a:pt x="1759248" y="1056224"/>
                  </a:lnTo>
                  <a:lnTo>
                    <a:pt x="1760728" y="1008678"/>
                  </a:lnTo>
                  <a:lnTo>
                    <a:pt x="1759248" y="961138"/>
                  </a:lnTo>
                  <a:lnTo>
                    <a:pt x="1754869" y="914382"/>
                  </a:lnTo>
                  <a:lnTo>
                    <a:pt x="1747677" y="868499"/>
                  </a:lnTo>
                  <a:lnTo>
                    <a:pt x="1737762" y="823577"/>
                  </a:lnTo>
                  <a:lnTo>
                    <a:pt x="1725211" y="779705"/>
                  </a:lnTo>
                  <a:lnTo>
                    <a:pt x="1710112" y="736970"/>
                  </a:lnTo>
                  <a:lnTo>
                    <a:pt x="1692554" y="695460"/>
                  </a:lnTo>
                  <a:lnTo>
                    <a:pt x="1672625" y="655264"/>
                  </a:lnTo>
                  <a:lnTo>
                    <a:pt x="1650412" y="616469"/>
                  </a:lnTo>
                  <a:lnTo>
                    <a:pt x="1626005" y="579165"/>
                  </a:lnTo>
                  <a:lnTo>
                    <a:pt x="1599490" y="543438"/>
                  </a:lnTo>
                  <a:lnTo>
                    <a:pt x="1570957" y="509378"/>
                  </a:lnTo>
                  <a:lnTo>
                    <a:pt x="1540494" y="477072"/>
                  </a:lnTo>
                  <a:lnTo>
                    <a:pt x="1508188" y="446608"/>
                  </a:lnTo>
                  <a:lnTo>
                    <a:pt x="1474127" y="418075"/>
                  </a:lnTo>
                  <a:lnTo>
                    <a:pt x="1438401" y="391561"/>
                  </a:lnTo>
                  <a:lnTo>
                    <a:pt x="1401096" y="367153"/>
                  </a:lnTo>
                  <a:lnTo>
                    <a:pt x="1362302" y="344941"/>
                  </a:lnTo>
                  <a:lnTo>
                    <a:pt x="1322106" y="325012"/>
                  </a:lnTo>
                  <a:lnTo>
                    <a:pt x="1280596" y="307454"/>
                  </a:lnTo>
                  <a:lnTo>
                    <a:pt x="1237861" y="292355"/>
                  </a:lnTo>
                  <a:lnTo>
                    <a:pt x="1193988" y="279804"/>
                  </a:lnTo>
                  <a:lnTo>
                    <a:pt x="1149066" y="269889"/>
                  </a:lnTo>
                  <a:lnTo>
                    <a:pt x="1103184" y="262697"/>
                  </a:lnTo>
                  <a:lnTo>
                    <a:pt x="1056428" y="258317"/>
                  </a:lnTo>
                  <a:lnTo>
                    <a:pt x="1008888" y="256838"/>
                  </a:lnTo>
                  <a:lnTo>
                    <a:pt x="959234" y="258479"/>
                  </a:lnTo>
                  <a:lnTo>
                    <a:pt x="910065" y="263361"/>
                  </a:lnTo>
                  <a:lnTo>
                    <a:pt x="861528" y="271423"/>
                  </a:lnTo>
                  <a:lnTo>
                    <a:pt x="813768" y="282605"/>
                  </a:lnTo>
                  <a:lnTo>
                    <a:pt x="766933" y="296845"/>
                  </a:lnTo>
                  <a:lnTo>
                    <a:pt x="721169" y="314083"/>
                  </a:lnTo>
                  <a:lnTo>
                    <a:pt x="676622" y="334258"/>
                  </a:lnTo>
                  <a:lnTo>
                    <a:pt x="633438" y="357309"/>
                  </a:lnTo>
                  <a:lnTo>
                    <a:pt x="591764" y="383175"/>
                  </a:lnTo>
                  <a:lnTo>
                    <a:pt x="551746" y="411796"/>
                  </a:lnTo>
                  <a:lnTo>
                    <a:pt x="513531" y="443109"/>
                  </a:lnTo>
                  <a:lnTo>
                    <a:pt x="477266" y="477056"/>
                  </a:lnTo>
                  <a:lnTo>
                    <a:pt x="295529" y="295319"/>
                  </a:lnTo>
                  <a:close/>
                </a:path>
              </a:pathLst>
            </a:custGeom>
            <a:ln w="38100">
              <a:solidFill>
                <a:srgbClr val="FFFF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125595" y="5120132"/>
            <a:ext cx="322453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100"/>
              </a:spcBef>
              <a:buChar char="•"/>
              <a:tabLst>
                <a:tab pos="125730" algn="l"/>
              </a:tabLst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Head</a:t>
            </a:r>
            <a:r>
              <a:rPr dirty="0" sz="14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of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IA</a:t>
            </a:r>
            <a:r>
              <a:rPr dirty="0" sz="14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Department</a:t>
            </a:r>
            <a:endParaRPr sz="1400">
              <a:latin typeface="Arial"/>
              <a:cs typeface="Arial"/>
            </a:endParaRPr>
          </a:p>
          <a:p>
            <a:pPr marL="125730" marR="5080" indent="-113030">
              <a:lnSpc>
                <a:spcPts val="1510"/>
              </a:lnSpc>
              <a:spcBef>
                <a:spcPts val="280"/>
              </a:spcBef>
              <a:buChar char="•"/>
              <a:tabLst>
                <a:tab pos="127000" algn="l"/>
              </a:tabLst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Other</a:t>
            </a:r>
            <a:r>
              <a:rPr dirty="0" sz="14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key</a:t>
            </a:r>
            <a:r>
              <a:rPr dirty="0" sz="14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14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positions</a:t>
            </a:r>
            <a:r>
              <a:rPr dirty="0" sz="14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1400" spc="-25">
                <a:solidFill>
                  <a:srgbClr val="051D38"/>
                </a:solidFill>
                <a:latin typeface="Arial"/>
                <a:cs typeface="Arial"/>
              </a:rPr>
              <a:t> the </a:t>
            </a:r>
            <a:r>
              <a:rPr dirty="0" sz="1400" spc="-25">
                <a:solidFill>
                  <a:srgbClr val="051D38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51D38"/>
                </a:solidFill>
                <a:latin typeface="Arial"/>
                <a:cs typeface="Arial"/>
              </a:rPr>
              <a:t>company</a:t>
            </a:r>
            <a:endParaRPr sz="1400">
              <a:latin typeface="Arial"/>
              <a:cs typeface="Arial"/>
            </a:endParaRPr>
          </a:p>
          <a:p>
            <a:pPr marL="125730" indent="-113030">
              <a:lnSpc>
                <a:spcPct val="100000"/>
              </a:lnSpc>
              <a:spcBef>
                <a:spcPts val="65"/>
              </a:spcBef>
              <a:buChar char="•"/>
              <a:tabLst>
                <a:tab pos="125730" algn="l"/>
              </a:tabLst>
            </a:pP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Partner</a:t>
            </a:r>
            <a:r>
              <a:rPr dirty="0" sz="14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14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professional</a:t>
            </a:r>
            <a:r>
              <a:rPr dirty="0" sz="14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services</a:t>
            </a:r>
            <a:r>
              <a:rPr dirty="0" sz="14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51D38"/>
                </a:solidFill>
                <a:latin typeface="Arial"/>
                <a:cs typeface="Arial"/>
              </a:rPr>
              <a:t>firm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64994" y="5121021"/>
            <a:ext cx="1181100" cy="546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dirty="0" sz="18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18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1D38"/>
                </a:solidFill>
                <a:latin typeface="Arial"/>
                <a:cs typeface="Arial"/>
              </a:rPr>
              <a:t>really</a:t>
            </a:r>
            <a:r>
              <a:rPr dirty="0" sz="18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51D38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ts val="2050"/>
              </a:lnSpc>
            </a:pPr>
            <a:r>
              <a:rPr dirty="0" sz="1800" spc="-10">
                <a:solidFill>
                  <a:srgbClr val="051D38"/>
                </a:solidFill>
                <a:latin typeface="Arial"/>
                <a:cs typeface="Arial"/>
              </a:rPr>
              <a:t>career?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55148" y="6362682"/>
            <a:ext cx="311222" cy="4495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692" y="228346"/>
            <a:ext cx="567372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52705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00"/>
              <a:t> </a:t>
            </a:r>
            <a:r>
              <a:rPr dirty="0" spc="-10"/>
              <a:t>BASICS </a:t>
            </a:r>
            <a:r>
              <a:rPr dirty="0" spc="-30"/>
              <a:t>WHAT</a:t>
            </a:r>
            <a:r>
              <a:rPr dirty="0" spc="-14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INTERNAL</a:t>
            </a:r>
            <a:r>
              <a:rPr dirty="0" spc="-295"/>
              <a:t> </a:t>
            </a:r>
            <a:r>
              <a:rPr dirty="0" spc="-10"/>
              <a:t>AUDITING?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07" y="1740407"/>
            <a:ext cx="9007985" cy="444550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80236" y="2260219"/>
            <a:ext cx="2743200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692150" marR="5080" indent="-680085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Communicating</a:t>
            </a:r>
            <a:r>
              <a:rPr dirty="0" sz="1800" spc="-5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with</a:t>
            </a:r>
            <a:r>
              <a:rPr dirty="0" sz="1800" spc="-1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clarity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 accuracy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02297" y="3363848"/>
            <a:ext cx="1304925" cy="79438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2700" marR="5080" indent="-1905">
              <a:lnSpc>
                <a:spcPct val="90100"/>
              </a:lnSpc>
              <a:spcBef>
                <a:spcPts val="310"/>
              </a:spcBef>
            </a:pP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Evaluating emerging technologies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65216" y="2340102"/>
            <a:ext cx="1330325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 indent="160020">
              <a:lnSpc>
                <a:spcPts val="1939"/>
              </a:lnSpc>
              <a:spcBef>
                <a:spcPts val="345"/>
              </a:spcBef>
            </a:pP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Analyzing opportunities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48250" y="4995798"/>
            <a:ext cx="3009265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 indent="19812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Assuring</a:t>
            </a:r>
            <a:r>
              <a:rPr dirty="0" sz="1800" spc="-2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that</a:t>
            </a:r>
            <a:r>
              <a:rPr dirty="0" sz="1800" spc="-2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controls</a:t>
            </a:r>
            <a:r>
              <a:rPr dirty="0" sz="1800" spc="-2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F2F9F"/>
                </a:solidFill>
                <a:latin typeface="Arial"/>
                <a:cs typeface="Arial"/>
              </a:rPr>
              <a:t>are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adequate</a:t>
            </a:r>
            <a:r>
              <a:rPr dirty="0" sz="1800" spc="-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mitigate</a:t>
            </a:r>
            <a:r>
              <a:rPr dirty="0" sz="1800" spc="-2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risks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46480" y="4766309"/>
            <a:ext cx="2936875" cy="7937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 indent="-254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Assessing</a:t>
            </a:r>
            <a:r>
              <a:rPr dirty="0" sz="1800" spc="-2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risks,</a:t>
            </a:r>
            <a:r>
              <a:rPr dirty="0" sz="1800" spc="-2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controls, </a:t>
            </a: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ethics,</a:t>
            </a:r>
            <a:r>
              <a:rPr dirty="0" sz="1800" spc="-8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quality,</a:t>
            </a:r>
            <a:r>
              <a:rPr dirty="0" sz="1800" spc="-4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economy,</a:t>
            </a:r>
            <a:r>
              <a:rPr dirty="0" sz="1800" spc="-6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F2F9F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efficiency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9624" y="3483609"/>
            <a:ext cx="1764030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558165" marR="5080" indent="-54610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solidFill>
                  <a:srgbClr val="6F2F9F"/>
                </a:solidFill>
                <a:latin typeface="Arial"/>
                <a:cs typeface="Arial"/>
              </a:rPr>
              <a:t>Examining</a:t>
            </a:r>
            <a:r>
              <a:rPr dirty="0" sz="1800" spc="-3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global issues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40226" y="3401314"/>
            <a:ext cx="1314450" cy="7937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 indent="-3175">
              <a:lnSpc>
                <a:spcPts val="1939"/>
              </a:lnSpc>
              <a:spcBef>
                <a:spcPts val="345"/>
              </a:spcBef>
            </a:pPr>
            <a:r>
              <a:rPr dirty="0" sz="1800" b="1">
                <a:solidFill>
                  <a:srgbClr val="8E9200"/>
                </a:solidFill>
                <a:latin typeface="Garamond"/>
                <a:cs typeface="Garamond"/>
              </a:rPr>
              <a:t>WHAT</a:t>
            </a:r>
            <a:r>
              <a:rPr dirty="0" sz="1800" spc="-50" b="1">
                <a:solidFill>
                  <a:srgbClr val="8E9200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8E9200"/>
                </a:solidFill>
                <a:latin typeface="Garamond"/>
                <a:cs typeface="Garamond"/>
              </a:rPr>
              <a:t>IS </a:t>
            </a:r>
            <a:r>
              <a:rPr dirty="0" sz="1800" spc="-10" b="1">
                <a:solidFill>
                  <a:srgbClr val="8E9200"/>
                </a:solidFill>
                <a:latin typeface="Garamond"/>
                <a:cs typeface="Garamond"/>
              </a:rPr>
              <a:t>INTERNAL </a:t>
            </a:r>
            <a:r>
              <a:rPr dirty="0" sz="1800" spc="-20" b="1">
                <a:solidFill>
                  <a:srgbClr val="8E9200"/>
                </a:solidFill>
                <a:latin typeface="Garamond"/>
                <a:cs typeface="Garamond"/>
              </a:rPr>
              <a:t>AUDITING?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228" y="2847797"/>
            <a:ext cx="381952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D"/>
                </a:solidFill>
              </a:rPr>
              <a:t>INTERNAL</a:t>
            </a:r>
            <a:r>
              <a:rPr dirty="0" sz="3600" spc="-345">
                <a:solidFill>
                  <a:srgbClr val="FFFFFD"/>
                </a:solidFill>
              </a:rPr>
              <a:t> </a:t>
            </a:r>
            <a:r>
              <a:rPr dirty="0" sz="3600" spc="-60">
                <a:solidFill>
                  <a:srgbClr val="FFFFFD"/>
                </a:solidFill>
              </a:rPr>
              <a:t>AUDIT:</a:t>
            </a:r>
            <a:endParaRPr sz="3600"/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3600" spc="-20">
                <a:solidFill>
                  <a:srgbClr val="FFFFFD"/>
                </a:solidFill>
              </a:rPr>
              <a:t>NEED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6271259"/>
            <a:ext cx="9144000" cy="586740"/>
            <a:chOff x="0" y="6271259"/>
            <a:chExt cx="9144000" cy="5867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28560"/>
              <a:ext cx="9144000" cy="1294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739127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79">
                  <a:moveTo>
                    <a:pt x="810920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109204" y="118872"/>
                  </a:lnTo>
                  <a:lnTo>
                    <a:pt x="8109204" y="0"/>
                  </a:lnTo>
                  <a:close/>
                </a:path>
                <a:path w="9144000" h="119379">
                  <a:moveTo>
                    <a:pt x="9144000" y="0"/>
                  </a:moveTo>
                  <a:lnTo>
                    <a:pt x="8694420" y="0"/>
                  </a:lnTo>
                  <a:lnTo>
                    <a:pt x="869442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109204" y="6271259"/>
              <a:ext cx="585470" cy="586740"/>
            </a:xfrm>
            <a:custGeom>
              <a:avLst/>
              <a:gdLst/>
              <a:ahLst/>
              <a:cxnLst/>
              <a:rect l="l" t="t" r="r" b="b"/>
              <a:pathLst>
                <a:path w="585470" h="586740">
                  <a:moveTo>
                    <a:pt x="585216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585216" y="586739"/>
                  </a:lnTo>
                  <a:lnTo>
                    <a:pt x="585216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5148" y="6362682"/>
              <a:ext cx="311222" cy="44957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dirty="0"/>
              <a:t>DOES</a:t>
            </a:r>
            <a:r>
              <a:rPr dirty="0" spc="-60"/>
              <a:t> </a:t>
            </a:r>
            <a:r>
              <a:rPr dirty="0" spc="-10"/>
              <a:t>INTERNAL</a:t>
            </a:r>
            <a:r>
              <a:rPr dirty="0" spc="-305"/>
              <a:t> </a:t>
            </a:r>
            <a:r>
              <a:rPr dirty="0"/>
              <a:t>AUDIT</a:t>
            </a:r>
            <a:r>
              <a:rPr dirty="0" spc="-85"/>
              <a:t> </a:t>
            </a:r>
            <a:r>
              <a:rPr dirty="0" spc="-30"/>
              <a:t>HAVE</a:t>
            </a:r>
            <a:r>
              <a:rPr dirty="0" spc="-10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 spc="-10"/>
              <a:t>EXIST?</a:t>
            </a:r>
          </a:p>
        </p:txBody>
      </p:sp>
      <p:pic>
        <p:nvPicPr>
          <p:cNvPr id="9" name="object 9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0" y="3733800"/>
            <a:ext cx="2406396" cy="17937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780" y="1395983"/>
            <a:ext cx="2598420" cy="20574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65354" y="1907280"/>
            <a:ext cx="3232990" cy="107138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2456" y="3987993"/>
            <a:ext cx="2056839" cy="205923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50452" y="4438104"/>
            <a:ext cx="2139499" cy="1152497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511033" y="6431686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A90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dirty="0"/>
              <a:t>DOES</a:t>
            </a:r>
            <a:r>
              <a:rPr dirty="0" spc="-60"/>
              <a:t> </a:t>
            </a:r>
            <a:r>
              <a:rPr dirty="0" spc="-10"/>
              <a:t>INTERNAL</a:t>
            </a:r>
            <a:r>
              <a:rPr dirty="0" spc="-305"/>
              <a:t> </a:t>
            </a:r>
            <a:r>
              <a:rPr dirty="0"/>
              <a:t>AUDIT</a:t>
            </a:r>
            <a:r>
              <a:rPr dirty="0" spc="-85"/>
              <a:t> </a:t>
            </a:r>
            <a:r>
              <a:rPr dirty="0" spc="-30"/>
              <a:t>HAVE</a:t>
            </a:r>
            <a:r>
              <a:rPr dirty="0" spc="-10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 spc="-10"/>
              <a:t>EXIST?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1923" y="1615439"/>
            <a:ext cx="2740152" cy="66446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5984" y="2305939"/>
            <a:ext cx="8853170" cy="3348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132651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"WorldCom:</a:t>
            </a:r>
            <a:r>
              <a:rPr dirty="0" sz="24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Who's</a:t>
            </a:r>
            <a:r>
              <a:rPr dirty="0" sz="24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really</a:t>
            </a:r>
            <a:r>
              <a:rPr dirty="0" sz="24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gonna</a:t>
            </a:r>
            <a:r>
              <a:rPr dirty="0" sz="24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notice</a:t>
            </a:r>
            <a:r>
              <a:rPr dirty="0" sz="24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$9</a:t>
            </a:r>
            <a:r>
              <a:rPr dirty="0" sz="24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billion</a:t>
            </a:r>
            <a:r>
              <a:rPr dirty="0" sz="24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51D38"/>
                </a:solidFill>
                <a:latin typeface="Arial"/>
                <a:cs typeface="Arial"/>
              </a:rPr>
              <a:t>dollars anyway?"</a:t>
            </a:r>
            <a:r>
              <a:rPr dirty="0" baseline="25641" sz="1950" spc="-15">
                <a:solidFill>
                  <a:srgbClr val="051D38"/>
                </a:solidFill>
                <a:latin typeface="Arial"/>
                <a:cs typeface="Arial"/>
              </a:rPr>
              <a:t>1</a:t>
            </a:r>
            <a:endParaRPr baseline="25641" sz="1950">
              <a:latin typeface="Arial"/>
              <a:cs typeface="Arial"/>
            </a:endParaRPr>
          </a:p>
          <a:p>
            <a:pPr marL="508000" marR="231775">
              <a:lnSpc>
                <a:spcPct val="100000"/>
              </a:lnSpc>
              <a:spcBef>
                <a:spcPts val="1805"/>
              </a:spcBef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What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began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as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routine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audit,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transformed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into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discovery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of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largest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accounting</a:t>
            </a:r>
            <a:r>
              <a:rPr dirty="0" sz="2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manipulation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all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time.</a:t>
            </a:r>
            <a:endParaRPr sz="2000">
              <a:latin typeface="Arial"/>
              <a:cs typeface="Arial"/>
            </a:endParaRPr>
          </a:p>
          <a:p>
            <a:pPr marL="508000" marR="17780">
              <a:lnSpc>
                <a:spcPct val="100000"/>
              </a:lnSpc>
              <a:spcBef>
                <a:spcPts val="1800"/>
              </a:spcBef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Worldcom,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leading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telecommunications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company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built</a:t>
            </a:r>
            <a:r>
              <a:rPr dirty="0" sz="2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from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over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70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acquisitions,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found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itself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ranked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at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top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its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class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for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illegal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creative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accounting</a:t>
            </a:r>
            <a:r>
              <a:rPr dirty="0" sz="2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practices-</a:t>
            </a:r>
            <a:r>
              <a:rPr dirty="0" sz="20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Worldcom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leaders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successfully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managed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erode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company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market</a:t>
            </a:r>
            <a:r>
              <a:rPr dirty="0" sz="2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value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from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$180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billion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1999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approximately</a:t>
            </a:r>
            <a:r>
              <a:rPr dirty="0" sz="20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$350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million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2002.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1283" y="6394196"/>
            <a:ext cx="46869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051D38"/>
                </a:solidFill>
                <a:latin typeface="Times New Roman"/>
                <a:cs typeface="Times New Roman"/>
              </a:rPr>
              <a:t>1.</a:t>
            </a:r>
            <a:r>
              <a:rPr dirty="0" sz="1100" spc="-10">
                <a:solidFill>
                  <a:srgbClr val="051D38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051D38"/>
                </a:solidFill>
                <a:latin typeface="Times New Roman"/>
                <a:cs typeface="Times New Roman"/>
                <a:hlinkClick r:id="rId3"/>
              </a:rPr>
              <a:t>http://mba.tuck.dartmouth.edu/pages/faculty/syd.finkelstein/case_studies/03.html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11033" y="6431686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A90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62300" marR="5080" indent="-2722245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Garamond"/>
                <a:cs typeface="Garamond"/>
              </a:rPr>
              <a:t>DOES</a:t>
            </a:r>
            <a:r>
              <a:rPr dirty="0" sz="3200" spc="-95" b="1">
                <a:latin typeface="Garamond"/>
                <a:cs typeface="Garamond"/>
              </a:rPr>
              <a:t> </a:t>
            </a:r>
            <a:r>
              <a:rPr dirty="0" sz="3200" b="1">
                <a:latin typeface="Garamond"/>
                <a:cs typeface="Garamond"/>
              </a:rPr>
              <a:t>INTERNAL</a:t>
            </a:r>
            <a:r>
              <a:rPr dirty="0" sz="3200" spc="-95" b="1">
                <a:latin typeface="Garamond"/>
                <a:cs typeface="Garamond"/>
              </a:rPr>
              <a:t> </a:t>
            </a:r>
            <a:r>
              <a:rPr dirty="0" sz="3200" b="1">
                <a:latin typeface="Garamond"/>
                <a:cs typeface="Garamond"/>
              </a:rPr>
              <a:t>AUDIT</a:t>
            </a:r>
            <a:r>
              <a:rPr dirty="0" sz="3200" spc="-90" b="1">
                <a:latin typeface="Garamond"/>
                <a:cs typeface="Garamond"/>
              </a:rPr>
              <a:t> </a:t>
            </a:r>
            <a:r>
              <a:rPr dirty="0" sz="3200" spc="-10" b="1">
                <a:latin typeface="Garamond"/>
                <a:cs typeface="Garamond"/>
              </a:rPr>
              <a:t>HAVE</a:t>
            </a:r>
            <a:r>
              <a:rPr dirty="0" sz="3200" spc="-90" b="1">
                <a:latin typeface="Garamond"/>
                <a:cs typeface="Garamond"/>
              </a:rPr>
              <a:t> </a:t>
            </a:r>
            <a:r>
              <a:rPr dirty="0" sz="3200" spc="-25" b="1">
                <a:latin typeface="Garamond"/>
                <a:cs typeface="Garamond"/>
              </a:rPr>
              <a:t>TO </a:t>
            </a:r>
            <a:r>
              <a:rPr dirty="0" sz="3200" spc="-10" b="1">
                <a:latin typeface="Garamond"/>
                <a:cs typeface="Garamond"/>
              </a:rPr>
              <a:t>EXIST?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9539" y="1549349"/>
            <a:ext cx="75996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"WorldCom:</a:t>
            </a:r>
            <a:r>
              <a:rPr dirty="0" sz="2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Who's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really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gonna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notice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$9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billion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dollars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anyway?"</a:t>
            </a:r>
            <a:r>
              <a:rPr dirty="0" baseline="26455" sz="1575" spc="-15">
                <a:solidFill>
                  <a:srgbClr val="051D38"/>
                </a:solidFill>
                <a:latin typeface="Arial"/>
                <a:cs typeface="Arial"/>
              </a:rPr>
              <a:t>1</a:t>
            </a:r>
            <a:r>
              <a:rPr dirty="0" sz="1800" spc="-10">
                <a:solidFill>
                  <a:srgbClr val="051D3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4939" y="6217411"/>
            <a:ext cx="4293235" cy="337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255"/>
              </a:lnSpc>
              <a:spcBef>
                <a:spcPts val="105"/>
              </a:spcBef>
            </a:pPr>
            <a:r>
              <a:rPr dirty="0" sz="1050">
                <a:solidFill>
                  <a:srgbClr val="051D38"/>
                </a:solidFill>
                <a:latin typeface="Times New Roman"/>
                <a:cs typeface="Times New Roman"/>
              </a:rPr>
              <a:t>1 </a:t>
            </a:r>
            <a:r>
              <a:rPr dirty="0" sz="1050" spc="-10">
                <a:solidFill>
                  <a:srgbClr val="051D38"/>
                </a:solidFill>
                <a:latin typeface="Times New Roman"/>
                <a:cs typeface="Times New Roman"/>
                <a:hlinkClick r:id="rId2"/>
              </a:rPr>
              <a:t>.ht</a:t>
            </a:r>
            <a:r>
              <a:rPr dirty="0" sz="1050" spc="-10">
                <a:solidFill>
                  <a:srgbClr val="051D38"/>
                </a:solidFill>
                <a:latin typeface="Times New Roman"/>
                <a:cs typeface="Times New Roman"/>
              </a:rPr>
              <a:t>t</a:t>
            </a:r>
            <a:r>
              <a:rPr dirty="0" sz="1050" spc="-10">
                <a:solidFill>
                  <a:srgbClr val="051D38"/>
                </a:solidFill>
                <a:latin typeface="Times New Roman"/>
                <a:cs typeface="Times New Roman"/>
                <a:hlinkClick r:id="rId2"/>
              </a:rPr>
              <a:t>p://</a:t>
            </a:r>
            <a:r>
              <a:rPr dirty="0" sz="1000" spc="-10">
                <a:solidFill>
                  <a:srgbClr val="051D38"/>
                </a:solidFill>
                <a:latin typeface="Times New Roman"/>
                <a:cs typeface="Times New Roman"/>
                <a:hlinkClick r:id="rId2"/>
              </a:rPr>
              <a:t>mba.tuck.dartmouth.edu/pages/faculty/syd.finkelstein/case_studies/03.html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000">
                <a:solidFill>
                  <a:srgbClr val="051D38"/>
                </a:solidFill>
                <a:latin typeface="Times New Roman"/>
                <a:cs typeface="Times New Roman"/>
              </a:rPr>
              <a:t>2.</a:t>
            </a:r>
            <a:r>
              <a:rPr dirty="0" sz="1000" spc="-15">
                <a:solidFill>
                  <a:srgbClr val="051D38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051D38"/>
                </a:solidFill>
                <a:latin typeface="Times New Roman"/>
                <a:cs typeface="Times New Roman"/>
                <a:hlinkClick r:id="rId3"/>
              </a:rPr>
              <a:t>http://money.cnn.com/2005/03/15/news/newsmakers/ebbers/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2590800"/>
            <a:ext cx="2514600" cy="19812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19836" y="2047112"/>
            <a:ext cx="5442585" cy="4156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762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June</a:t>
            </a:r>
            <a:r>
              <a:rPr dirty="0" sz="1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2002,</a:t>
            </a:r>
            <a:r>
              <a:rPr dirty="0" sz="16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Cynthia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Cooper,</a:t>
            </a:r>
            <a:r>
              <a:rPr dirty="0" sz="16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VP</a:t>
            </a:r>
            <a:r>
              <a:rPr dirty="0" sz="16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1600" spc="-10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Audit,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uncovered</a:t>
            </a:r>
            <a:r>
              <a:rPr dirty="0" sz="16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suspicious</a:t>
            </a:r>
            <a:r>
              <a:rPr dirty="0" sz="16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capitalizing</a:t>
            </a:r>
            <a:r>
              <a:rPr dirty="0" sz="16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16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line</a:t>
            </a:r>
            <a:r>
              <a:rPr dirty="0" sz="16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costs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that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had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been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treated</a:t>
            </a:r>
            <a:r>
              <a:rPr dirty="0" sz="16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as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expenses</a:t>
            </a:r>
            <a:r>
              <a:rPr dirty="0" sz="1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prior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years.</a:t>
            </a:r>
            <a:r>
              <a:rPr dirty="0" sz="16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By</a:t>
            </a:r>
            <a:r>
              <a:rPr dirty="0" sz="1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capitalizing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these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expenses,</a:t>
            </a:r>
            <a:r>
              <a:rPr dirty="0" sz="16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Worldcom</a:t>
            </a:r>
            <a:r>
              <a:rPr dirty="0" sz="16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managed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"produce"</a:t>
            </a:r>
            <a:r>
              <a:rPr dirty="0" sz="1600" spc="50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profits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five</a:t>
            </a:r>
            <a:r>
              <a:rPr dirty="0" sz="16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quarters</a:t>
            </a:r>
            <a:r>
              <a:rPr dirty="0" sz="16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that</a:t>
            </a:r>
            <a:r>
              <a:rPr dirty="0" sz="1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would</a:t>
            </a:r>
            <a:r>
              <a:rPr dirty="0" sz="16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have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otherwise</a:t>
            </a:r>
            <a:r>
              <a:rPr dirty="0" sz="1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shown loses.</a:t>
            </a:r>
            <a:endParaRPr sz="1600">
              <a:latin typeface="Arial"/>
              <a:cs typeface="Arial"/>
            </a:endParaRPr>
          </a:p>
          <a:p>
            <a:pPr marL="355600" marR="92710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Other</a:t>
            </a:r>
            <a:r>
              <a:rPr dirty="0" sz="16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fraudulent</a:t>
            </a:r>
            <a:r>
              <a:rPr dirty="0" sz="16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accounting</a:t>
            </a:r>
            <a:r>
              <a:rPr dirty="0" sz="16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practices</a:t>
            </a:r>
            <a:r>
              <a:rPr dirty="0" sz="16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were</a:t>
            </a:r>
            <a:r>
              <a:rPr dirty="0" sz="16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unveiled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going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back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1999.</a:t>
            </a:r>
            <a:r>
              <a:rPr dirty="0" sz="16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additional</a:t>
            </a:r>
            <a:r>
              <a:rPr dirty="0" sz="16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$2</a:t>
            </a:r>
            <a:r>
              <a:rPr dirty="0" sz="1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billion</a:t>
            </a:r>
            <a:r>
              <a:rPr dirty="0" sz="16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reserved</a:t>
            </a:r>
            <a:r>
              <a:rPr dirty="0" sz="16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for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bad</a:t>
            </a:r>
            <a:r>
              <a:rPr dirty="0" sz="1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debts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was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improperly</a:t>
            </a:r>
            <a:r>
              <a:rPr dirty="0" sz="1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used</a:t>
            </a:r>
            <a:r>
              <a:rPr dirty="0" sz="1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boost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operating income.</a:t>
            </a:r>
            <a:endParaRPr sz="1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Accounting</a:t>
            </a:r>
            <a:r>
              <a:rPr dirty="0" sz="16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manipulations</a:t>
            </a:r>
            <a:r>
              <a:rPr dirty="0" sz="16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included</a:t>
            </a:r>
            <a:r>
              <a:rPr dirty="0" sz="16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inflating</a:t>
            </a:r>
            <a:r>
              <a:rPr dirty="0" sz="16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profit-margin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figures</a:t>
            </a:r>
            <a:r>
              <a:rPr dirty="0" sz="16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by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arbitrarily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reducing</a:t>
            </a:r>
            <a:r>
              <a:rPr dirty="0" sz="16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line</a:t>
            </a:r>
            <a:r>
              <a:rPr dirty="0" sz="16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costs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16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maintaining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fake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accounts</a:t>
            </a:r>
            <a:r>
              <a:rPr dirty="0" sz="16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on</a:t>
            </a:r>
            <a:r>
              <a:rPr dirty="0" sz="1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1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accounts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receivables</a:t>
            </a:r>
            <a:r>
              <a:rPr dirty="0" sz="16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books.</a:t>
            </a:r>
            <a:endParaRPr sz="1600">
              <a:latin typeface="Arial"/>
              <a:cs typeface="Arial"/>
            </a:endParaRPr>
          </a:p>
          <a:p>
            <a:pPr algn="just" marL="355600" marR="17272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8140" algn="l"/>
              </a:tabLst>
            </a:pP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	In</a:t>
            </a:r>
            <a:r>
              <a:rPr dirty="0" sz="16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total,</a:t>
            </a:r>
            <a:r>
              <a:rPr dirty="0" sz="16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Worldcom</a:t>
            </a:r>
            <a:r>
              <a:rPr dirty="0" sz="16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almost</a:t>
            </a:r>
            <a:r>
              <a:rPr dirty="0" sz="16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successfully</a:t>
            </a:r>
            <a:r>
              <a:rPr dirty="0" sz="16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misrepresented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profits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by</a:t>
            </a:r>
            <a:r>
              <a:rPr dirty="0" sz="1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approximately</a:t>
            </a:r>
            <a:r>
              <a:rPr dirty="0" sz="1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$7</a:t>
            </a:r>
            <a:r>
              <a:rPr dirty="0" sz="1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billion</a:t>
            </a:r>
            <a:r>
              <a:rPr dirty="0" sz="16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with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additional</a:t>
            </a:r>
            <a:r>
              <a:rPr dirty="0" sz="16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51D38"/>
                </a:solidFill>
                <a:latin typeface="Arial"/>
                <a:cs typeface="Arial"/>
              </a:rPr>
              <a:t>$2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billion</a:t>
            </a:r>
            <a:r>
              <a:rPr dirty="0" sz="1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16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1D38"/>
                </a:solidFill>
                <a:latin typeface="Arial"/>
                <a:cs typeface="Arial"/>
              </a:rPr>
              <a:t>question.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614409" y="2518409"/>
            <a:ext cx="1003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solidFill>
                  <a:srgbClr val="051D38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11033" y="6431686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A90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1144" y="228346"/>
            <a:ext cx="606171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0734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AUDITORS</a:t>
            </a:r>
            <a:r>
              <a:rPr dirty="0" spc="-95"/>
              <a:t> </a:t>
            </a:r>
            <a:r>
              <a:rPr dirty="0" spc="-10"/>
              <a:t>BASICS </a:t>
            </a:r>
            <a:r>
              <a:rPr dirty="0"/>
              <a:t>WHO</a:t>
            </a:r>
            <a:r>
              <a:rPr dirty="0" spc="-180"/>
              <a:t> </a:t>
            </a:r>
            <a:r>
              <a:rPr dirty="0"/>
              <a:t>ARE INTERNAL</a:t>
            </a:r>
            <a:r>
              <a:rPr dirty="0" spc="-305"/>
              <a:t> </a:t>
            </a:r>
            <a:r>
              <a:rPr dirty="0" spc="-10"/>
              <a:t>AUDITORS?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31061"/>
            <a:ext cx="7981315" cy="441642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5600" marR="134620" indent="-342900">
              <a:lnSpc>
                <a:spcPts val="2880"/>
              </a:lnSpc>
              <a:spcBef>
                <a:spcPts val="795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auditors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are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key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organization’s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success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today’s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business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world</a:t>
            </a:r>
            <a:endParaRPr sz="3000">
              <a:latin typeface="Arial"/>
              <a:cs typeface="Arial"/>
            </a:endParaRPr>
          </a:p>
          <a:p>
            <a:pPr marL="355600" marR="22860" indent="-342900">
              <a:lnSpc>
                <a:spcPct val="8000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Professionals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with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in-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depth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understanding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business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culture,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systems,</a:t>
            </a:r>
            <a:r>
              <a:rPr dirty="0" sz="3000" spc="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and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processes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Diversity</a:t>
            </a:r>
            <a:r>
              <a:rPr dirty="0" sz="3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knowledge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gives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auditors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broad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perspective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on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endParaRPr sz="3000">
              <a:latin typeface="Arial"/>
              <a:cs typeface="Arial"/>
            </a:endParaRPr>
          </a:p>
          <a:p>
            <a:pPr marL="355600" marR="436245" indent="-342900">
              <a:lnSpc>
                <a:spcPct val="80000"/>
              </a:lnSpc>
              <a:spcBef>
                <a:spcPts val="745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Education</a:t>
            </a:r>
            <a:r>
              <a:rPr dirty="0" sz="30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expertise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can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differ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broadly.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They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come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from</a:t>
            </a:r>
            <a:r>
              <a:rPr dirty="0" sz="3000" spc="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diverse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areas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such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as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engineering,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operations,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finance,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and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information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technology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11033" y="6431686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A90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228" y="2573477"/>
            <a:ext cx="3819525" cy="167258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350520" marR="5080" indent="-33845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D"/>
                </a:solidFill>
              </a:rPr>
              <a:t>INTERNAL</a:t>
            </a:r>
            <a:r>
              <a:rPr dirty="0" sz="3600" spc="-345">
                <a:solidFill>
                  <a:srgbClr val="FFFFFD"/>
                </a:solidFill>
              </a:rPr>
              <a:t> </a:t>
            </a:r>
            <a:r>
              <a:rPr dirty="0" sz="3600" spc="-75">
                <a:solidFill>
                  <a:srgbClr val="FFFFFD"/>
                </a:solidFill>
              </a:rPr>
              <a:t>AUDIT: </a:t>
            </a:r>
            <a:r>
              <a:rPr dirty="0" sz="3600">
                <a:solidFill>
                  <a:srgbClr val="FFFFFD"/>
                </a:solidFill>
              </a:rPr>
              <a:t>WHO</a:t>
            </a:r>
            <a:r>
              <a:rPr dirty="0" sz="3600" spc="-35">
                <a:solidFill>
                  <a:srgbClr val="FFFFFD"/>
                </a:solidFill>
              </a:rPr>
              <a:t> </a:t>
            </a:r>
            <a:r>
              <a:rPr dirty="0" sz="3600">
                <a:solidFill>
                  <a:srgbClr val="FFFFFD"/>
                </a:solidFill>
              </a:rPr>
              <a:t>WE</a:t>
            </a:r>
            <a:r>
              <a:rPr dirty="0" sz="3600" spc="-220">
                <a:solidFill>
                  <a:srgbClr val="FFFFFD"/>
                </a:solidFill>
              </a:rPr>
              <a:t> </a:t>
            </a:r>
            <a:r>
              <a:rPr dirty="0" sz="3600">
                <a:solidFill>
                  <a:srgbClr val="FFFFFD"/>
                </a:solidFill>
              </a:rPr>
              <a:t>ARE</a:t>
            </a:r>
            <a:r>
              <a:rPr dirty="0" sz="3600" spc="-30">
                <a:solidFill>
                  <a:srgbClr val="FFFFFD"/>
                </a:solidFill>
              </a:rPr>
              <a:t> </a:t>
            </a:r>
            <a:r>
              <a:rPr dirty="0" sz="3600" spc="-50">
                <a:solidFill>
                  <a:srgbClr val="FFFFFD"/>
                </a:solidFill>
              </a:rPr>
              <a:t>&amp; </a:t>
            </a:r>
            <a:r>
              <a:rPr dirty="0" sz="3600" spc="-60">
                <a:solidFill>
                  <a:srgbClr val="FFFFFD"/>
                </a:solidFill>
              </a:rPr>
              <a:t>WHAT</a:t>
            </a:r>
            <a:r>
              <a:rPr dirty="0" sz="3600" spc="-120">
                <a:solidFill>
                  <a:srgbClr val="FFFFFD"/>
                </a:solidFill>
              </a:rPr>
              <a:t> </a:t>
            </a:r>
            <a:r>
              <a:rPr dirty="0" sz="3600">
                <a:solidFill>
                  <a:srgbClr val="FFFFFD"/>
                </a:solidFill>
              </a:rPr>
              <a:t>WE</a:t>
            </a:r>
            <a:r>
              <a:rPr dirty="0" sz="3600" spc="-55">
                <a:solidFill>
                  <a:srgbClr val="FFFFFD"/>
                </a:solidFill>
              </a:rPr>
              <a:t> </a:t>
            </a:r>
            <a:r>
              <a:rPr dirty="0" sz="3600" spc="-25">
                <a:solidFill>
                  <a:srgbClr val="FFFFFD"/>
                </a:solidFill>
              </a:rPr>
              <a:t>DO</a:t>
            </a: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301" y="228346"/>
            <a:ext cx="584962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2565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AUDITORS</a:t>
            </a:r>
            <a:r>
              <a:rPr dirty="0" spc="-95"/>
              <a:t> </a:t>
            </a:r>
            <a:r>
              <a:rPr dirty="0" spc="-10"/>
              <a:t>BASICS </a:t>
            </a:r>
            <a:r>
              <a:rPr dirty="0"/>
              <a:t>WHO</a:t>
            </a:r>
            <a:r>
              <a:rPr dirty="0" spc="-180"/>
              <a:t> </a:t>
            </a:r>
            <a:r>
              <a:rPr dirty="0"/>
              <a:t>ARE INTERNAL</a:t>
            </a:r>
            <a:r>
              <a:rPr dirty="0" spc="-305"/>
              <a:t> </a:t>
            </a:r>
            <a:r>
              <a:rPr dirty="0" spc="-10"/>
              <a:t>AUDITORS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31061"/>
            <a:ext cx="7834630" cy="432498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5600" marR="165735" indent="-342900">
              <a:lnSpc>
                <a:spcPct val="80000"/>
              </a:lnSpc>
              <a:spcBef>
                <a:spcPts val="819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3000" spc="-1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8FC6"/>
                </a:solidFill>
                <a:latin typeface="Arial"/>
                <a:cs typeface="Arial"/>
              </a:rPr>
              <a:t>valuable</a:t>
            </a:r>
            <a:r>
              <a:rPr dirty="0" sz="30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8FC6"/>
                </a:solidFill>
                <a:latin typeface="Arial"/>
                <a:cs typeface="Arial"/>
              </a:rPr>
              <a:t>resource</a:t>
            </a:r>
            <a:r>
              <a:rPr dirty="0" sz="3000" spc="-3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executive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boards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directors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in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accomplishing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overall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goals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objectives,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well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as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strengthening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controls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organizational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governance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Provide</a:t>
            </a:r>
            <a:r>
              <a:rPr dirty="0" sz="3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8FC6"/>
                </a:solidFill>
                <a:latin typeface="Arial"/>
                <a:cs typeface="Arial"/>
              </a:rPr>
              <a:t>objective,</a:t>
            </a:r>
            <a:r>
              <a:rPr dirty="0" sz="30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8FC6"/>
                </a:solidFill>
                <a:latin typeface="Arial"/>
                <a:cs typeface="Arial"/>
              </a:rPr>
              <a:t>independent,</a:t>
            </a:r>
            <a:r>
              <a:rPr dirty="0" sz="30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08FC6"/>
                </a:solidFill>
                <a:latin typeface="Arial"/>
                <a:cs typeface="Arial"/>
              </a:rPr>
              <a:t>professional </a:t>
            </a:r>
            <a:r>
              <a:rPr dirty="0" sz="3000">
                <a:solidFill>
                  <a:srgbClr val="008FC6"/>
                </a:solidFill>
                <a:latin typeface="Arial"/>
                <a:cs typeface="Arial"/>
              </a:rPr>
              <a:t>advice</a:t>
            </a:r>
            <a:r>
              <a:rPr dirty="0" sz="30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strive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for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continuous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improvement</a:t>
            </a:r>
            <a:endParaRPr sz="3000">
              <a:latin typeface="Arial"/>
              <a:cs typeface="Arial"/>
            </a:endParaRPr>
          </a:p>
          <a:p>
            <a:pPr algn="just" marL="355600" marR="829310" indent="-342900">
              <a:lnSpc>
                <a:spcPct val="80000"/>
              </a:lnSpc>
              <a:spcBef>
                <a:spcPts val="725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Have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8FC6"/>
                </a:solidFill>
                <a:latin typeface="Arial"/>
                <a:cs typeface="Arial"/>
              </a:rPr>
              <a:t>extensive</a:t>
            </a:r>
            <a:r>
              <a:rPr dirty="0" sz="3000" spc="-4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8FC6"/>
                </a:solidFill>
                <a:latin typeface="Arial"/>
                <a:cs typeface="Arial"/>
              </a:rPr>
              <a:t>knowledge</a:t>
            </a:r>
            <a:r>
              <a:rPr dirty="0" sz="30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3000" spc="-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08FC6"/>
                </a:solidFill>
                <a:latin typeface="Arial"/>
                <a:cs typeface="Arial"/>
              </a:rPr>
              <a:t>computer </a:t>
            </a:r>
            <a:r>
              <a:rPr dirty="0" sz="3000">
                <a:solidFill>
                  <a:srgbClr val="008FC6"/>
                </a:solidFill>
                <a:latin typeface="Arial"/>
                <a:cs typeface="Arial"/>
              </a:rPr>
              <a:t>systems</a:t>
            </a:r>
            <a:r>
              <a:rPr dirty="0" sz="3000" spc="-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Internet,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regardless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of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background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or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industry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11033" y="6431686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A90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228" y="2573477"/>
            <a:ext cx="3820160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D"/>
                </a:solidFill>
              </a:rPr>
              <a:t>INTERNAL</a:t>
            </a:r>
            <a:r>
              <a:rPr dirty="0" sz="3600" spc="-345">
                <a:solidFill>
                  <a:srgbClr val="FFFFFD"/>
                </a:solidFill>
              </a:rPr>
              <a:t> </a:t>
            </a:r>
            <a:r>
              <a:rPr dirty="0" sz="3600" spc="-60">
                <a:solidFill>
                  <a:srgbClr val="FFFFFD"/>
                </a:solidFill>
              </a:rPr>
              <a:t>AUDIT:</a:t>
            </a:r>
            <a:endParaRPr sz="3600"/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600" spc="-10">
                <a:solidFill>
                  <a:srgbClr val="FFFFFD"/>
                </a:solidFill>
              </a:rPr>
              <a:t>BASICS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6728560"/>
            <a:ext cx="9144000" cy="129539"/>
            <a:chOff x="0" y="6728560"/>
            <a:chExt cx="9144000" cy="12953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28560"/>
              <a:ext cx="9144000" cy="1294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739128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79">
                  <a:moveTo>
                    <a:pt x="810920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109204" y="118872"/>
                  </a:lnTo>
                  <a:lnTo>
                    <a:pt x="8109204" y="0"/>
                  </a:lnTo>
                  <a:close/>
                </a:path>
                <a:path w="9144000" h="119379">
                  <a:moveTo>
                    <a:pt x="9144000" y="0"/>
                  </a:moveTo>
                  <a:lnTo>
                    <a:pt x="8694420" y="0"/>
                  </a:lnTo>
                  <a:lnTo>
                    <a:pt x="869442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FC6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61975" y="2847975"/>
          <a:ext cx="8334375" cy="4002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095"/>
                <a:gridCol w="1649095"/>
                <a:gridCol w="1649094"/>
                <a:gridCol w="1649095"/>
                <a:gridCol w="944245"/>
                <a:gridCol w="584834"/>
                <a:gridCol w="118745"/>
              </a:tblGrid>
              <a:tr h="998219">
                <a:tc>
                  <a:txBody>
                    <a:bodyPr/>
                    <a:lstStyle/>
                    <a:p>
                      <a:pPr marL="193675" marR="186690" indent="4159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2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16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Identification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4480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Validation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Prioritization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Mapping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F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433070" marR="4241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2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Develop </a:t>
                      </a:r>
                      <a:r>
                        <a:rPr dirty="0" sz="16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Audit </a:t>
                      </a:r>
                      <a:r>
                        <a:rPr dirty="0" sz="1600" spc="-2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FC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06015">
                <a:tc>
                  <a:txBody>
                    <a:bodyPr/>
                    <a:lstStyle/>
                    <a:p>
                      <a:pPr marL="91440" marR="88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Develop</a:t>
                      </a:r>
                      <a:r>
                        <a:rPr dirty="0" sz="1300" spc="-5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universe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300" spc="-5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first identifying organization’s</a:t>
                      </a:r>
                      <a:r>
                        <a:rPr dirty="0" sz="1300" spc="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goals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-5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objectives,</a:t>
                      </a:r>
                      <a:r>
                        <a:rPr dirty="0" sz="1300" spc="-1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300" spc="-3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leveraging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external</a:t>
                      </a:r>
                      <a:r>
                        <a:rPr dirty="0" sz="1300" spc="-5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thought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leadership</a:t>
                      </a:r>
                      <a:r>
                        <a:rPr dirty="0" sz="1300" spc="-1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-3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audit</a:t>
                      </a:r>
                      <a:r>
                        <a:rPr dirty="0" sz="1300" spc="-5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r>
                        <a:rPr dirty="0" sz="1300" spc="-3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300" spc="-2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risks</a:t>
                      </a:r>
                      <a:r>
                        <a:rPr dirty="0" sz="1300" spc="-3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achieving</a:t>
                      </a:r>
                      <a:r>
                        <a:rPr dirty="0" sz="1300" spc="-4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goals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B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79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Validate</a:t>
                      </a:r>
                      <a:r>
                        <a:rPr dirty="0" sz="1300" spc="-7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relevance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00" spc="-1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300" spc="-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universe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300" spc="-4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combination</a:t>
                      </a:r>
                      <a:r>
                        <a:rPr dirty="0" sz="1300" spc="-3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00" spc="-7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analytics</a:t>
                      </a:r>
                      <a:r>
                        <a:rPr dirty="0" sz="1300" spc="-4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qualitative</a:t>
                      </a:r>
                      <a:r>
                        <a:rPr dirty="0" sz="1300" spc="-7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input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management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B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11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Rank</a:t>
                      </a:r>
                      <a:r>
                        <a:rPr dirty="0" sz="1300" spc="-3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300" spc="-4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likelihood</a:t>
                      </a:r>
                      <a:r>
                        <a:rPr dirty="0" sz="1300" spc="-7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impact,</a:t>
                      </a:r>
                      <a:r>
                        <a:rPr dirty="0" sz="1300" spc="-3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taking</a:t>
                      </a:r>
                      <a:r>
                        <a:rPr dirty="0" sz="1300" spc="-3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account</a:t>
                      </a:r>
                      <a:r>
                        <a:rPr dirty="0" sz="1300" spc="-3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such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considerations</a:t>
                      </a:r>
                      <a:r>
                        <a:rPr dirty="0" sz="1300" spc="-7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audit</a:t>
                      </a:r>
                      <a:r>
                        <a:rPr dirty="0" sz="1300" spc="-2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findings, organizational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changes,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and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linkage</a:t>
                      </a:r>
                      <a:r>
                        <a:rPr dirty="0" sz="1300" spc="-1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key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strategic</a:t>
                      </a:r>
                      <a:r>
                        <a:rPr dirty="0" sz="1300" spc="-3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initiatives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B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89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Map</a:t>
                      </a:r>
                      <a:r>
                        <a:rPr dirty="0" sz="1300" spc="-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top</a:t>
                      </a:r>
                      <a:r>
                        <a:rPr dirty="0" sz="1300" spc="-3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risks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relevant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‘auditable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entities’,</a:t>
                      </a:r>
                      <a:r>
                        <a:rPr dirty="0" sz="1300" spc="-4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300" spc="-5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particular organization,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project,</a:t>
                      </a:r>
                      <a:r>
                        <a:rPr dirty="0" sz="1300" spc="-1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300" spc="-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cross-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functional</a:t>
                      </a:r>
                      <a:r>
                        <a:rPr dirty="0" sz="1300" spc="-7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process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075" marR="1174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Develop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audit</a:t>
                      </a:r>
                      <a:r>
                        <a:rPr dirty="0" sz="1300" spc="-3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300" spc="-5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evaluate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process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-3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controls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auditable</a:t>
                      </a:r>
                      <a:r>
                        <a:rPr dirty="0" sz="1300" spc="-7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entities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linked</a:t>
                      </a:r>
                      <a:r>
                        <a:rPr dirty="0" sz="1300" spc="-2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300" spc="-35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300" spc="-3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051D38"/>
                          </a:solidFill>
                          <a:latin typeface="Arial"/>
                          <a:cs typeface="Arial"/>
                        </a:rPr>
                        <a:t>risks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B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9817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407034">
                        <a:lnSpc>
                          <a:spcPct val="100000"/>
                        </a:lnSpc>
                      </a:pPr>
                      <a:r>
                        <a:rPr dirty="0" sz="1200" spc="-25">
                          <a:solidFill>
                            <a:srgbClr val="888A9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51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2280285" marR="5080" indent="-185547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70"/>
              <a:t> </a:t>
            </a:r>
            <a:r>
              <a:rPr dirty="0"/>
              <a:t>DOES</a:t>
            </a:r>
            <a:r>
              <a:rPr dirty="0" spc="-40"/>
              <a:t> </a:t>
            </a:r>
            <a:r>
              <a:rPr dirty="0" spc="-10"/>
              <a:t>INTERNAL</a:t>
            </a:r>
            <a:r>
              <a:rPr dirty="0" spc="-295"/>
              <a:t> </a:t>
            </a:r>
            <a:r>
              <a:rPr dirty="0"/>
              <a:t>AUDIT</a:t>
            </a:r>
            <a:r>
              <a:rPr dirty="0" spc="-100"/>
              <a:t> </a:t>
            </a:r>
            <a:r>
              <a:rPr dirty="0" spc="-10"/>
              <a:t>DECIDE </a:t>
            </a:r>
            <a:r>
              <a:rPr dirty="0" spc="-50"/>
              <a:t>WHAT</a:t>
            </a:r>
            <a:r>
              <a:rPr dirty="0" spc="-140"/>
              <a:t> </a:t>
            </a:r>
            <a:r>
              <a:rPr dirty="0" spc="-50"/>
              <a:t>TO</a:t>
            </a:r>
            <a:r>
              <a:rPr dirty="0" spc="-170"/>
              <a:t> </a:t>
            </a:r>
            <a:r>
              <a:rPr dirty="0" spc="-10"/>
              <a:t>AUDIT?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556196" y="1764728"/>
            <a:ext cx="1754505" cy="846455"/>
            <a:chOff x="556196" y="1764728"/>
            <a:chExt cx="1754505" cy="84645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213" y="1777746"/>
              <a:ext cx="1728216" cy="81991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69213" y="1777746"/>
              <a:ext cx="1728470" cy="820419"/>
            </a:xfrm>
            <a:custGeom>
              <a:avLst/>
              <a:gdLst/>
              <a:ahLst/>
              <a:cxnLst/>
              <a:rect l="l" t="t" r="r" b="b"/>
              <a:pathLst>
                <a:path w="1728470" h="820419">
                  <a:moveTo>
                    <a:pt x="0" y="0"/>
                  </a:moveTo>
                  <a:lnTo>
                    <a:pt x="1318260" y="0"/>
                  </a:lnTo>
                  <a:lnTo>
                    <a:pt x="1728216" y="409956"/>
                  </a:lnTo>
                  <a:lnTo>
                    <a:pt x="1318260" y="819912"/>
                  </a:lnTo>
                  <a:lnTo>
                    <a:pt x="0" y="819912"/>
                  </a:lnTo>
                  <a:lnTo>
                    <a:pt x="409956" y="409956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0068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357122" y="2031238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051D38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284412" y="1764728"/>
            <a:ext cx="1755775" cy="846455"/>
            <a:chOff x="2284412" y="1764728"/>
            <a:chExt cx="1755775" cy="84645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7429" y="1777746"/>
              <a:ext cx="1729740" cy="81991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297429" y="1777746"/>
              <a:ext cx="1729739" cy="820419"/>
            </a:xfrm>
            <a:custGeom>
              <a:avLst/>
              <a:gdLst/>
              <a:ahLst/>
              <a:cxnLst/>
              <a:rect l="l" t="t" r="r" b="b"/>
              <a:pathLst>
                <a:path w="1729739" h="820419">
                  <a:moveTo>
                    <a:pt x="0" y="0"/>
                  </a:moveTo>
                  <a:lnTo>
                    <a:pt x="1319784" y="0"/>
                  </a:lnTo>
                  <a:lnTo>
                    <a:pt x="1729739" y="409956"/>
                  </a:lnTo>
                  <a:lnTo>
                    <a:pt x="1319784" y="819912"/>
                  </a:lnTo>
                  <a:lnTo>
                    <a:pt x="0" y="819912"/>
                  </a:lnTo>
                  <a:lnTo>
                    <a:pt x="409956" y="40995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68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086226" y="2031238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051D38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989768" y="1764728"/>
            <a:ext cx="1754505" cy="846455"/>
            <a:chOff x="3989768" y="1764728"/>
            <a:chExt cx="1754505" cy="846455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2785" y="1777746"/>
              <a:ext cx="1728215" cy="81991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002785" y="1777746"/>
              <a:ext cx="1728470" cy="820419"/>
            </a:xfrm>
            <a:custGeom>
              <a:avLst/>
              <a:gdLst/>
              <a:ahLst/>
              <a:cxnLst/>
              <a:rect l="l" t="t" r="r" b="b"/>
              <a:pathLst>
                <a:path w="1728470" h="820419">
                  <a:moveTo>
                    <a:pt x="0" y="0"/>
                  </a:moveTo>
                  <a:lnTo>
                    <a:pt x="1318260" y="0"/>
                  </a:lnTo>
                  <a:lnTo>
                    <a:pt x="1728216" y="409956"/>
                  </a:lnTo>
                  <a:lnTo>
                    <a:pt x="1318260" y="819912"/>
                  </a:lnTo>
                  <a:lnTo>
                    <a:pt x="0" y="819912"/>
                  </a:lnTo>
                  <a:lnTo>
                    <a:pt x="409956" y="409956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0068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791202" y="2031238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051D38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602160" y="1764728"/>
            <a:ext cx="1755775" cy="846455"/>
            <a:chOff x="5602160" y="1764728"/>
            <a:chExt cx="1755775" cy="846455"/>
          </a:xfrm>
        </p:grpSpPr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5177" y="1777746"/>
              <a:ext cx="1729739" cy="81991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615177" y="1777746"/>
              <a:ext cx="1729739" cy="820419"/>
            </a:xfrm>
            <a:custGeom>
              <a:avLst/>
              <a:gdLst/>
              <a:ahLst/>
              <a:cxnLst/>
              <a:rect l="l" t="t" r="r" b="b"/>
              <a:pathLst>
                <a:path w="1729740" h="820419">
                  <a:moveTo>
                    <a:pt x="0" y="0"/>
                  </a:moveTo>
                  <a:lnTo>
                    <a:pt x="1319784" y="0"/>
                  </a:lnTo>
                  <a:lnTo>
                    <a:pt x="1729739" y="409956"/>
                  </a:lnTo>
                  <a:lnTo>
                    <a:pt x="1319784" y="819912"/>
                  </a:lnTo>
                  <a:lnTo>
                    <a:pt x="0" y="819912"/>
                  </a:lnTo>
                  <a:lnTo>
                    <a:pt x="409956" y="40995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68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404609" y="2031238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051D38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191756" y="1764792"/>
            <a:ext cx="1754505" cy="845819"/>
            <a:chOff x="7191756" y="1764792"/>
            <a:chExt cx="1754505" cy="845819"/>
          </a:xfrm>
        </p:grpSpPr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4710" y="1777746"/>
              <a:ext cx="1728216" cy="81991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7204710" y="1777746"/>
              <a:ext cx="1728470" cy="820419"/>
            </a:xfrm>
            <a:custGeom>
              <a:avLst/>
              <a:gdLst/>
              <a:ahLst/>
              <a:cxnLst/>
              <a:rect l="l" t="t" r="r" b="b"/>
              <a:pathLst>
                <a:path w="1728470" h="820419">
                  <a:moveTo>
                    <a:pt x="0" y="0"/>
                  </a:moveTo>
                  <a:lnTo>
                    <a:pt x="1318260" y="0"/>
                  </a:lnTo>
                  <a:lnTo>
                    <a:pt x="1728216" y="409956"/>
                  </a:lnTo>
                  <a:lnTo>
                    <a:pt x="1318260" y="819912"/>
                  </a:lnTo>
                  <a:lnTo>
                    <a:pt x="0" y="819912"/>
                  </a:lnTo>
                  <a:lnTo>
                    <a:pt x="409956" y="409956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0068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993760" y="2031238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051D38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55148" y="6362682"/>
            <a:ext cx="311222" cy="44957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1977" y="228346"/>
            <a:ext cx="340169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00"/>
              <a:t> </a:t>
            </a:r>
            <a:r>
              <a:rPr dirty="0" spc="-10"/>
              <a:t>AUDIT </a:t>
            </a:r>
            <a:r>
              <a:rPr dirty="0" spc="-30"/>
              <a:t>WHAT</a:t>
            </a:r>
            <a:r>
              <a:rPr dirty="0" spc="-105"/>
              <a:t> </a:t>
            </a:r>
            <a:r>
              <a:rPr dirty="0"/>
              <a:t>DO</a:t>
            </a:r>
            <a:r>
              <a:rPr dirty="0" spc="-70"/>
              <a:t> </a:t>
            </a:r>
            <a:r>
              <a:rPr dirty="0"/>
              <a:t>WE</a:t>
            </a:r>
            <a:r>
              <a:rPr dirty="0" spc="-55"/>
              <a:t> </a:t>
            </a:r>
            <a:r>
              <a:rPr dirty="0" spc="-25"/>
              <a:t>DO?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31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49349"/>
            <a:ext cx="7990205" cy="4485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3865" indent="-431165">
              <a:lnSpc>
                <a:spcPct val="100000"/>
              </a:lnSpc>
              <a:spcBef>
                <a:spcPts val="95"/>
              </a:spcBef>
              <a:buChar char="•"/>
              <a:tabLst>
                <a:tab pos="443865" algn="l"/>
              </a:tabLst>
            </a:pP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Business</a:t>
            </a:r>
            <a:r>
              <a:rPr dirty="0" sz="25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Process</a:t>
            </a:r>
            <a:r>
              <a:rPr dirty="0" sz="2500" spc="-1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Audits</a:t>
            </a:r>
            <a:endParaRPr sz="25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285" algn="l"/>
              </a:tabLst>
            </a:pP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Operational</a:t>
            </a:r>
            <a:r>
              <a:rPr dirty="0" sz="2200" spc="-1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Audits</a:t>
            </a:r>
            <a:endParaRPr sz="2200">
              <a:latin typeface="Arial"/>
              <a:cs typeface="Arial"/>
            </a:endParaRPr>
          </a:p>
          <a:p>
            <a:pPr lvl="2" marL="1155700" marR="551815" indent="-228600">
              <a:lnSpc>
                <a:spcPct val="80000"/>
              </a:lnSpc>
              <a:spcBef>
                <a:spcPts val="470"/>
              </a:spcBef>
              <a:buChar char="•"/>
              <a:tabLst>
                <a:tab pos="1155700" algn="l"/>
              </a:tabLst>
            </a:pP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Determining</a:t>
            </a:r>
            <a:r>
              <a:rPr dirty="0" sz="1900" spc="-30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if</a:t>
            </a:r>
            <a:r>
              <a:rPr dirty="0" sz="1900" spc="-70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resources</a:t>
            </a:r>
            <a:r>
              <a:rPr dirty="0" sz="1900" spc="-30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are</a:t>
            </a:r>
            <a:r>
              <a:rPr dirty="0" sz="1900" spc="-60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being</a:t>
            </a:r>
            <a:r>
              <a:rPr dirty="0" sz="1900" spc="-40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used</a:t>
            </a:r>
            <a:r>
              <a:rPr dirty="0" sz="1900" spc="-55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effectively</a:t>
            </a:r>
            <a:r>
              <a:rPr dirty="0" sz="1900" spc="-35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004571"/>
                </a:solidFill>
                <a:latin typeface="Arial"/>
                <a:cs typeface="Arial"/>
              </a:rPr>
              <a:t>and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efficiently</a:t>
            </a:r>
            <a:r>
              <a:rPr dirty="0" sz="1900" spc="-55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to</a:t>
            </a:r>
            <a:r>
              <a:rPr dirty="0" sz="1900" spc="-75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fulfill</a:t>
            </a:r>
            <a:r>
              <a:rPr dirty="0" sz="1900" spc="-60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the</a:t>
            </a:r>
            <a:r>
              <a:rPr dirty="0" sz="1900" spc="-75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organization's</a:t>
            </a:r>
            <a:r>
              <a:rPr dirty="0" sz="1900" spc="-25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mission</a:t>
            </a:r>
            <a:r>
              <a:rPr dirty="0" sz="1900" spc="-40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04571"/>
                </a:solidFill>
                <a:latin typeface="Arial"/>
                <a:cs typeface="Arial"/>
              </a:rPr>
              <a:t>and</a:t>
            </a:r>
            <a:r>
              <a:rPr dirty="0" sz="1900" spc="-60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4571"/>
                </a:solidFill>
                <a:latin typeface="Arial"/>
                <a:cs typeface="Arial"/>
              </a:rPr>
              <a:t>objectives</a:t>
            </a:r>
            <a:endParaRPr sz="1900">
              <a:latin typeface="Arial"/>
              <a:cs typeface="Arial"/>
            </a:endParaRPr>
          </a:p>
          <a:p>
            <a:pPr marL="354965" indent="-342265">
              <a:lnSpc>
                <a:spcPts val="2990"/>
              </a:lnSpc>
              <a:buChar char="•"/>
              <a:tabLst>
                <a:tab pos="354965" algn="l"/>
              </a:tabLst>
            </a:pP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Financial</a:t>
            </a:r>
            <a:r>
              <a:rPr dirty="0" sz="2500" spc="-1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Audits</a:t>
            </a:r>
            <a:endParaRPr sz="2500">
              <a:latin typeface="Arial"/>
              <a:cs typeface="Arial"/>
            </a:endParaRPr>
          </a:p>
          <a:p>
            <a:pPr lvl="1" marL="756285" marR="5080" indent="-287020">
              <a:lnSpc>
                <a:spcPct val="80000"/>
              </a:lnSpc>
              <a:spcBef>
                <a:spcPts val="530"/>
              </a:spcBef>
              <a:buChar char="–"/>
              <a:tabLst>
                <a:tab pos="756285" algn="l"/>
              </a:tabLst>
            </a:pP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Reviewing</a:t>
            </a:r>
            <a:r>
              <a:rPr dirty="0" sz="2200" spc="-10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accounting</a:t>
            </a:r>
            <a:r>
              <a:rPr dirty="0" sz="2200" spc="-1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/financial</a:t>
            </a:r>
            <a:r>
              <a:rPr dirty="0" sz="2200" spc="-1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transactions</a:t>
            </a:r>
            <a:r>
              <a:rPr dirty="0" sz="2200" spc="-11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accuracy</a:t>
            </a:r>
            <a:r>
              <a:rPr dirty="0" sz="2200" spc="-114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008FC6"/>
                </a:solidFill>
                <a:latin typeface="Arial"/>
                <a:cs typeface="Arial"/>
              </a:rPr>
              <a:t>and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proper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treatment.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Compliance</a:t>
            </a:r>
            <a:r>
              <a:rPr dirty="0" sz="2500" spc="-1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Audits</a:t>
            </a:r>
            <a:endParaRPr sz="2500">
              <a:latin typeface="Arial"/>
              <a:cs typeface="Arial"/>
            </a:endParaRPr>
          </a:p>
          <a:p>
            <a:pPr lvl="1" marL="756285" indent="-286385">
              <a:lnSpc>
                <a:spcPts val="2375"/>
              </a:lnSpc>
              <a:buChar char="–"/>
              <a:tabLst>
                <a:tab pos="756285" algn="l"/>
              </a:tabLst>
            </a:pP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Determining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if</a:t>
            </a:r>
            <a:r>
              <a:rPr dirty="0" sz="2200" spc="-8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entities</a:t>
            </a:r>
            <a:r>
              <a:rPr dirty="0" sz="22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are</a:t>
            </a:r>
            <a:r>
              <a:rPr dirty="0" sz="22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complying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with</a:t>
            </a:r>
            <a:r>
              <a:rPr dirty="0" sz="22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applicable</a:t>
            </a:r>
            <a:r>
              <a:rPr dirty="0" sz="22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laws,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ts val="2375"/>
              </a:lnSpc>
            </a:pP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regulations,</a:t>
            </a:r>
            <a:r>
              <a:rPr dirty="0" sz="2200" spc="-8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policies</a:t>
            </a:r>
            <a:r>
              <a:rPr dirty="0" sz="22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and</a:t>
            </a:r>
            <a:r>
              <a:rPr dirty="0" sz="22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procedures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5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Control</a:t>
            </a:r>
            <a:r>
              <a:rPr dirty="0" sz="25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Reviews</a:t>
            </a:r>
            <a:endParaRPr sz="2500">
              <a:latin typeface="Arial"/>
              <a:cs typeface="Arial"/>
            </a:endParaRPr>
          </a:p>
          <a:p>
            <a:pPr lvl="1" marL="756285" marR="374650" indent="-287020">
              <a:lnSpc>
                <a:spcPct val="80000"/>
              </a:lnSpc>
              <a:spcBef>
                <a:spcPts val="525"/>
              </a:spcBef>
              <a:buChar char="–"/>
              <a:tabLst>
                <a:tab pos="756285" algn="l"/>
              </a:tabLst>
            </a:pP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Review</a:t>
            </a:r>
            <a:r>
              <a:rPr dirty="0" sz="22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operation</a:t>
            </a:r>
            <a:r>
              <a:rPr dirty="0" sz="22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and</a:t>
            </a:r>
            <a:r>
              <a:rPr dirty="0" sz="22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adequacy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controls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around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major</a:t>
            </a:r>
            <a:r>
              <a:rPr dirty="0" sz="22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business</a:t>
            </a:r>
            <a:r>
              <a:rPr dirty="0" sz="2200" spc="-8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functions</a:t>
            </a:r>
            <a:r>
              <a:rPr dirty="0" sz="2200" spc="-8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(i.e.</a:t>
            </a:r>
            <a:r>
              <a:rPr dirty="0" sz="2200" spc="-8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payroll,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accounts</a:t>
            </a:r>
            <a:r>
              <a:rPr dirty="0" sz="2200" spc="-8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payable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and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financial</a:t>
            </a:r>
            <a:r>
              <a:rPr dirty="0" sz="2200" spc="-8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reporting)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1977" y="228346"/>
            <a:ext cx="340169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00"/>
              <a:t> </a:t>
            </a:r>
            <a:r>
              <a:rPr dirty="0" spc="-10"/>
              <a:t>AUDIT </a:t>
            </a:r>
            <a:r>
              <a:rPr dirty="0" spc="-30"/>
              <a:t>WHAT</a:t>
            </a:r>
            <a:r>
              <a:rPr dirty="0" spc="-105"/>
              <a:t> </a:t>
            </a:r>
            <a:r>
              <a:rPr dirty="0"/>
              <a:t>DO</a:t>
            </a:r>
            <a:r>
              <a:rPr dirty="0" spc="-70"/>
              <a:t> </a:t>
            </a:r>
            <a:r>
              <a:rPr dirty="0"/>
              <a:t>WE</a:t>
            </a:r>
            <a:r>
              <a:rPr dirty="0" spc="-55"/>
              <a:t> </a:t>
            </a:r>
            <a:r>
              <a:rPr dirty="0" spc="-25"/>
              <a:t>DO?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31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49349"/>
            <a:ext cx="7976870" cy="4345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Information</a:t>
            </a:r>
            <a:r>
              <a:rPr dirty="0" sz="25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35">
                <a:solidFill>
                  <a:srgbClr val="051D38"/>
                </a:solidFill>
                <a:latin typeface="Arial"/>
                <a:cs typeface="Arial"/>
              </a:rPr>
              <a:t>Technology</a:t>
            </a:r>
            <a:r>
              <a:rPr dirty="0" sz="2500" spc="-1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Audits</a:t>
            </a:r>
            <a:endParaRPr sz="2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Penetration/Network</a:t>
            </a:r>
            <a:r>
              <a:rPr dirty="0" sz="2500" spc="-10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Vulnerability</a:t>
            </a:r>
            <a:r>
              <a:rPr dirty="0" sz="2500" spc="-1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Testing</a:t>
            </a:r>
            <a:endParaRPr sz="2500">
              <a:latin typeface="Arial"/>
              <a:cs typeface="Arial"/>
            </a:endParaRPr>
          </a:p>
          <a:p>
            <a:pPr lvl="1" marL="756285" marR="533400" indent="-287020">
              <a:lnSpc>
                <a:spcPct val="80000"/>
              </a:lnSpc>
              <a:spcBef>
                <a:spcPts val="530"/>
              </a:spcBef>
              <a:buChar char="–"/>
              <a:tabLst>
                <a:tab pos="756285" algn="l"/>
              </a:tabLst>
            </a:pP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Evaluating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security</a:t>
            </a:r>
            <a:r>
              <a:rPr dirty="0" sz="22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</a:t>
            </a:r>
            <a:r>
              <a:rPr dirty="0" sz="22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system</a:t>
            </a:r>
            <a:r>
              <a:rPr dirty="0" sz="22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using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proprietary</a:t>
            </a:r>
            <a:r>
              <a:rPr dirty="0" sz="22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tools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used</a:t>
            </a:r>
            <a:r>
              <a:rPr dirty="0" sz="22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to</a:t>
            </a:r>
            <a:r>
              <a:rPr dirty="0" sz="22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identify</a:t>
            </a:r>
            <a:r>
              <a:rPr dirty="0" sz="22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exploits</a:t>
            </a:r>
            <a:r>
              <a:rPr dirty="0" sz="22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and</a:t>
            </a:r>
            <a:r>
              <a:rPr dirty="0" sz="22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vulnerabilities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Database</a:t>
            </a:r>
            <a:r>
              <a:rPr dirty="0" sz="2500" spc="-1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Audits</a:t>
            </a:r>
            <a:endParaRPr sz="2500">
              <a:latin typeface="Arial"/>
              <a:cs typeface="Arial"/>
            </a:endParaRPr>
          </a:p>
          <a:p>
            <a:pPr lvl="1" marL="756285" marR="780415" indent="-287020">
              <a:lnSpc>
                <a:spcPts val="2110"/>
              </a:lnSpc>
              <a:spcBef>
                <a:spcPts val="509"/>
              </a:spcBef>
              <a:buChar char="–"/>
              <a:tabLst>
                <a:tab pos="756285" algn="l"/>
              </a:tabLst>
            </a:pP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Monitoring</a:t>
            </a:r>
            <a:r>
              <a:rPr dirty="0" sz="22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and</a:t>
            </a:r>
            <a:r>
              <a:rPr dirty="0" sz="22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analyzing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DB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for</a:t>
            </a:r>
            <a:r>
              <a:rPr dirty="0" sz="22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authorization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008FC6"/>
                </a:solidFill>
                <a:latin typeface="Arial"/>
                <a:cs typeface="Arial"/>
              </a:rPr>
              <a:t>and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authentication</a:t>
            </a:r>
            <a:r>
              <a:rPr dirty="0" sz="2200" spc="-1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issues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Application/Automated</a:t>
            </a:r>
            <a:r>
              <a:rPr dirty="0" sz="25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Controls</a:t>
            </a:r>
            <a:r>
              <a:rPr dirty="0" sz="2500" spc="-1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Audit</a:t>
            </a:r>
            <a:endParaRPr sz="2500">
              <a:latin typeface="Arial"/>
              <a:cs typeface="Arial"/>
            </a:endParaRPr>
          </a:p>
          <a:p>
            <a:pPr lvl="1" marL="756285" indent="-286385">
              <a:lnSpc>
                <a:spcPts val="2375"/>
              </a:lnSpc>
              <a:buChar char="–"/>
              <a:tabLst>
                <a:tab pos="756285" algn="l"/>
              </a:tabLst>
            </a:pP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Evaluating</a:t>
            </a:r>
            <a:r>
              <a:rPr dirty="0" sz="2200" spc="-9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an</a:t>
            </a:r>
            <a:r>
              <a:rPr dirty="0" sz="2200" spc="-8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organization's</a:t>
            </a:r>
            <a:r>
              <a:rPr dirty="0" sz="22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systems,</a:t>
            </a:r>
            <a:r>
              <a:rPr dirty="0" sz="22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practices,</a:t>
            </a:r>
            <a:r>
              <a:rPr dirty="0" sz="2200" spc="-10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008FC6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ts val="2375"/>
              </a:lnSpc>
            </a:pP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operations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Ethical</a:t>
            </a:r>
            <a:r>
              <a:rPr dirty="0" sz="25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51D38"/>
                </a:solidFill>
                <a:latin typeface="Arial"/>
                <a:cs typeface="Arial"/>
              </a:rPr>
              <a:t>Hacking</a:t>
            </a:r>
            <a:r>
              <a:rPr dirty="0" sz="2500" spc="-1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51D38"/>
                </a:solidFill>
                <a:latin typeface="Arial"/>
                <a:cs typeface="Arial"/>
              </a:rPr>
              <a:t>Audits</a:t>
            </a:r>
            <a:endParaRPr sz="2500">
              <a:latin typeface="Arial"/>
              <a:cs typeface="Arial"/>
            </a:endParaRPr>
          </a:p>
          <a:p>
            <a:pPr lvl="1" marL="756285" indent="-286385">
              <a:lnSpc>
                <a:spcPts val="2375"/>
              </a:lnSpc>
              <a:buChar char="–"/>
              <a:tabLst>
                <a:tab pos="756285" algn="l"/>
              </a:tabLst>
            </a:pP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Simulated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hacker</a:t>
            </a:r>
            <a:r>
              <a:rPr dirty="0" sz="2200" spc="-8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attack</a:t>
            </a:r>
            <a:r>
              <a:rPr dirty="0" sz="2200" spc="-8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to</a:t>
            </a:r>
            <a:r>
              <a:rPr dirty="0" sz="22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break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into</a:t>
            </a:r>
            <a:r>
              <a:rPr dirty="0" sz="2200" spc="-8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systems/networks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008FC6"/>
                </a:solidFill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ts val="2375"/>
              </a:lnSpc>
            </a:pP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identify</a:t>
            </a:r>
            <a:r>
              <a:rPr dirty="0" sz="2200" spc="-8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and</a:t>
            </a:r>
            <a:r>
              <a:rPr dirty="0" sz="22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exploit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security</a:t>
            </a:r>
            <a:r>
              <a:rPr dirty="0" sz="22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8FC6"/>
                </a:solidFill>
                <a:latin typeface="Arial"/>
                <a:cs typeface="Arial"/>
              </a:rPr>
              <a:t>flaws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2574290" marR="5080" indent="-1858645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95"/>
              <a:t> </a:t>
            </a:r>
            <a:r>
              <a:rPr dirty="0"/>
              <a:t>MANAGEMENT</a:t>
            </a:r>
            <a:r>
              <a:rPr dirty="0" spc="-85"/>
              <a:t> </a:t>
            </a:r>
            <a:r>
              <a:rPr dirty="0" spc="-50"/>
              <a:t>&amp; </a:t>
            </a:r>
            <a:r>
              <a:rPr dirty="0" spc="-10"/>
              <a:t>CHALLENGES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50240" y="1624711"/>
            <a:ext cx="6870065" cy="351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What</a:t>
            </a:r>
            <a:r>
              <a:rPr dirty="0" sz="2800" spc="-7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are</a:t>
            </a:r>
            <a:r>
              <a:rPr dirty="0" sz="2800" spc="-7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some</a:t>
            </a:r>
            <a:r>
              <a:rPr dirty="0" sz="2800" spc="-6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factors</a:t>
            </a:r>
            <a:r>
              <a:rPr dirty="0" sz="2800" spc="-5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2800" spc="-7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consider</a:t>
            </a:r>
            <a:r>
              <a:rPr dirty="0" sz="2800" spc="-1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51D38"/>
                </a:solidFill>
                <a:latin typeface="Arial"/>
                <a:cs typeface="Arial"/>
              </a:rPr>
              <a:t>when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conducting</a:t>
            </a:r>
            <a:r>
              <a:rPr dirty="0" sz="2800" spc="-6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2800" spc="-9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800" spc="-9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51D38"/>
                </a:solidFill>
                <a:latin typeface="Arial"/>
                <a:cs typeface="Arial"/>
              </a:rPr>
              <a:t>audit?</a:t>
            </a:r>
            <a:endParaRPr sz="28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90"/>
              </a:spcBef>
              <a:buChar char="•"/>
              <a:tabLst>
                <a:tab pos="651510" algn="l"/>
              </a:tabLst>
            </a:pP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Stakeholders</a:t>
            </a:r>
            <a:r>
              <a:rPr dirty="0" sz="24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expectations</a:t>
            </a:r>
            <a:endParaRPr sz="24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80"/>
              </a:spcBef>
              <a:buChar char="•"/>
              <a:tabLst>
                <a:tab pos="651510" algn="l"/>
              </a:tabLst>
            </a:pP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75"/>
              </a:spcBef>
              <a:buChar char="•"/>
              <a:tabLst>
                <a:tab pos="651510" algn="l"/>
              </a:tabLst>
            </a:pP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Financials</a:t>
            </a:r>
            <a:endParaRPr sz="24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75"/>
              </a:spcBef>
              <a:buChar char="•"/>
              <a:tabLst>
                <a:tab pos="651510" algn="l"/>
              </a:tabLst>
            </a:pP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Regulatory</a:t>
            </a:r>
            <a:r>
              <a:rPr dirty="0" sz="2400" spc="-12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80"/>
              </a:spcBef>
              <a:buChar char="•"/>
              <a:tabLst>
                <a:tab pos="651510" algn="l"/>
              </a:tabLst>
            </a:pP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Communication</a:t>
            </a:r>
            <a:endParaRPr sz="24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75"/>
              </a:spcBef>
              <a:buChar char="•"/>
              <a:tabLst>
                <a:tab pos="651510" algn="l"/>
              </a:tabLst>
            </a:pP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Timeliness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1385" y="2536289"/>
            <a:ext cx="2749571" cy="244406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31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228" y="2847797"/>
            <a:ext cx="381952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30250" marR="5080" indent="-71818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D"/>
                </a:solidFill>
              </a:rPr>
              <a:t>INTERNAL</a:t>
            </a:r>
            <a:r>
              <a:rPr dirty="0" sz="3600" spc="-345">
                <a:solidFill>
                  <a:srgbClr val="FFFFFD"/>
                </a:solidFill>
              </a:rPr>
              <a:t> </a:t>
            </a:r>
            <a:r>
              <a:rPr dirty="0" sz="3600" spc="-75">
                <a:solidFill>
                  <a:srgbClr val="FFFFFD"/>
                </a:solidFill>
              </a:rPr>
              <a:t>AUDIT: </a:t>
            </a:r>
            <a:r>
              <a:rPr dirty="0" sz="3600" spc="-10">
                <a:solidFill>
                  <a:srgbClr val="FFFFFD"/>
                </a:solidFill>
              </a:rPr>
              <a:t>CHALLENGES</a:t>
            </a:r>
            <a:endParaRPr sz="3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2574290" marR="5080" indent="-1858645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95"/>
              <a:t> </a:t>
            </a:r>
            <a:r>
              <a:rPr dirty="0"/>
              <a:t>MANAGEMENT</a:t>
            </a:r>
            <a:r>
              <a:rPr dirty="0" spc="-85"/>
              <a:t> </a:t>
            </a:r>
            <a:r>
              <a:rPr dirty="0" spc="-50"/>
              <a:t>&amp; </a:t>
            </a:r>
            <a:r>
              <a:rPr dirty="0" spc="-10"/>
              <a:t>CHALLENGES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50240" y="1624711"/>
            <a:ext cx="6313170" cy="3075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What</a:t>
            </a:r>
            <a:r>
              <a:rPr dirty="0" sz="2800" spc="-7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are</a:t>
            </a:r>
            <a:r>
              <a:rPr dirty="0" sz="2800" spc="-8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some</a:t>
            </a:r>
            <a:r>
              <a:rPr dirty="0" sz="2800" spc="-5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challenges</a:t>
            </a:r>
            <a:r>
              <a:rPr dirty="0" sz="2800" spc="-5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800" spc="-8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51D38"/>
                </a:solidFill>
                <a:latin typeface="Arial"/>
                <a:cs typeface="Arial"/>
              </a:rPr>
              <a:t>internal auditing?</a:t>
            </a:r>
            <a:endParaRPr sz="28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90"/>
              </a:spcBef>
              <a:buChar char="•"/>
              <a:tabLst>
                <a:tab pos="651510" algn="l"/>
              </a:tabLst>
            </a:pP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Prioritization</a:t>
            </a:r>
            <a:r>
              <a:rPr dirty="0" sz="2400" spc="-2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400" spc="-1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Audits</a:t>
            </a:r>
            <a:endParaRPr sz="24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80"/>
              </a:spcBef>
              <a:buChar char="•"/>
              <a:tabLst>
                <a:tab pos="651510" algn="l"/>
              </a:tabLst>
            </a:pP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Skill</a:t>
            </a:r>
            <a:r>
              <a:rPr dirty="0" sz="24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/</a:t>
            </a:r>
            <a:r>
              <a:rPr dirty="0" sz="24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Knowledge</a:t>
            </a:r>
            <a:r>
              <a:rPr dirty="0" sz="24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75"/>
              </a:spcBef>
              <a:buChar char="•"/>
              <a:tabLst>
                <a:tab pos="651510" algn="l"/>
              </a:tabLst>
            </a:pP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Regulatory</a:t>
            </a:r>
            <a:r>
              <a:rPr dirty="0" sz="2400" spc="-12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75"/>
              </a:spcBef>
              <a:buChar char="•"/>
              <a:tabLst>
                <a:tab pos="651510" algn="l"/>
              </a:tabLst>
            </a:pP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Corporate/Management</a:t>
            </a:r>
            <a:r>
              <a:rPr dirty="0" sz="2400" spc="1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8FC6"/>
                </a:solidFill>
                <a:latin typeface="Arial"/>
                <a:cs typeface="Arial"/>
              </a:rPr>
              <a:t>Buy-</a:t>
            </a:r>
            <a:r>
              <a:rPr dirty="0" sz="2400" spc="-25">
                <a:solidFill>
                  <a:srgbClr val="008FC6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651510" indent="-227329">
              <a:lnSpc>
                <a:spcPct val="100000"/>
              </a:lnSpc>
              <a:spcBef>
                <a:spcPts val="580"/>
              </a:spcBef>
              <a:buChar char="•"/>
              <a:tabLst>
                <a:tab pos="651510" algn="l"/>
              </a:tabLst>
            </a:pP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Staffing</a:t>
            </a:r>
            <a:r>
              <a:rPr dirty="0" sz="24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/</a:t>
            </a:r>
            <a:r>
              <a:rPr dirty="0" sz="24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9345" y="3919492"/>
            <a:ext cx="2025602" cy="197085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511033" y="6431686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A90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2609" y="2573477"/>
            <a:ext cx="3827145" cy="167258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FFFFFD"/>
                </a:solidFill>
              </a:rPr>
              <a:t>INTERNAL</a:t>
            </a:r>
            <a:r>
              <a:rPr dirty="0" sz="3600" spc="-185">
                <a:solidFill>
                  <a:srgbClr val="FFFFFD"/>
                </a:solidFill>
              </a:rPr>
              <a:t> </a:t>
            </a:r>
            <a:r>
              <a:rPr dirty="0" sz="3600" spc="-70">
                <a:solidFill>
                  <a:srgbClr val="FFFFFD"/>
                </a:solidFill>
              </a:rPr>
              <a:t>AUDIT: </a:t>
            </a:r>
            <a:r>
              <a:rPr dirty="0" sz="3600" spc="-10">
                <a:solidFill>
                  <a:srgbClr val="FFFFFD"/>
                </a:solidFill>
              </a:rPr>
              <a:t>CERTIFICATIONS </a:t>
            </a:r>
            <a:r>
              <a:rPr dirty="0" sz="3600">
                <a:solidFill>
                  <a:srgbClr val="FFFFFD"/>
                </a:solidFill>
              </a:rPr>
              <a:t>&amp;</a:t>
            </a:r>
            <a:r>
              <a:rPr dirty="0" sz="3600" spc="-200">
                <a:solidFill>
                  <a:srgbClr val="FFFFFD"/>
                </a:solidFill>
              </a:rPr>
              <a:t> </a:t>
            </a:r>
            <a:r>
              <a:rPr dirty="0" sz="3600" spc="-35">
                <a:solidFill>
                  <a:srgbClr val="FFFFFD"/>
                </a:solidFill>
              </a:rPr>
              <a:t>ASSOCIATIONS</a:t>
            </a:r>
            <a:endParaRPr sz="3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24841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CERTIFICATION</a:t>
            </a:r>
            <a:r>
              <a:rPr dirty="0" spc="-135"/>
              <a:t> </a:t>
            </a:r>
            <a:r>
              <a:rPr dirty="0" spc="-10"/>
              <a:t>PROGRAMS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37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31746"/>
            <a:ext cx="7910830" cy="377507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Certified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000" spc="-1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Auditor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(CIA)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Certified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Public</a:t>
            </a:r>
            <a:r>
              <a:rPr dirty="0" sz="3000" spc="-19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Accountant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(CPA)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Certified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Information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Systems</a:t>
            </a:r>
            <a:r>
              <a:rPr dirty="0" sz="3000" spc="-1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Auditor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(CISA)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Certified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Fraud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Examiner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(CFE)</a:t>
            </a:r>
            <a:endParaRPr sz="3000">
              <a:latin typeface="Arial"/>
              <a:cs typeface="Arial"/>
            </a:endParaRPr>
          </a:p>
          <a:p>
            <a:pPr marL="355600" marR="25844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Certified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Government</a:t>
            </a:r>
            <a:r>
              <a:rPr dirty="0" sz="3000" spc="-1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Professional (CGAP)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Certified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Financial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Services</a:t>
            </a:r>
            <a:r>
              <a:rPr dirty="0" sz="3000" spc="-19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Auditor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(CFSA)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92392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PROFESSIONAL</a:t>
            </a:r>
            <a:r>
              <a:rPr dirty="0" spc="-175"/>
              <a:t> </a:t>
            </a:r>
            <a:r>
              <a:rPr dirty="0" spc="-20"/>
              <a:t>ASSOCIATIONS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37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24736"/>
            <a:ext cx="8077834" cy="383032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Institute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of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200" spc="-1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Auditors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(IIA)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Association</a:t>
            </a:r>
            <a:r>
              <a:rPr dirty="0" sz="32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Certified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Public</a:t>
            </a:r>
            <a:r>
              <a:rPr dirty="0" sz="3200" spc="-1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Accountants (AICPA)</a:t>
            </a:r>
            <a:endParaRPr sz="3200">
              <a:latin typeface="Arial"/>
              <a:cs typeface="Arial"/>
            </a:endParaRPr>
          </a:p>
          <a:p>
            <a:pPr marL="355600" marR="1796414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Information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Systems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Control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Association</a:t>
            </a:r>
            <a:r>
              <a:rPr dirty="0" sz="32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(ISACA)</a:t>
            </a:r>
            <a:endParaRPr sz="3200">
              <a:latin typeface="Arial"/>
              <a:cs typeface="Arial"/>
            </a:endParaRPr>
          </a:p>
          <a:p>
            <a:pPr marL="355600" marR="34925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Association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Certified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Fraud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Examiners (ACFE)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228" y="2847797"/>
            <a:ext cx="381952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1795" marR="5080" indent="-37973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D"/>
                </a:solidFill>
              </a:rPr>
              <a:t>INTERNAL</a:t>
            </a:r>
            <a:r>
              <a:rPr dirty="0" sz="3600" spc="-345">
                <a:solidFill>
                  <a:srgbClr val="FFFFFD"/>
                </a:solidFill>
              </a:rPr>
              <a:t> </a:t>
            </a:r>
            <a:r>
              <a:rPr dirty="0" sz="3600" spc="-75">
                <a:solidFill>
                  <a:srgbClr val="FFFFFD"/>
                </a:solidFill>
              </a:rPr>
              <a:t>AUDIT: </a:t>
            </a:r>
            <a:r>
              <a:rPr dirty="0" sz="3600">
                <a:solidFill>
                  <a:srgbClr val="FFFFFD"/>
                </a:solidFill>
              </a:rPr>
              <a:t>IS</a:t>
            </a:r>
            <a:r>
              <a:rPr dirty="0" sz="3600" spc="-15">
                <a:solidFill>
                  <a:srgbClr val="FFFFFD"/>
                </a:solidFill>
              </a:rPr>
              <a:t> </a:t>
            </a:r>
            <a:r>
              <a:rPr dirty="0" sz="3600">
                <a:solidFill>
                  <a:srgbClr val="FFFFFD"/>
                </a:solidFill>
              </a:rPr>
              <a:t>IT</a:t>
            </a:r>
            <a:r>
              <a:rPr dirty="0" sz="3600" spc="-85">
                <a:solidFill>
                  <a:srgbClr val="FFFFFD"/>
                </a:solidFill>
              </a:rPr>
              <a:t> </a:t>
            </a:r>
            <a:r>
              <a:rPr dirty="0" sz="3600">
                <a:solidFill>
                  <a:srgbClr val="FFFFFD"/>
                </a:solidFill>
              </a:rPr>
              <a:t>FOR</a:t>
            </a:r>
            <a:r>
              <a:rPr dirty="0" sz="3600" spc="-65">
                <a:solidFill>
                  <a:srgbClr val="FFFFFD"/>
                </a:solidFill>
              </a:rPr>
              <a:t> </a:t>
            </a:r>
            <a:r>
              <a:rPr dirty="0" sz="3600" spc="-20">
                <a:solidFill>
                  <a:srgbClr val="FFFFFD"/>
                </a:solidFill>
              </a:rPr>
              <a:t>YOU?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2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/>
              <a:t>Internal</a:t>
            </a:r>
            <a:r>
              <a:rPr dirty="0" spc="-25"/>
              <a:t> </a:t>
            </a:r>
            <a:r>
              <a:rPr dirty="0"/>
              <a:t>auditing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an</a:t>
            </a:r>
            <a:r>
              <a:rPr dirty="0" spc="-30"/>
              <a:t> </a:t>
            </a:r>
            <a:r>
              <a:rPr dirty="0"/>
              <a:t>independent,</a:t>
            </a:r>
            <a:r>
              <a:rPr dirty="0" spc="-50"/>
              <a:t> </a:t>
            </a:r>
            <a:r>
              <a:rPr dirty="0" spc="-10"/>
              <a:t>objective </a:t>
            </a:r>
            <a:r>
              <a:rPr dirty="0"/>
              <a:t>assurance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consulting</a:t>
            </a:r>
            <a:r>
              <a:rPr dirty="0" spc="-55"/>
              <a:t> </a:t>
            </a:r>
            <a:r>
              <a:rPr dirty="0"/>
              <a:t>activity</a:t>
            </a:r>
            <a:r>
              <a:rPr dirty="0" spc="-25"/>
              <a:t> </a:t>
            </a:r>
            <a:r>
              <a:rPr dirty="0"/>
              <a:t>designed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/>
              <a:t>add</a:t>
            </a:r>
            <a:r>
              <a:rPr dirty="0" spc="-30"/>
              <a:t> </a:t>
            </a:r>
            <a:r>
              <a:rPr dirty="0"/>
              <a:t>value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improve</a:t>
            </a:r>
            <a:r>
              <a:rPr dirty="0" spc="-15"/>
              <a:t> </a:t>
            </a:r>
            <a:r>
              <a:rPr dirty="0"/>
              <a:t>an</a:t>
            </a:r>
            <a:r>
              <a:rPr dirty="0" spc="-10"/>
              <a:t> organization's operations.</a:t>
            </a:r>
          </a:p>
          <a:p>
            <a:pPr marL="355600" marR="2730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/>
              <a:t>It</a:t>
            </a:r>
            <a:r>
              <a:rPr dirty="0" spc="-10"/>
              <a:t> </a:t>
            </a:r>
            <a:r>
              <a:rPr dirty="0"/>
              <a:t>helps</a:t>
            </a:r>
            <a:r>
              <a:rPr dirty="0" spc="-35"/>
              <a:t> </a:t>
            </a:r>
            <a:r>
              <a:rPr dirty="0"/>
              <a:t>an</a:t>
            </a:r>
            <a:r>
              <a:rPr dirty="0" spc="-20"/>
              <a:t> </a:t>
            </a:r>
            <a:r>
              <a:rPr dirty="0"/>
              <a:t>organization</a:t>
            </a:r>
            <a:r>
              <a:rPr dirty="0" spc="-25"/>
              <a:t> </a:t>
            </a:r>
            <a:r>
              <a:rPr dirty="0"/>
              <a:t>accomplish</a:t>
            </a:r>
            <a:r>
              <a:rPr dirty="0" spc="-45"/>
              <a:t> </a:t>
            </a:r>
            <a:r>
              <a:rPr dirty="0" spc="-25"/>
              <a:t>its </a:t>
            </a:r>
            <a:r>
              <a:rPr dirty="0"/>
              <a:t>objectives</a:t>
            </a:r>
            <a:r>
              <a:rPr dirty="0" spc="-30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bringing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systematic, </a:t>
            </a:r>
            <a:r>
              <a:rPr dirty="0"/>
              <a:t>disciplined</a:t>
            </a:r>
            <a:r>
              <a:rPr dirty="0" spc="-70"/>
              <a:t> </a:t>
            </a:r>
            <a:r>
              <a:rPr dirty="0"/>
              <a:t>approach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evaluate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improve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effectiveness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risk</a:t>
            </a:r>
            <a:r>
              <a:rPr dirty="0" spc="-15"/>
              <a:t> </a:t>
            </a:r>
            <a:r>
              <a:rPr dirty="0" spc="-10"/>
              <a:t>management, </a:t>
            </a:r>
            <a:r>
              <a:rPr dirty="0"/>
              <a:t>control,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governance</a:t>
            </a:r>
            <a:r>
              <a:rPr dirty="0" spc="-40"/>
              <a:t> </a:t>
            </a:r>
            <a:r>
              <a:rPr dirty="0" spc="-10"/>
              <a:t>processes.*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960" y="228346"/>
            <a:ext cx="443547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5532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00"/>
              <a:t> </a:t>
            </a:r>
            <a:r>
              <a:rPr dirty="0" spc="-10"/>
              <a:t>AUDIT WHAT’S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/>
              <a:t>IT</a:t>
            </a:r>
            <a:r>
              <a:rPr dirty="0" spc="-85"/>
              <a:t> </a:t>
            </a:r>
            <a:r>
              <a:rPr dirty="0"/>
              <a:t>FOR</a:t>
            </a:r>
            <a:r>
              <a:rPr dirty="0" spc="-105"/>
              <a:t> </a:t>
            </a:r>
            <a:r>
              <a:rPr dirty="0" spc="-20"/>
              <a:t>YOU?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dirty="0"/>
              <a:t>Work</a:t>
            </a:r>
            <a:r>
              <a:rPr dirty="0" spc="-65"/>
              <a:t> </a:t>
            </a:r>
            <a:r>
              <a:rPr dirty="0"/>
              <a:t>with</a:t>
            </a:r>
            <a:r>
              <a:rPr dirty="0" spc="-30"/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multiple</a:t>
            </a:r>
            <a:r>
              <a:rPr dirty="0" spc="-4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/>
              <a:t>clients</a:t>
            </a:r>
            <a:r>
              <a:rPr dirty="0" spc="-35"/>
              <a:t> </a:t>
            </a:r>
            <a:r>
              <a:rPr dirty="0" spc="-25"/>
              <a:t>in</a:t>
            </a:r>
          </a:p>
          <a:p>
            <a:pPr marL="355600">
              <a:lnSpc>
                <a:spcPct val="100000"/>
              </a:lnSpc>
            </a:pP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diverse</a:t>
            </a:r>
            <a:r>
              <a:rPr dirty="0" spc="-5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pc="-10"/>
              <a:t>industries</a:t>
            </a:r>
          </a:p>
          <a:p>
            <a:pPr marL="355600" marR="17399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/>
              <a:t>Not</a:t>
            </a:r>
            <a:r>
              <a:rPr dirty="0" spc="-45"/>
              <a:t> </a:t>
            </a:r>
            <a:r>
              <a:rPr dirty="0"/>
              <a:t>locked</a:t>
            </a:r>
            <a:r>
              <a:rPr dirty="0" spc="-50"/>
              <a:t> </a:t>
            </a:r>
            <a:r>
              <a:rPr dirty="0"/>
              <a:t>into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specific</a:t>
            </a:r>
            <a:r>
              <a:rPr dirty="0" spc="-35"/>
              <a:t> </a:t>
            </a:r>
            <a:r>
              <a:rPr dirty="0" spc="-20"/>
              <a:t>audit </a:t>
            </a:r>
            <a:r>
              <a:rPr dirty="0" spc="-10"/>
              <a:t>area/function</a:t>
            </a: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/>
              <a:t>Exposure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different</a:t>
            </a:r>
            <a:r>
              <a:rPr dirty="0" spc="-6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8FC6"/>
                </a:solidFill>
                <a:latin typeface="Arial"/>
                <a:cs typeface="Arial"/>
              </a:rPr>
              <a:t>methods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/>
              <a:t>and</a:t>
            </a:r>
            <a:r>
              <a:rPr dirty="0" spc="-25"/>
              <a:t> </a:t>
            </a:r>
            <a:r>
              <a:rPr dirty="0"/>
              <a:t>approaches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 spc="-10"/>
              <a:t>auditing</a:t>
            </a:r>
          </a:p>
          <a:p>
            <a:pPr marL="355600" marR="110553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/>
              <a:t>Exposure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high</a:t>
            </a:r>
            <a:r>
              <a:rPr dirty="0" spc="-5"/>
              <a:t> </a:t>
            </a:r>
            <a:r>
              <a:rPr dirty="0" spc="-10"/>
              <a:t>level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executives</a:t>
            </a:r>
            <a:r>
              <a:rPr dirty="0" spc="-5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audit </a:t>
            </a:r>
            <a:r>
              <a:rPr dirty="0"/>
              <a:t>committee</a:t>
            </a:r>
            <a:r>
              <a:rPr dirty="0" spc="-55"/>
              <a:t> </a:t>
            </a:r>
            <a:r>
              <a:rPr dirty="0" spc="-10"/>
              <a:t>members</a:t>
            </a: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 spc="-45"/>
              <a:t>You</a:t>
            </a:r>
            <a:r>
              <a:rPr dirty="0" spc="-40"/>
              <a:t> </a:t>
            </a:r>
            <a:r>
              <a:rPr dirty="0"/>
              <a:t>perform</a:t>
            </a:r>
            <a:r>
              <a:rPr dirty="0" spc="-70"/>
              <a:t> </a:t>
            </a:r>
            <a:r>
              <a:rPr dirty="0"/>
              <a:t>your</a:t>
            </a:r>
            <a:r>
              <a:rPr dirty="0" spc="-40"/>
              <a:t> </a:t>
            </a:r>
            <a:r>
              <a:rPr dirty="0"/>
              <a:t>work</a:t>
            </a:r>
            <a:r>
              <a:rPr dirty="0" spc="-45"/>
              <a:t> </a:t>
            </a:r>
            <a:r>
              <a:rPr dirty="0" spc="-20"/>
              <a:t>from </a:t>
            </a:r>
            <a:r>
              <a:rPr dirty="0"/>
              <a:t>various</a:t>
            </a:r>
            <a:r>
              <a:rPr dirty="0" spc="-35"/>
              <a:t> </a:t>
            </a:r>
            <a:r>
              <a:rPr dirty="0"/>
              <a:t>locations</a:t>
            </a:r>
            <a:r>
              <a:rPr dirty="0" spc="-15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not</a:t>
            </a:r>
            <a:r>
              <a:rPr dirty="0" spc="-2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stuck</a:t>
            </a:r>
            <a:r>
              <a:rPr dirty="0" spc="-25" b="1">
                <a:solidFill>
                  <a:srgbClr val="008FC6"/>
                </a:solidFill>
                <a:latin typeface="Arial"/>
                <a:cs typeface="Arial"/>
              </a:rPr>
              <a:t> in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the</a:t>
            </a:r>
            <a:r>
              <a:rPr dirty="0" spc="-3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same</a:t>
            </a:r>
            <a:r>
              <a:rPr dirty="0" spc="-3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8FC6"/>
                </a:solidFill>
                <a:latin typeface="Arial"/>
                <a:cs typeface="Arial"/>
              </a:rPr>
              <a:t>office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727575" y="2186127"/>
            <a:ext cx="3887470" cy="2953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812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Possibility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obtain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8FC6"/>
                </a:solidFill>
                <a:latin typeface="Arial"/>
                <a:cs typeface="Arial"/>
              </a:rPr>
              <a:t>multiple </a:t>
            </a: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certifications</a:t>
            </a:r>
            <a:r>
              <a:rPr dirty="0" sz="2000" spc="-7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(i.e.,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CIA,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CISA, etc.)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Travel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8FC6"/>
                </a:solidFill>
                <a:latin typeface="Arial"/>
                <a:cs typeface="Arial"/>
              </a:rPr>
              <a:t>fun/exciting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spc="-10" b="1">
                <a:solidFill>
                  <a:srgbClr val="008FC6"/>
                </a:solidFill>
                <a:latin typeface="Arial"/>
                <a:cs typeface="Arial"/>
              </a:rPr>
              <a:t>locations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Premier</a:t>
            </a:r>
            <a:r>
              <a:rPr dirty="0" sz="2000" spc="-4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status</a:t>
            </a:r>
            <a:r>
              <a:rPr dirty="0" sz="2000" spc="-4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on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multiple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airlines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with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multiple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hotels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ton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frequent</a:t>
            </a:r>
            <a:r>
              <a:rPr dirty="0" sz="20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flier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miles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hotel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points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(free</a:t>
            </a:r>
            <a:r>
              <a:rPr dirty="0" sz="2000" spc="-5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8FC6"/>
                </a:solidFill>
                <a:latin typeface="Arial"/>
                <a:cs typeface="Arial"/>
              </a:rPr>
              <a:t>vacations)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9850" y="228346"/>
            <a:ext cx="392366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00"/>
              <a:t> </a:t>
            </a:r>
            <a:r>
              <a:rPr dirty="0" spc="-20"/>
              <a:t>AUDIT WHAT’S</a:t>
            </a:r>
            <a:r>
              <a:rPr dirty="0" spc="-114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45"/>
              <a:t>CATCH?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39318" y="2155647"/>
            <a:ext cx="3899535" cy="33801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Frequent</a:t>
            </a:r>
            <a:r>
              <a:rPr dirty="0" sz="2000" spc="-4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change</a:t>
            </a:r>
            <a:r>
              <a:rPr dirty="0" sz="2000" spc="-2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work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type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subject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matter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ts val="2280"/>
              </a:lnSpc>
              <a:spcBef>
                <a:spcPts val="24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Hard</a:t>
            </a:r>
            <a:r>
              <a:rPr dirty="0" sz="2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8FC6"/>
                </a:solidFill>
                <a:latin typeface="Arial"/>
                <a:cs typeface="Arial"/>
              </a:rPr>
              <a:t>schedules/deadlines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(get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in,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get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out)</a:t>
            </a:r>
            <a:endParaRPr sz="2000">
              <a:latin typeface="Arial"/>
              <a:cs typeface="Arial"/>
            </a:endParaRPr>
          </a:p>
          <a:p>
            <a:pPr marL="355600" marR="24130" indent="-342900">
              <a:lnSpc>
                <a:spcPct val="90100"/>
              </a:lnSpc>
              <a:spcBef>
                <a:spcPts val="475"/>
              </a:spcBef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Accountable</a:t>
            </a:r>
            <a:r>
              <a:rPr dirty="0" sz="20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every</a:t>
            </a:r>
            <a:r>
              <a:rPr dirty="0" sz="2000" spc="-3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hour</a:t>
            </a:r>
            <a:r>
              <a:rPr dirty="0" sz="2000" spc="-2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of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work</a:t>
            </a:r>
            <a:r>
              <a:rPr dirty="0" sz="2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day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(i.e.,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bill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clients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by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the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hour)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Challenging</a:t>
            </a:r>
            <a:r>
              <a:rPr dirty="0" sz="2000" spc="-6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work</a:t>
            </a:r>
            <a:r>
              <a:rPr dirty="0" sz="20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1D38"/>
                </a:solidFill>
                <a:latin typeface="Arial"/>
                <a:cs typeface="Arial"/>
              </a:rPr>
              <a:t>environment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ts val="2280"/>
              </a:lnSpc>
              <a:spcBef>
                <a:spcPts val="24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Work</a:t>
            </a:r>
            <a:r>
              <a:rPr dirty="0" sz="2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with</a:t>
            </a:r>
            <a:r>
              <a:rPr dirty="0" sz="2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for</a:t>
            </a:r>
            <a:r>
              <a:rPr dirty="0" sz="2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8FC6"/>
                </a:solidFill>
                <a:latin typeface="Arial"/>
                <a:cs typeface="Arial"/>
              </a:rPr>
              <a:t>different</a:t>
            </a:r>
            <a:endParaRPr sz="2000">
              <a:latin typeface="Arial"/>
              <a:cs typeface="Arial"/>
            </a:endParaRPr>
          </a:p>
          <a:p>
            <a:pPr algn="r" marR="446405">
              <a:lnSpc>
                <a:spcPts val="2280"/>
              </a:lnSpc>
            </a:pPr>
            <a:r>
              <a:rPr dirty="0" sz="2000" b="1">
                <a:solidFill>
                  <a:srgbClr val="008FC6"/>
                </a:solidFill>
                <a:latin typeface="Arial"/>
                <a:cs typeface="Arial"/>
              </a:rPr>
              <a:t>people</a:t>
            </a:r>
            <a:r>
              <a:rPr dirty="0" sz="2000" spc="-3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throughout</a:t>
            </a:r>
            <a:r>
              <a:rPr dirty="0" sz="2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51D38"/>
                </a:solidFill>
                <a:latin typeface="Arial"/>
                <a:cs typeface="Arial"/>
              </a:rPr>
              <a:t>year</a:t>
            </a:r>
            <a:endParaRPr sz="2000">
              <a:latin typeface="Arial"/>
              <a:cs typeface="Arial"/>
            </a:endParaRPr>
          </a:p>
          <a:p>
            <a:pPr algn="r" marL="342265" marR="391160" indent="-342265">
              <a:lnSpc>
                <a:spcPct val="100000"/>
              </a:lnSpc>
              <a:spcBef>
                <a:spcPts val="245"/>
              </a:spcBef>
              <a:buChar char="•"/>
              <a:tabLst>
                <a:tab pos="342265" algn="l"/>
              </a:tabLst>
            </a:pP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Often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work</a:t>
            </a:r>
            <a:r>
              <a:rPr dirty="0" sz="2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51D38"/>
                </a:solidFill>
                <a:latin typeface="Arial"/>
                <a:cs typeface="Arial"/>
              </a:rPr>
              <a:t>travel</a:t>
            </a:r>
            <a:r>
              <a:rPr dirty="0" sz="2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8FC6"/>
                </a:solidFill>
                <a:latin typeface="Arial"/>
                <a:cs typeface="Arial"/>
              </a:rPr>
              <a:t>alone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 marR="5778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Required</a:t>
            </a:r>
            <a:r>
              <a:rPr dirty="0" spc="-4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maintain</a:t>
            </a:r>
            <a:r>
              <a:rPr dirty="0" spc="-40"/>
              <a:t> </a:t>
            </a:r>
            <a:r>
              <a:rPr dirty="0" spc="-10"/>
              <a:t>multiple </a:t>
            </a:r>
            <a:r>
              <a:rPr dirty="0"/>
              <a:t>certifications</a:t>
            </a:r>
            <a:r>
              <a:rPr dirty="0" spc="-55"/>
              <a:t> </a:t>
            </a:r>
            <a:r>
              <a:rPr dirty="0"/>
              <a:t>(i.e.,</a:t>
            </a:r>
            <a:r>
              <a:rPr dirty="0" spc="-50"/>
              <a:t> </a:t>
            </a:r>
            <a:r>
              <a:rPr dirty="0"/>
              <a:t>CIA,</a:t>
            </a:r>
            <a:r>
              <a:rPr dirty="0" spc="-45"/>
              <a:t> </a:t>
            </a:r>
            <a:r>
              <a:rPr dirty="0" spc="-20"/>
              <a:t>CISA, </a:t>
            </a:r>
            <a:r>
              <a:rPr dirty="0"/>
              <a:t>CPA,</a:t>
            </a:r>
            <a:r>
              <a:rPr dirty="0" spc="-10"/>
              <a:t> etc.)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/>
              <a:t>Required</a:t>
            </a:r>
            <a:r>
              <a:rPr dirty="0" spc="-50"/>
              <a:t> </a:t>
            </a:r>
            <a:r>
              <a:rPr dirty="0"/>
              <a:t>training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20"/>
              <a:t>firm</a:t>
            </a:r>
          </a:p>
          <a:p>
            <a:pPr marL="355600">
              <a:lnSpc>
                <a:spcPct val="100000"/>
              </a:lnSpc>
            </a:pPr>
            <a:r>
              <a:rPr dirty="0"/>
              <a:t>policy</a:t>
            </a:r>
            <a:r>
              <a:rPr dirty="0" spc="-10"/>
              <a:t> </a:t>
            </a:r>
            <a:r>
              <a:rPr dirty="0" spc="-10" b="1">
                <a:solidFill>
                  <a:srgbClr val="008FC6"/>
                </a:solidFill>
                <a:latin typeface="Arial"/>
                <a:cs typeface="Arial"/>
              </a:rPr>
              <a:t>compliance</a:t>
            </a:r>
          </a:p>
          <a:p>
            <a:pPr marL="355600" marR="5080" indent="-343535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dirty="0"/>
              <a:t>Travel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small</a:t>
            </a:r>
            <a:r>
              <a:rPr dirty="0" spc="-4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locations</a:t>
            </a:r>
            <a:r>
              <a:rPr dirty="0" spc="-4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pc="-20"/>
              <a:t>with </a:t>
            </a:r>
            <a:r>
              <a:rPr dirty="0"/>
              <a:t>little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do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10"/>
              <a:t>evenings.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/>
              <a:t>The</a:t>
            </a:r>
            <a:r>
              <a:rPr dirty="0" spc="-35"/>
              <a:t> </a:t>
            </a:r>
            <a:r>
              <a:rPr dirty="0"/>
              <a:t>hotel</a:t>
            </a:r>
            <a:r>
              <a:rPr dirty="0" spc="-15"/>
              <a:t> </a:t>
            </a:r>
            <a:r>
              <a:rPr dirty="0"/>
              <a:t>staff</a:t>
            </a:r>
            <a:r>
              <a:rPr dirty="0" spc="-50"/>
              <a:t> </a:t>
            </a:r>
            <a:r>
              <a:rPr dirty="0"/>
              <a:t>knows</a:t>
            </a:r>
            <a:r>
              <a:rPr dirty="0" spc="-45"/>
              <a:t> </a:t>
            </a:r>
            <a:r>
              <a:rPr dirty="0" spc="-20"/>
              <a:t>your</a:t>
            </a:r>
          </a:p>
          <a:p>
            <a:pPr marL="355600">
              <a:lnSpc>
                <a:spcPct val="100000"/>
              </a:lnSpc>
            </a:pP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name</a:t>
            </a:r>
            <a:r>
              <a:rPr dirty="0" spc="-4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and</a:t>
            </a:r>
            <a:r>
              <a:rPr dirty="0" spc="-25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family</a:t>
            </a:r>
            <a:r>
              <a:rPr dirty="0" spc="-5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8FC6"/>
                </a:solidFill>
                <a:latin typeface="Arial"/>
                <a:cs typeface="Arial"/>
              </a:rPr>
              <a:t>history</a:t>
            </a:r>
            <a:r>
              <a:rPr dirty="0" spc="-10"/>
              <a:t>.</a:t>
            </a:r>
          </a:p>
          <a:p>
            <a:pPr marL="355600" marR="47244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/>
              <a:t>Staying</a:t>
            </a:r>
            <a:r>
              <a:rPr dirty="0" spc="-20"/>
              <a:t> </a:t>
            </a:r>
            <a:r>
              <a:rPr dirty="0"/>
              <a:t>at</a:t>
            </a:r>
            <a:r>
              <a:rPr dirty="0" spc="-35"/>
              <a:t> </a:t>
            </a:r>
            <a:r>
              <a:rPr dirty="0" b="1">
                <a:solidFill>
                  <a:srgbClr val="008FC6"/>
                </a:solidFill>
                <a:latin typeface="Arial"/>
                <a:cs typeface="Arial"/>
              </a:rPr>
              <a:t>home</a:t>
            </a:r>
            <a:r>
              <a:rPr dirty="0" spc="-10" b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20"/>
              <a:t>"fun" </a:t>
            </a:r>
            <a:r>
              <a:rPr dirty="0" spc="-10"/>
              <a:t>vacation.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00"/>
              <a:t> </a:t>
            </a:r>
            <a:r>
              <a:rPr dirty="0" spc="-10"/>
              <a:t>AUDIT</a:t>
            </a:r>
          </a:p>
          <a:p>
            <a:pPr algn="ctr">
              <a:lnSpc>
                <a:spcPct val="100000"/>
              </a:lnSpc>
            </a:pPr>
            <a:r>
              <a:rPr dirty="0" spc="-70"/>
              <a:t>WHAT</a:t>
            </a:r>
            <a:r>
              <a:rPr dirty="0" spc="-220"/>
              <a:t> </a:t>
            </a:r>
            <a:r>
              <a:rPr dirty="0"/>
              <a:t>ARE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KEYS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 spc="-10"/>
              <a:t>SUCCESS?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50288" y="2028570"/>
            <a:ext cx="7031355" cy="2774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Be</a:t>
            </a:r>
            <a:r>
              <a:rPr dirty="0" sz="22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comfortable</a:t>
            </a:r>
            <a:r>
              <a:rPr dirty="0" sz="2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with</a:t>
            </a:r>
            <a:r>
              <a:rPr dirty="0" sz="2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being</a:t>
            </a:r>
            <a:r>
              <a:rPr dirty="0" sz="22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51D38"/>
                </a:solidFill>
                <a:latin typeface="Arial"/>
                <a:cs typeface="Arial"/>
              </a:rPr>
              <a:t>uncomfortable.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2200">
              <a:latin typeface="Arial"/>
              <a:cs typeface="Arial"/>
            </a:endParaRPr>
          </a:p>
          <a:p>
            <a:pPr algn="ctr" marL="11430">
              <a:lnSpc>
                <a:spcPct val="100000"/>
              </a:lnSpc>
            </a:pP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Learn</a:t>
            </a:r>
            <a:r>
              <a:rPr dirty="0" sz="2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from</a:t>
            </a:r>
            <a:r>
              <a:rPr dirty="0" sz="2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those</a:t>
            </a:r>
            <a:r>
              <a:rPr dirty="0" sz="2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around</a:t>
            </a:r>
            <a:r>
              <a:rPr dirty="0" sz="2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you</a:t>
            </a:r>
            <a:r>
              <a:rPr dirty="0" sz="2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above</a:t>
            </a:r>
            <a:r>
              <a:rPr dirty="0" sz="2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051D38"/>
                </a:solidFill>
                <a:latin typeface="Arial"/>
                <a:cs typeface="Arial"/>
              </a:rPr>
              <a:t>you.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Find</a:t>
            </a:r>
            <a:r>
              <a:rPr dirty="0" sz="2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learning</a:t>
            </a:r>
            <a:r>
              <a:rPr dirty="0" sz="2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opportunity</a:t>
            </a:r>
            <a:r>
              <a:rPr dirty="0" sz="2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2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every</a:t>
            </a:r>
            <a:r>
              <a:rPr dirty="0" sz="2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mistake</a:t>
            </a:r>
            <a:r>
              <a:rPr dirty="0" sz="2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you</a:t>
            </a:r>
            <a:r>
              <a:rPr dirty="0" sz="2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51D38"/>
                </a:solidFill>
                <a:latin typeface="Arial"/>
                <a:cs typeface="Arial"/>
              </a:rPr>
              <a:t>make.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2200">
              <a:latin typeface="Arial"/>
              <a:cs typeface="Arial"/>
            </a:endParaRPr>
          </a:p>
          <a:p>
            <a:pPr algn="ctr" marL="8255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solidFill>
                  <a:srgbClr val="051D38"/>
                </a:solidFill>
                <a:latin typeface="Arial"/>
                <a:cs typeface="Arial"/>
              </a:rPr>
              <a:t>Ask</a:t>
            </a:r>
            <a:r>
              <a:rPr dirty="0" sz="2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51D38"/>
                </a:solidFill>
                <a:latin typeface="Arial"/>
                <a:cs typeface="Arial"/>
              </a:rPr>
              <a:t>questions!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17319"/>
            <a:ext cx="1693164" cy="18227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679" y="4708569"/>
            <a:ext cx="2220045" cy="6904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0566" y="4215384"/>
            <a:ext cx="876486" cy="1822704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6271259"/>
            <a:ext cx="9144000" cy="586740"/>
            <a:chOff x="0" y="6271259"/>
            <a:chExt cx="9144000" cy="5867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28560"/>
              <a:ext cx="9144000" cy="1294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739127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79">
                  <a:moveTo>
                    <a:pt x="810920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109204" y="118872"/>
                  </a:lnTo>
                  <a:lnTo>
                    <a:pt x="8109204" y="0"/>
                  </a:lnTo>
                  <a:close/>
                </a:path>
                <a:path w="9144000" h="119379">
                  <a:moveTo>
                    <a:pt x="9144000" y="0"/>
                  </a:moveTo>
                  <a:lnTo>
                    <a:pt x="8694420" y="0"/>
                  </a:lnTo>
                  <a:lnTo>
                    <a:pt x="869442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109204" y="6271259"/>
              <a:ext cx="585470" cy="586740"/>
            </a:xfrm>
            <a:custGeom>
              <a:avLst/>
              <a:gdLst/>
              <a:ahLst/>
              <a:cxnLst/>
              <a:rect l="l" t="t" r="r" b="b"/>
              <a:pathLst>
                <a:path w="585470" h="586740">
                  <a:moveTo>
                    <a:pt x="585216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585216" y="586739"/>
                  </a:lnTo>
                  <a:lnTo>
                    <a:pt x="585216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5148" y="6362682"/>
              <a:ext cx="311222" cy="44957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273431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QUESTIONS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6460" y="1746800"/>
            <a:ext cx="6527751" cy="4379679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15814" y="5153355"/>
            <a:ext cx="3582035" cy="103124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r" marL="62865" marR="5080" indent="-50800">
              <a:lnSpc>
                <a:spcPct val="80000"/>
              </a:lnSpc>
              <a:spcBef>
                <a:spcPts val="335"/>
              </a:spcBef>
            </a:pP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This</a:t>
            </a:r>
            <a:r>
              <a:rPr dirty="0" sz="1000" spc="-2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presentation</a:t>
            </a:r>
            <a:r>
              <a:rPr dirty="0" sz="1000" spc="-2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is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the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work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of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Grant</a:t>
            </a:r>
            <a:r>
              <a:rPr dirty="0" sz="1000" spc="-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Thornton</a:t>
            </a:r>
            <a:r>
              <a:rPr dirty="0" sz="1000" spc="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LLP,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the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U.S.</a:t>
            </a:r>
            <a:r>
              <a:rPr dirty="0" sz="1000" spc="-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member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firm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of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Grant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Thornton International Ltd,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and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is</a:t>
            </a:r>
            <a:r>
              <a:rPr dirty="0" sz="1000" spc="-3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in</a:t>
            </a:r>
            <a:r>
              <a:rPr dirty="0" sz="1000" spc="-3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all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respects</a:t>
            </a:r>
            <a:r>
              <a:rPr dirty="0" sz="1000" spc="-5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subject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to</a:t>
            </a:r>
            <a:r>
              <a:rPr dirty="0" sz="1000" spc="-3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negotiation,</a:t>
            </a:r>
            <a:r>
              <a:rPr dirty="0" sz="1000" spc="2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agreement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and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signing</a:t>
            </a:r>
            <a:r>
              <a:rPr dirty="0" sz="1000" spc="-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of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specific</a:t>
            </a:r>
            <a:r>
              <a:rPr dirty="0" sz="1000" spc="-4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contracts.</a:t>
            </a:r>
            <a:r>
              <a:rPr dirty="0" sz="1000" spc="22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The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information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 contained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within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this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document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is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intended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only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for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the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entity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or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person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to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which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it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is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addressed</a:t>
            </a:r>
            <a:r>
              <a:rPr dirty="0" sz="1000" spc="-4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and</a:t>
            </a:r>
            <a:r>
              <a:rPr dirty="0" sz="1000" spc="-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contains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confidential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and/or</a:t>
            </a:r>
            <a:r>
              <a:rPr dirty="0" sz="1000" spc="-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proprietary</a:t>
            </a:r>
            <a:r>
              <a:rPr dirty="0" sz="1000" spc="-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material.</a:t>
            </a:r>
            <a:r>
              <a:rPr dirty="0" sz="1000" spc="2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Dissemination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 to</a:t>
            </a:r>
            <a:r>
              <a:rPr dirty="0" sz="1000" spc="-1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third-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parties,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copying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or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use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of</a:t>
            </a:r>
            <a:r>
              <a:rPr dirty="0" sz="1000" spc="-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this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information</a:t>
            </a:r>
            <a:r>
              <a:rPr dirty="0" sz="1000" spc="1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is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strictly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prohibited</a:t>
            </a:r>
            <a:r>
              <a:rPr dirty="0" sz="1000" spc="-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without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the</a:t>
            </a:r>
            <a:r>
              <a:rPr dirty="0" sz="1000" spc="-30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prior</a:t>
            </a:r>
            <a:r>
              <a:rPr dirty="0" sz="1000" spc="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Garamond"/>
                <a:cs typeface="Garamond"/>
              </a:rPr>
              <a:t>written</a:t>
            </a:r>
            <a:endParaRPr sz="1000">
              <a:latin typeface="Garamond"/>
              <a:cs typeface="Garamond"/>
            </a:endParaRPr>
          </a:p>
          <a:p>
            <a:pPr algn="r" marR="5715">
              <a:lnSpc>
                <a:spcPts val="960"/>
              </a:lnSpc>
            </a:pP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consent</a:t>
            </a:r>
            <a:r>
              <a:rPr dirty="0" sz="1000" spc="-3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of</a:t>
            </a:r>
            <a:r>
              <a:rPr dirty="0" sz="1000" spc="-4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Grant</a:t>
            </a:r>
            <a:r>
              <a:rPr dirty="0" sz="1000" spc="-2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7E7E7E"/>
                </a:solidFill>
                <a:latin typeface="Garamond"/>
                <a:cs typeface="Garamond"/>
              </a:rPr>
              <a:t>Thornton</a:t>
            </a:r>
            <a:r>
              <a:rPr dirty="0" sz="1000" spc="-5">
                <a:solidFill>
                  <a:srgbClr val="7E7E7E"/>
                </a:solidFill>
                <a:latin typeface="Garamond"/>
                <a:cs typeface="Garamond"/>
              </a:rPr>
              <a:t> </a:t>
            </a:r>
            <a:r>
              <a:rPr dirty="0" sz="1000" spc="-20">
                <a:solidFill>
                  <a:srgbClr val="7E7E7E"/>
                </a:solidFill>
                <a:latin typeface="Garamond"/>
                <a:cs typeface="Garamond"/>
              </a:rPr>
              <a:t>LLP.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/>
              <a:t>Internal</a:t>
            </a:r>
            <a:r>
              <a:rPr dirty="0" spc="-25"/>
              <a:t> </a:t>
            </a:r>
            <a:r>
              <a:rPr dirty="0"/>
              <a:t>auditing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an</a:t>
            </a:r>
            <a:r>
              <a:rPr dirty="0" spc="-30"/>
              <a:t> </a:t>
            </a:r>
            <a:r>
              <a:rPr dirty="0"/>
              <a:t>independent,</a:t>
            </a:r>
            <a:r>
              <a:rPr dirty="0" spc="-50"/>
              <a:t> </a:t>
            </a:r>
            <a:r>
              <a:rPr dirty="0" spc="-10"/>
              <a:t>objective </a:t>
            </a:r>
            <a:r>
              <a:rPr dirty="0"/>
              <a:t>assurance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consulting</a:t>
            </a:r>
            <a:r>
              <a:rPr dirty="0" spc="-55"/>
              <a:t> </a:t>
            </a:r>
            <a:r>
              <a:rPr dirty="0"/>
              <a:t>activity</a:t>
            </a:r>
            <a:r>
              <a:rPr dirty="0" spc="-25"/>
              <a:t> </a:t>
            </a:r>
            <a:r>
              <a:rPr dirty="0"/>
              <a:t>designed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/>
              <a:t>add</a:t>
            </a:r>
            <a:r>
              <a:rPr dirty="0" spc="-30"/>
              <a:t> </a:t>
            </a:r>
            <a:r>
              <a:rPr dirty="0"/>
              <a:t>value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improve</a:t>
            </a:r>
            <a:r>
              <a:rPr dirty="0" spc="-15"/>
              <a:t> </a:t>
            </a:r>
            <a:r>
              <a:rPr dirty="0"/>
              <a:t>an</a:t>
            </a:r>
            <a:r>
              <a:rPr dirty="0" spc="-10"/>
              <a:t> organization's operations.</a:t>
            </a:r>
          </a:p>
          <a:p>
            <a:pPr marL="355600" marR="2730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/>
              <a:t>It</a:t>
            </a:r>
            <a:r>
              <a:rPr dirty="0" spc="-10"/>
              <a:t> </a:t>
            </a:r>
            <a:r>
              <a:rPr dirty="0"/>
              <a:t>helps</a:t>
            </a:r>
            <a:r>
              <a:rPr dirty="0" spc="-35"/>
              <a:t> </a:t>
            </a:r>
            <a:r>
              <a:rPr dirty="0"/>
              <a:t>an</a:t>
            </a:r>
            <a:r>
              <a:rPr dirty="0" spc="-20"/>
              <a:t> </a:t>
            </a:r>
            <a:r>
              <a:rPr dirty="0"/>
              <a:t>organization</a:t>
            </a:r>
            <a:r>
              <a:rPr dirty="0" spc="-25"/>
              <a:t> </a:t>
            </a:r>
            <a:r>
              <a:rPr dirty="0"/>
              <a:t>accomplish</a:t>
            </a:r>
            <a:r>
              <a:rPr dirty="0" spc="-45"/>
              <a:t> </a:t>
            </a:r>
            <a:r>
              <a:rPr dirty="0" spc="-25"/>
              <a:t>its </a:t>
            </a:r>
            <a:r>
              <a:rPr dirty="0"/>
              <a:t>objectives</a:t>
            </a:r>
            <a:r>
              <a:rPr dirty="0" spc="-30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bringing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systematic, </a:t>
            </a:r>
            <a:r>
              <a:rPr dirty="0"/>
              <a:t>disciplined</a:t>
            </a:r>
            <a:r>
              <a:rPr dirty="0" spc="-70"/>
              <a:t> </a:t>
            </a:r>
            <a:r>
              <a:rPr dirty="0"/>
              <a:t>approach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evaluate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improve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effectiveness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risk</a:t>
            </a:r>
            <a:r>
              <a:rPr dirty="0" spc="-15"/>
              <a:t> </a:t>
            </a:r>
            <a:r>
              <a:rPr dirty="0" spc="-10"/>
              <a:t>management, </a:t>
            </a:r>
            <a:r>
              <a:rPr dirty="0"/>
              <a:t>control,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governance</a:t>
            </a:r>
            <a:r>
              <a:rPr dirty="0" spc="-40"/>
              <a:t> </a:t>
            </a:r>
            <a:r>
              <a:rPr dirty="0" spc="-10"/>
              <a:t>processes.*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87145" y="1600961"/>
            <a:ext cx="1417320" cy="533400"/>
          </a:xfrm>
          <a:custGeom>
            <a:avLst/>
            <a:gdLst/>
            <a:ahLst/>
            <a:cxnLst/>
            <a:rect l="l" t="t" r="r" b="b"/>
            <a:pathLst>
              <a:path w="1417320" h="533400">
                <a:moveTo>
                  <a:pt x="0" y="266700"/>
                </a:moveTo>
                <a:lnTo>
                  <a:pt x="12778" y="216013"/>
                </a:lnTo>
                <a:lnTo>
                  <a:pt x="49529" y="168541"/>
                </a:lnTo>
                <a:lnTo>
                  <a:pt x="107877" y="125175"/>
                </a:lnTo>
                <a:lnTo>
                  <a:pt x="144408" y="105312"/>
                </a:lnTo>
                <a:lnTo>
                  <a:pt x="185446" y="86810"/>
                </a:lnTo>
                <a:lnTo>
                  <a:pt x="230696" y="69782"/>
                </a:lnTo>
                <a:lnTo>
                  <a:pt x="279860" y="54338"/>
                </a:lnTo>
                <a:lnTo>
                  <a:pt x="332642" y="40592"/>
                </a:lnTo>
                <a:lnTo>
                  <a:pt x="388743" y="28654"/>
                </a:lnTo>
                <a:lnTo>
                  <a:pt x="447868" y="18636"/>
                </a:lnTo>
                <a:lnTo>
                  <a:pt x="509719" y="10650"/>
                </a:lnTo>
                <a:lnTo>
                  <a:pt x="573999" y="4808"/>
                </a:lnTo>
                <a:lnTo>
                  <a:pt x="640412" y="1220"/>
                </a:lnTo>
                <a:lnTo>
                  <a:pt x="708660" y="0"/>
                </a:lnTo>
                <a:lnTo>
                  <a:pt x="776913" y="1220"/>
                </a:lnTo>
                <a:lnTo>
                  <a:pt x="843330" y="4808"/>
                </a:lnTo>
                <a:lnTo>
                  <a:pt x="907614" y="10650"/>
                </a:lnTo>
                <a:lnTo>
                  <a:pt x="969467" y="18636"/>
                </a:lnTo>
                <a:lnTo>
                  <a:pt x="1028592" y="28654"/>
                </a:lnTo>
                <a:lnTo>
                  <a:pt x="1084694" y="40592"/>
                </a:lnTo>
                <a:lnTo>
                  <a:pt x="1137475" y="54338"/>
                </a:lnTo>
                <a:lnTo>
                  <a:pt x="1186638" y="69782"/>
                </a:lnTo>
                <a:lnTo>
                  <a:pt x="1231886" y="86810"/>
                </a:lnTo>
                <a:lnTo>
                  <a:pt x="1272923" y="105312"/>
                </a:lnTo>
                <a:lnTo>
                  <a:pt x="1309451" y="125175"/>
                </a:lnTo>
                <a:lnTo>
                  <a:pt x="1341174" y="146289"/>
                </a:lnTo>
                <a:lnTo>
                  <a:pt x="1389016" y="191819"/>
                </a:lnTo>
                <a:lnTo>
                  <a:pt x="1414076" y="241010"/>
                </a:lnTo>
                <a:lnTo>
                  <a:pt x="1417320" y="266700"/>
                </a:lnTo>
                <a:lnTo>
                  <a:pt x="1414076" y="292389"/>
                </a:lnTo>
                <a:lnTo>
                  <a:pt x="1389016" y="341580"/>
                </a:lnTo>
                <a:lnTo>
                  <a:pt x="1341174" y="387110"/>
                </a:lnTo>
                <a:lnTo>
                  <a:pt x="1309451" y="408224"/>
                </a:lnTo>
                <a:lnTo>
                  <a:pt x="1272923" y="428087"/>
                </a:lnTo>
                <a:lnTo>
                  <a:pt x="1231886" y="446589"/>
                </a:lnTo>
                <a:lnTo>
                  <a:pt x="1186638" y="463617"/>
                </a:lnTo>
                <a:lnTo>
                  <a:pt x="1137475" y="479061"/>
                </a:lnTo>
                <a:lnTo>
                  <a:pt x="1084694" y="492807"/>
                </a:lnTo>
                <a:lnTo>
                  <a:pt x="1028592" y="504745"/>
                </a:lnTo>
                <a:lnTo>
                  <a:pt x="969467" y="514763"/>
                </a:lnTo>
                <a:lnTo>
                  <a:pt x="907614" y="522749"/>
                </a:lnTo>
                <a:lnTo>
                  <a:pt x="843330" y="528591"/>
                </a:lnTo>
                <a:lnTo>
                  <a:pt x="776913" y="532179"/>
                </a:lnTo>
                <a:lnTo>
                  <a:pt x="708660" y="533400"/>
                </a:lnTo>
                <a:lnTo>
                  <a:pt x="640412" y="532179"/>
                </a:lnTo>
                <a:lnTo>
                  <a:pt x="573999" y="528591"/>
                </a:lnTo>
                <a:lnTo>
                  <a:pt x="509719" y="522749"/>
                </a:lnTo>
                <a:lnTo>
                  <a:pt x="447868" y="514763"/>
                </a:lnTo>
                <a:lnTo>
                  <a:pt x="388743" y="504745"/>
                </a:lnTo>
                <a:lnTo>
                  <a:pt x="332642" y="492807"/>
                </a:lnTo>
                <a:lnTo>
                  <a:pt x="279860" y="479061"/>
                </a:lnTo>
                <a:lnTo>
                  <a:pt x="230696" y="463617"/>
                </a:lnTo>
                <a:lnTo>
                  <a:pt x="185446" y="446589"/>
                </a:lnTo>
                <a:lnTo>
                  <a:pt x="144408" y="428087"/>
                </a:lnTo>
                <a:lnTo>
                  <a:pt x="107877" y="408224"/>
                </a:lnTo>
                <a:lnTo>
                  <a:pt x="76152" y="387110"/>
                </a:lnTo>
                <a:lnTo>
                  <a:pt x="28305" y="341580"/>
                </a:lnTo>
                <a:lnTo>
                  <a:pt x="3244" y="292389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2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09683" y="1623186"/>
            <a:ext cx="65849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5410">
              <a:lnSpc>
                <a:spcPct val="100000"/>
              </a:lnSpc>
              <a:spcBef>
                <a:spcPts val="100"/>
              </a:spcBef>
            </a:pP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ve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to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905714" y="4458461"/>
            <a:ext cx="6400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ove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5940" y="1623186"/>
            <a:ext cx="1216660" cy="4232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21780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Inte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ass add ope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h 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obje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dis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60">
                <a:solidFill>
                  <a:srgbClr val="051D38"/>
                </a:solidFill>
                <a:latin typeface="Arial"/>
                <a:cs typeface="Arial"/>
              </a:rPr>
              <a:t>e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con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79531" y="1671977"/>
            <a:ext cx="6647815" cy="417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685">
              <a:lnSpc>
                <a:spcPts val="3315"/>
              </a:lnSpc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rnal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independent,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objecti</a:t>
            </a:r>
            <a:endParaRPr sz="3000">
              <a:latin typeface="Arial"/>
              <a:cs typeface="Arial"/>
            </a:endParaRPr>
          </a:p>
          <a:p>
            <a:pPr marL="147320" marR="96520" indent="-43180">
              <a:lnSpc>
                <a:spcPct val="100000"/>
              </a:lnSpc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urance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consulting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activity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designe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value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organization's rations.</a:t>
            </a:r>
            <a:endParaRPr sz="3000">
              <a:latin typeface="Arial"/>
              <a:cs typeface="Arial"/>
            </a:endParaRPr>
          </a:p>
          <a:p>
            <a:pPr marL="233045" marR="690880" indent="-191135">
              <a:lnSpc>
                <a:spcPct val="100000"/>
              </a:lnSpc>
              <a:spcBef>
                <a:spcPts val="720"/>
              </a:spcBef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elps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accomplish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its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ctives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by bringing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systematic,</a:t>
            </a:r>
            <a:endParaRPr sz="3000">
              <a:latin typeface="Arial"/>
              <a:cs typeface="Arial"/>
            </a:endParaRPr>
          </a:p>
          <a:p>
            <a:pPr marL="360045" marR="100965" indent="-360680">
              <a:lnSpc>
                <a:spcPct val="100000"/>
              </a:lnSpc>
              <a:spcBef>
                <a:spcPts val="5"/>
              </a:spcBef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ciplined</a:t>
            </a:r>
            <a:r>
              <a:rPr dirty="0" sz="30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approach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evaluate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impr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ffectiveness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risk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management,</a:t>
            </a:r>
            <a:endParaRPr sz="3000">
              <a:latin typeface="Arial"/>
              <a:cs typeface="Arial"/>
            </a:endParaRPr>
          </a:p>
          <a:p>
            <a:pPr marL="126364">
              <a:lnSpc>
                <a:spcPct val="100000"/>
              </a:lnSpc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trol,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governance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processes.*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68095" y="1581911"/>
            <a:ext cx="7286625" cy="4628515"/>
            <a:chOff x="768095" y="1581911"/>
            <a:chExt cx="7286625" cy="4628515"/>
          </a:xfrm>
        </p:grpSpPr>
        <p:sp>
          <p:nvSpPr>
            <p:cNvPr id="8" name="object 8" descr=""/>
            <p:cNvSpPr/>
            <p:nvPr/>
          </p:nvSpPr>
          <p:spPr>
            <a:xfrm>
              <a:off x="787145" y="1600961"/>
              <a:ext cx="1417320" cy="533400"/>
            </a:xfrm>
            <a:custGeom>
              <a:avLst/>
              <a:gdLst/>
              <a:ahLst/>
              <a:cxnLst/>
              <a:rect l="l" t="t" r="r" b="b"/>
              <a:pathLst>
                <a:path w="1417320" h="533400">
                  <a:moveTo>
                    <a:pt x="0" y="266700"/>
                  </a:moveTo>
                  <a:lnTo>
                    <a:pt x="12778" y="216013"/>
                  </a:lnTo>
                  <a:lnTo>
                    <a:pt x="49529" y="168541"/>
                  </a:lnTo>
                  <a:lnTo>
                    <a:pt x="107877" y="125175"/>
                  </a:lnTo>
                  <a:lnTo>
                    <a:pt x="144408" y="105312"/>
                  </a:lnTo>
                  <a:lnTo>
                    <a:pt x="185446" y="86810"/>
                  </a:lnTo>
                  <a:lnTo>
                    <a:pt x="230696" y="69782"/>
                  </a:lnTo>
                  <a:lnTo>
                    <a:pt x="279860" y="54338"/>
                  </a:lnTo>
                  <a:lnTo>
                    <a:pt x="332642" y="40592"/>
                  </a:lnTo>
                  <a:lnTo>
                    <a:pt x="388743" y="28654"/>
                  </a:lnTo>
                  <a:lnTo>
                    <a:pt x="447868" y="18636"/>
                  </a:lnTo>
                  <a:lnTo>
                    <a:pt x="509719" y="10650"/>
                  </a:lnTo>
                  <a:lnTo>
                    <a:pt x="573999" y="4808"/>
                  </a:lnTo>
                  <a:lnTo>
                    <a:pt x="640412" y="1220"/>
                  </a:lnTo>
                  <a:lnTo>
                    <a:pt x="708660" y="0"/>
                  </a:lnTo>
                  <a:lnTo>
                    <a:pt x="776913" y="1220"/>
                  </a:lnTo>
                  <a:lnTo>
                    <a:pt x="843330" y="4808"/>
                  </a:lnTo>
                  <a:lnTo>
                    <a:pt x="907614" y="10650"/>
                  </a:lnTo>
                  <a:lnTo>
                    <a:pt x="969467" y="18636"/>
                  </a:lnTo>
                  <a:lnTo>
                    <a:pt x="1028592" y="28654"/>
                  </a:lnTo>
                  <a:lnTo>
                    <a:pt x="1084694" y="40592"/>
                  </a:lnTo>
                  <a:lnTo>
                    <a:pt x="1137475" y="54338"/>
                  </a:lnTo>
                  <a:lnTo>
                    <a:pt x="1186638" y="69782"/>
                  </a:lnTo>
                  <a:lnTo>
                    <a:pt x="1231886" y="86810"/>
                  </a:lnTo>
                  <a:lnTo>
                    <a:pt x="1272923" y="105312"/>
                  </a:lnTo>
                  <a:lnTo>
                    <a:pt x="1309451" y="125175"/>
                  </a:lnTo>
                  <a:lnTo>
                    <a:pt x="1341174" y="146289"/>
                  </a:lnTo>
                  <a:lnTo>
                    <a:pt x="1389016" y="191819"/>
                  </a:lnTo>
                  <a:lnTo>
                    <a:pt x="1414076" y="241010"/>
                  </a:lnTo>
                  <a:lnTo>
                    <a:pt x="1417320" y="266700"/>
                  </a:lnTo>
                  <a:lnTo>
                    <a:pt x="1414076" y="292389"/>
                  </a:lnTo>
                  <a:lnTo>
                    <a:pt x="1389016" y="341580"/>
                  </a:lnTo>
                  <a:lnTo>
                    <a:pt x="1341174" y="387110"/>
                  </a:lnTo>
                  <a:lnTo>
                    <a:pt x="1309451" y="408224"/>
                  </a:lnTo>
                  <a:lnTo>
                    <a:pt x="1272923" y="428087"/>
                  </a:lnTo>
                  <a:lnTo>
                    <a:pt x="1231886" y="446589"/>
                  </a:lnTo>
                  <a:lnTo>
                    <a:pt x="1186638" y="463617"/>
                  </a:lnTo>
                  <a:lnTo>
                    <a:pt x="1137475" y="479061"/>
                  </a:lnTo>
                  <a:lnTo>
                    <a:pt x="1084694" y="492807"/>
                  </a:lnTo>
                  <a:lnTo>
                    <a:pt x="1028592" y="504745"/>
                  </a:lnTo>
                  <a:lnTo>
                    <a:pt x="969467" y="514763"/>
                  </a:lnTo>
                  <a:lnTo>
                    <a:pt x="907614" y="522749"/>
                  </a:lnTo>
                  <a:lnTo>
                    <a:pt x="843330" y="528591"/>
                  </a:lnTo>
                  <a:lnTo>
                    <a:pt x="776913" y="532179"/>
                  </a:lnTo>
                  <a:lnTo>
                    <a:pt x="708660" y="533400"/>
                  </a:lnTo>
                  <a:lnTo>
                    <a:pt x="640412" y="532179"/>
                  </a:lnTo>
                  <a:lnTo>
                    <a:pt x="573999" y="528591"/>
                  </a:lnTo>
                  <a:lnTo>
                    <a:pt x="509719" y="522749"/>
                  </a:lnTo>
                  <a:lnTo>
                    <a:pt x="447868" y="514763"/>
                  </a:lnTo>
                  <a:lnTo>
                    <a:pt x="388743" y="504745"/>
                  </a:lnTo>
                  <a:lnTo>
                    <a:pt x="332642" y="492807"/>
                  </a:lnTo>
                  <a:lnTo>
                    <a:pt x="279860" y="479061"/>
                  </a:lnTo>
                  <a:lnTo>
                    <a:pt x="230696" y="463617"/>
                  </a:lnTo>
                  <a:lnTo>
                    <a:pt x="185446" y="446589"/>
                  </a:lnTo>
                  <a:lnTo>
                    <a:pt x="144408" y="428087"/>
                  </a:lnTo>
                  <a:lnTo>
                    <a:pt x="107877" y="408224"/>
                  </a:lnTo>
                  <a:lnTo>
                    <a:pt x="76152" y="387110"/>
                  </a:lnTo>
                  <a:lnTo>
                    <a:pt x="28305" y="341580"/>
                  </a:lnTo>
                  <a:lnTo>
                    <a:pt x="3244" y="292389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104" y="1876043"/>
              <a:ext cx="6460235" cy="43342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9427" y="1801367"/>
              <a:ext cx="6457823" cy="4330611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006341" y="2487929"/>
            <a:ext cx="1028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INTERNAL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4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67076" y="2975610"/>
            <a:ext cx="35052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41755" marR="5080" indent="-132969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You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perform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audits</a:t>
            </a:r>
            <a:r>
              <a:rPr dirty="0" sz="1600" spc="-7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internally</a:t>
            </a:r>
            <a:r>
              <a:rPr dirty="0" sz="1600" spc="-7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within</a:t>
            </a:r>
            <a:r>
              <a:rPr dirty="0" sz="1600" spc="-6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the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509520" y="3707384"/>
            <a:ext cx="402018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You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are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part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organization</a:t>
            </a:r>
            <a:r>
              <a:rPr dirty="0" sz="1600" spc="-5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and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act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as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10206"/>
                </a:solidFill>
                <a:latin typeface="Arial"/>
                <a:cs typeface="Arial"/>
              </a:rPr>
              <a:t>a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department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within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the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company</a:t>
            </a:r>
            <a:r>
              <a:rPr dirty="0" sz="1600" spc="-5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as</a:t>
            </a:r>
            <a:r>
              <a:rPr dirty="0" sz="1600" spc="-5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opposed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to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external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audit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where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you</a:t>
            </a:r>
            <a:r>
              <a:rPr dirty="0" sz="1600" spc="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are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an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external entity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/>
              <a:t>Internal</a:t>
            </a:r>
            <a:r>
              <a:rPr dirty="0" spc="-25"/>
              <a:t> </a:t>
            </a:r>
            <a:r>
              <a:rPr dirty="0"/>
              <a:t>auditing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an</a:t>
            </a:r>
            <a:r>
              <a:rPr dirty="0" spc="-30"/>
              <a:t> </a:t>
            </a:r>
            <a:r>
              <a:rPr dirty="0"/>
              <a:t>independent,</a:t>
            </a:r>
            <a:r>
              <a:rPr dirty="0" spc="-50"/>
              <a:t> </a:t>
            </a:r>
            <a:r>
              <a:rPr dirty="0" spc="-10"/>
              <a:t>objective </a:t>
            </a:r>
            <a:r>
              <a:rPr dirty="0"/>
              <a:t>assurance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consulting</a:t>
            </a:r>
            <a:r>
              <a:rPr dirty="0" spc="-55"/>
              <a:t> </a:t>
            </a:r>
            <a:r>
              <a:rPr dirty="0"/>
              <a:t>activity</a:t>
            </a:r>
            <a:r>
              <a:rPr dirty="0" spc="-25"/>
              <a:t> </a:t>
            </a:r>
            <a:r>
              <a:rPr dirty="0"/>
              <a:t>designed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/>
              <a:t>add</a:t>
            </a:r>
            <a:r>
              <a:rPr dirty="0" spc="-30"/>
              <a:t> </a:t>
            </a:r>
            <a:r>
              <a:rPr dirty="0"/>
              <a:t>value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improve</a:t>
            </a:r>
            <a:r>
              <a:rPr dirty="0" spc="-15"/>
              <a:t> </a:t>
            </a:r>
            <a:r>
              <a:rPr dirty="0"/>
              <a:t>an</a:t>
            </a:r>
            <a:r>
              <a:rPr dirty="0" spc="-10"/>
              <a:t> organization's operations.</a:t>
            </a:r>
          </a:p>
          <a:p>
            <a:pPr marL="355600" marR="2730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/>
              <a:t>It</a:t>
            </a:r>
            <a:r>
              <a:rPr dirty="0" spc="-10"/>
              <a:t> </a:t>
            </a:r>
            <a:r>
              <a:rPr dirty="0"/>
              <a:t>helps</a:t>
            </a:r>
            <a:r>
              <a:rPr dirty="0" spc="-35"/>
              <a:t> </a:t>
            </a:r>
            <a:r>
              <a:rPr dirty="0"/>
              <a:t>an</a:t>
            </a:r>
            <a:r>
              <a:rPr dirty="0" spc="-20"/>
              <a:t> </a:t>
            </a:r>
            <a:r>
              <a:rPr dirty="0"/>
              <a:t>organization</a:t>
            </a:r>
            <a:r>
              <a:rPr dirty="0" spc="-25"/>
              <a:t> </a:t>
            </a:r>
            <a:r>
              <a:rPr dirty="0"/>
              <a:t>accomplish</a:t>
            </a:r>
            <a:r>
              <a:rPr dirty="0" spc="-45"/>
              <a:t> </a:t>
            </a:r>
            <a:r>
              <a:rPr dirty="0" spc="-25"/>
              <a:t>its </a:t>
            </a:r>
            <a:r>
              <a:rPr dirty="0"/>
              <a:t>objectives</a:t>
            </a:r>
            <a:r>
              <a:rPr dirty="0" spc="-30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bringing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systematic, </a:t>
            </a:r>
            <a:r>
              <a:rPr dirty="0"/>
              <a:t>disciplined</a:t>
            </a:r>
            <a:r>
              <a:rPr dirty="0" spc="-70"/>
              <a:t> </a:t>
            </a:r>
            <a:r>
              <a:rPr dirty="0"/>
              <a:t>approach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evaluate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improve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effectiveness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risk</a:t>
            </a:r>
            <a:r>
              <a:rPr dirty="0" spc="-15"/>
              <a:t> </a:t>
            </a:r>
            <a:r>
              <a:rPr dirty="0" spc="-10"/>
              <a:t>management, </a:t>
            </a:r>
            <a:r>
              <a:rPr dirty="0"/>
              <a:t>control,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governance</a:t>
            </a:r>
            <a:r>
              <a:rPr dirty="0" spc="-40"/>
              <a:t> </a:t>
            </a:r>
            <a:r>
              <a:rPr dirty="0" spc="-10"/>
              <a:t>processes.*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475226" y="1515617"/>
            <a:ext cx="3962400" cy="685800"/>
          </a:xfrm>
          <a:custGeom>
            <a:avLst/>
            <a:gdLst/>
            <a:ahLst/>
            <a:cxnLst/>
            <a:rect l="l" t="t" r="r" b="b"/>
            <a:pathLst>
              <a:path w="3962400" h="685800">
                <a:moveTo>
                  <a:pt x="0" y="342900"/>
                </a:moveTo>
                <a:lnTo>
                  <a:pt x="12721" y="303830"/>
                </a:lnTo>
                <a:lnTo>
                  <a:pt x="49961" y="266046"/>
                </a:lnTo>
                <a:lnTo>
                  <a:pt x="87725" y="241689"/>
                </a:lnTo>
                <a:lnTo>
                  <a:pt x="135361" y="218082"/>
                </a:lnTo>
                <a:lnTo>
                  <a:pt x="192458" y="195294"/>
                </a:lnTo>
                <a:lnTo>
                  <a:pt x="258606" y="173398"/>
                </a:lnTo>
                <a:lnTo>
                  <a:pt x="333394" y="152465"/>
                </a:lnTo>
                <a:lnTo>
                  <a:pt x="373900" y="142381"/>
                </a:lnTo>
                <a:lnTo>
                  <a:pt x="416412" y="132565"/>
                </a:lnTo>
                <a:lnTo>
                  <a:pt x="460879" y="123025"/>
                </a:lnTo>
                <a:lnTo>
                  <a:pt x="507249" y="113770"/>
                </a:lnTo>
                <a:lnTo>
                  <a:pt x="555472" y="104808"/>
                </a:lnTo>
                <a:lnTo>
                  <a:pt x="605496" y="96150"/>
                </a:lnTo>
                <a:lnTo>
                  <a:pt x="657270" y="87803"/>
                </a:lnTo>
                <a:lnTo>
                  <a:pt x="710742" y="79777"/>
                </a:lnTo>
                <a:lnTo>
                  <a:pt x="765862" y="72080"/>
                </a:lnTo>
                <a:lnTo>
                  <a:pt x="822577" y="64721"/>
                </a:lnTo>
                <a:lnTo>
                  <a:pt x="880837" y="57710"/>
                </a:lnTo>
                <a:lnTo>
                  <a:pt x="940590" y="51055"/>
                </a:lnTo>
                <a:lnTo>
                  <a:pt x="1001785" y="44765"/>
                </a:lnTo>
                <a:lnTo>
                  <a:pt x="1064371" y="38848"/>
                </a:lnTo>
                <a:lnTo>
                  <a:pt x="1128296" y="33315"/>
                </a:lnTo>
                <a:lnTo>
                  <a:pt x="1193509" y="28173"/>
                </a:lnTo>
                <a:lnTo>
                  <a:pt x="1259959" y="23431"/>
                </a:lnTo>
                <a:lnTo>
                  <a:pt x="1327595" y="19099"/>
                </a:lnTo>
                <a:lnTo>
                  <a:pt x="1396365" y="15185"/>
                </a:lnTo>
                <a:lnTo>
                  <a:pt x="1466217" y="11699"/>
                </a:lnTo>
                <a:lnTo>
                  <a:pt x="1537102" y="8648"/>
                </a:lnTo>
                <a:lnTo>
                  <a:pt x="1608966" y="6042"/>
                </a:lnTo>
                <a:lnTo>
                  <a:pt x="1681760" y="3891"/>
                </a:lnTo>
                <a:lnTo>
                  <a:pt x="1755432" y="2202"/>
                </a:lnTo>
                <a:lnTo>
                  <a:pt x="1829929" y="984"/>
                </a:lnTo>
                <a:lnTo>
                  <a:pt x="1905203" y="247"/>
                </a:lnTo>
                <a:lnTo>
                  <a:pt x="1981200" y="0"/>
                </a:lnTo>
                <a:lnTo>
                  <a:pt x="2057196" y="247"/>
                </a:lnTo>
                <a:lnTo>
                  <a:pt x="2132470" y="984"/>
                </a:lnTo>
                <a:lnTo>
                  <a:pt x="2206967" y="2202"/>
                </a:lnTo>
                <a:lnTo>
                  <a:pt x="2280639" y="3891"/>
                </a:lnTo>
                <a:lnTo>
                  <a:pt x="2353433" y="6042"/>
                </a:lnTo>
                <a:lnTo>
                  <a:pt x="2425297" y="8648"/>
                </a:lnTo>
                <a:lnTo>
                  <a:pt x="2496182" y="11699"/>
                </a:lnTo>
                <a:lnTo>
                  <a:pt x="2566034" y="15185"/>
                </a:lnTo>
                <a:lnTo>
                  <a:pt x="2634804" y="19099"/>
                </a:lnTo>
                <a:lnTo>
                  <a:pt x="2702440" y="23431"/>
                </a:lnTo>
                <a:lnTo>
                  <a:pt x="2768890" y="28173"/>
                </a:lnTo>
                <a:lnTo>
                  <a:pt x="2834103" y="33315"/>
                </a:lnTo>
                <a:lnTo>
                  <a:pt x="2898028" y="38848"/>
                </a:lnTo>
                <a:lnTo>
                  <a:pt x="2960614" y="44765"/>
                </a:lnTo>
                <a:lnTo>
                  <a:pt x="3021809" y="51055"/>
                </a:lnTo>
                <a:lnTo>
                  <a:pt x="3081562" y="57710"/>
                </a:lnTo>
                <a:lnTo>
                  <a:pt x="3139822" y="64721"/>
                </a:lnTo>
                <a:lnTo>
                  <a:pt x="3196537" y="72080"/>
                </a:lnTo>
                <a:lnTo>
                  <a:pt x="3251657" y="79777"/>
                </a:lnTo>
                <a:lnTo>
                  <a:pt x="3305129" y="87803"/>
                </a:lnTo>
                <a:lnTo>
                  <a:pt x="3356903" y="96150"/>
                </a:lnTo>
                <a:lnTo>
                  <a:pt x="3406927" y="104808"/>
                </a:lnTo>
                <a:lnTo>
                  <a:pt x="3455150" y="113770"/>
                </a:lnTo>
                <a:lnTo>
                  <a:pt x="3501520" y="123025"/>
                </a:lnTo>
                <a:lnTo>
                  <a:pt x="3545987" y="132565"/>
                </a:lnTo>
                <a:lnTo>
                  <a:pt x="3588499" y="142381"/>
                </a:lnTo>
                <a:lnTo>
                  <a:pt x="3629005" y="152465"/>
                </a:lnTo>
                <a:lnTo>
                  <a:pt x="3667454" y="162807"/>
                </a:lnTo>
                <a:lnTo>
                  <a:pt x="3737973" y="184231"/>
                </a:lnTo>
                <a:lnTo>
                  <a:pt x="3799647" y="206581"/>
                </a:lnTo>
                <a:lnTo>
                  <a:pt x="3852064" y="229787"/>
                </a:lnTo>
                <a:lnTo>
                  <a:pt x="3894816" y="253778"/>
                </a:lnTo>
                <a:lnTo>
                  <a:pt x="3927491" y="278483"/>
                </a:lnTo>
                <a:lnTo>
                  <a:pt x="3956711" y="316722"/>
                </a:lnTo>
                <a:lnTo>
                  <a:pt x="3962400" y="342900"/>
                </a:lnTo>
                <a:lnTo>
                  <a:pt x="3960969" y="356051"/>
                </a:lnTo>
                <a:lnTo>
                  <a:pt x="3939921" y="394719"/>
                </a:lnTo>
                <a:lnTo>
                  <a:pt x="3894816" y="432021"/>
                </a:lnTo>
                <a:lnTo>
                  <a:pt x="3852064" y="456012"/>
                </a:lnTo>
                <a:lnTo>
                  <a:pt x="3799647" y="479218"/>
                </a:lnTo>
                <a:lnTo>
                  <a:pt x="3737973" y="501568"/>
                </a:lnTo>
                <a:lnTo>
                  <a:pt x="3667454" y="522992"/>
                </a:lnTo>
                <a:lnTo>
                  <a:pt x="3629005" y="533334"/>
                </a:lnTo>
                <a:lnTo>
                  <a:pt x="3588499" y="543418"/>
                </a:lnTo>
                <a:lnTo>
                  <a:pt x="3545987" y="553234"/>
                </a:lnTo>
                <a:lnTo>
                  <a:pt x="3501520" y="562774"/>
                </a:lnTo>
                <a:lnTo>
                  <a:pt x="3455150" y="572029"/>
                </a:lnTo>
                <a:lnTo>
                  <a:pt x="3406927" y="580991"/>
                </a:lnTo>
                <a:lnTo>
                  <a:pt x="3356903" y="589649"/>
                </a:lnTo>
                <a:lnTo>
                  <a:pt x="3305129" y="597996"/>
                </a:lnTo>
                <a:lnTo>
                  <a:pt x="3251657" y="606022"/>
                </a:lnTo>
                <a:lnTo>
                  <a:pt x="3196537" y="613719"/>
                </a:lnTo>
                <a:lnTo>
                  <a:pt x="3139822" y="621078"/>
                </a:lnTo>
                <a:lnTo>
                  <a:pt x="3081562" y="628089"/>
                </a:lnTo>
                <a:lnTo>
                  <a:pt x="3021809" y="634744"/>
                </a:lnTo>
                <a:lnTo>
                  <a:pt x="2960614" y="641034"/>
                </a:lnTo>
                <a:lnTo>
                  <a:pt x="2898028" y="646951"/>
                </a:lnTo>
                <a:lnTo>
                  <a:pt x="2834103" y="652484"/>
                </a:lnTo>
                <a:lnTo>
                  <a:pt x="2768890" y="657626"/>
                </a:lnTo>
                <a:lnTo>
                  <a:pt x="2702440" y="662368"/>
                </a:lnTo>
                <a:lnTo>
                  <a:pt x="2634804" y="666700"/>
                </a:lnTo>
                <a:lnTo>
                  <a:pt x="2566034" y="670614"/>
                </a:lnTo>
                <a:lnTo>
                  <a:pt x="2496182" y="674100"/>
                </a:lnTo>
                <a:lnTo>
                  <a:pt x="2425297" y="677151"/>
                </a:lnTo>
                <a:lnTo>
                  <a:pt x="2353433" y="679757"/>
                </a:lnTo>
                <a:lnTo>
                  <a:pt x="2280639" y="681908"/>
                </a:lnTo>
                <a:lnTo>
                  <a:pt x="2206967" y="683597"/>
                </a:lnTo>
                <a:lnTo>
                  <a:pt x="2132470" y="684815"/>
                </a:lnTo>
                <a:lnTo>
                  <a:pt x="2057196" y="685552"/>
                </a:lnTo>
                <a:lnTo>
                  <a:pt x="1981200" y="685800"/>
                </a:lnTo>
                <a:lnTo>
                  <a:pt x="1905203" y="685552"/>
                </a:lnTo>
                <a:lnTo>
                  <a:pt x="1829929" y="684815"/>
                </a:lnTo>
                <a:lnTo>
                  <a:pt x="1755432" y="683597"/>
                </a:lnTo>
                <a:lnTo>
                  <a:pt x="1681760" y="681908"/>
                </a:lnTo>
                <a:lnTo>
                  <a:pt x="1608966" y="679757"/>
                </a:lnTo>
                <a:lnTo>
                  <a:pt x="1537102" y="677151"/>
                </a:lnTo>
                <a:lnTo>
                  <a:pt x="1466217" y="674100"/>
                </a:lnTo>
                <a:lnTo>
                  <a:pt x="1396365" y="670614"/>
                </a:lnTo>
                <a:lnTo>
                  <a:pt x="1327595" y="666700"/>
                </a:lnTo>
                <a:lnTo>
                  <a:pt x="1259959" y="662368"/>
                </a:lnTo>
                <a:lnTo>
                  <a:pt x="1193509" y="657626"/>
                </a:lnTo>
                <a:lnTo>
                  <a:pt x="1128296" y="652484"/>
                </a:lnTo>
                <a:lnTo>
                  <a:pt x="1064371" y="646951"/>
                </a:lnTo>
                <a:lnTo>
                  <a:pt x="1001785" y="641034"/>
                </a:lnTo>
                <a:lnTo>
                  <a:pt x="940590" y="634744"/>
                </a:lnTo>
                <a:lnTo>
                  <a:pt x="880837" y="628089"/>
                </a:lnTo>
                <a:lnTo>
                  <a:pt x="822577" y="621078"/>
                </a:lnTo>
                <a:lnTo>
                  <a:pt x="765862" y="613719"/>
                </a:lnTo>
                <a:lnTo>
                  <a:pt x="710742" y="606022"/>
                </a:lnTo>
                <a:lnTo>
                  <a:pt x="657270" y="597996"/>
                </a:lnTo>
                <a:lnTo>
                  <a:pt x="605496" y="589649"/>
                </a:lnTo>
                <a:lnTo>
                  <a:pt x="555472" y="580991"/>
                </a:lnTo>
                <a:lnTo>
                  <a:pt x="507249" y="572029"/>
                </a:lnTo>
                <a:lnTo>
                  <a:pt x="460879" y="562774"/>
                </a:lnTo>
                <a:lnTo>
                  <a:pt x="416412" y="553234"/>
                </a:lnTo>
                <a:lnTo>
                  <a:pt x="373900" y="543418"/>
                </a:lnTo>
                <a:lnTo>
                  <a:pt x="333394" y="533334"/>
                </a:lnTo>
                <a:lnTo>
                  <a:pt x="294945" y="522992"/>
                </a:lnTo>
                <a:lnTo>
                  <a:pt x="224426" y="501568"/>
                </a:lnTo>
                <a:lnTo>
                  <a:pt x="162752" y="479218"/>
                </a:lnTo>
                <a:lnTo>
                  <a:pt x="110335" y="456012"/>
                </a:lnTo>
                <a:lnTo>
                  <a:pt x="67583" y="432021"/>
                </a:lnTo>
                <a:lnTo>
                  <a:pt x="34908" y="407316"/>
                </a:lnTo>
                <a:lnTo>
                  <a:pt x="5688" y="369077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2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697847" y="1623186"/>
            <a:ext cx="86995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5730">
              <a:lnSpc>
                <a:spcPct val="100000"/>
              </a:lnSpc>
              <a:spcBef>
                <a:spcPts val="100"/>
              </a:spcBef>
            </a:pP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tive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ed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to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8640" y="1623186"/>
            <a:ext cx="7454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429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42900" algn="l"/>
              </a:tabLst>
            </a:pP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In as 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1539" y="2995040"/>
            <a:ext cx="2120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78896" y="4458461"/>
            <a:ext cx="7664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rove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8640" y="3543680"/>
            <a:ext cx="873760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429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h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obj dis th co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03370" y="1671977"/>
            <a:ext cx="6733540" cy="417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05410">
              <a:lnSpc>
                <a:spcPts val="3315"/>
              </a:lnSpc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ternal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independent,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objec</a:t>
            </a:r>
            <a:endParaRPr sz="3000">
              <a:latin typeface="Arial"/>
              <a:cs typeface="Arial"/>
            </a:endParaRPr>
          </a:p>
          <a:p>
            <a:pPr algn="just" marR="106680" indent="189865">
              <a:lnSpc>
                <a:spcPct val="100000"/>
              </a:lnSpc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surance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consulting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activity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design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dd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value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organization's perations.</a:t>
            </a:r>
            <a:endParaRPr sz="3000">
              <a:latin typeface="Arial"/>
              <a:cs typeface="Arial"/>
            </a:endParaRPr>
          </a:p>
          <a:p>
            <a:pPr marL="105410" marR="37465" indent="212725">
              <a:lnSpc>
                <a:spcPct val="100000"/>
              </a:lnSpc>
              <a:spcBef>
                <a:spcPts val="720"/>
              </a:spcBef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elps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accomplish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its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ectives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by bringing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systematic,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ciplined</a:t>
            </a:r>
            <a:r>
              <a:rPr dirty="0" sz="30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approach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evaluate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imp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effectiveness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risk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management,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ntrol,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governance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processes.*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290827" y="1496567"/>
            <a:ext cx="7165975" cy="4653280"/>
            <a:chOff x="1290827" y="1496567"/>
            <a:chExt cx="7165975" cy="4653280"/>
          </a:xfrm>
        </p:grpSpPr>
        <p:sp>
          <p:nvSpPr>
            <p:cNvPr id="10" name="object 10" descr=""/>
            <p:cNvSpPr/>
            <p:nvPr/>
          </p:nvSpPr>
          <p:spPr>
            <a:xfrm>
              <a:off x="4475226" y="1515617"/>
              <a:ext cx="3962400" cy="685800"/>
            </a:xfrm>
            <a:custGeom>
              <a:avLst/>
              <a:gdLst/>
              <a:ahLst/>
              <a:cxnLst/>
              <a:rect l="l" t="t" r="r" b="b"/>
              <a:pathLst>
                <a:path w="3962400" h="685800">
                  <a:moveTo>
                    <a:pt x="0" y="342900"/>
                  </a:moveTo>
                  <a:lnTo>
                    <a:pt x="12721" y="303830"/>
                  </a:lnTo>
                  <a:lnTo>
                    <a:pt x="49961" y="266046"/>
                  </a:lnTo>
                  <a:lnTo>
                    <a:pt x="87725" y="241689"/>
                  </a:lnTo>
                  <a:lnTo>
                    <a:pt x="135361" y="218082"/>
                  </a:lnTo>
                  <a:lnTo>
                    <a:pt x="192458" y="195294"/>
                  </a:lnTo>
                  <a:lnTo>
                    <a:pt x="258606" y="173398"/>
                  </a:lnTo>
                  <a:lnTo>
                    <a:pt x="333394" y="152465"/>
                  </a:lnTo>
                  <a:lnTo>
                    <a:pt x="373900" y="142381"/>
                  </a:lnTo>
                  <a:lnTo>
                    <a:pt x="416412" y="132565"/>
                  </a:lnTo>
                  <a:lnTo>
                    <a:pt x="460879" y="123025"/>
                  </a:lnTo>
                  <a:lnTo>
                    <a:pt x="507249" y="113770"/>
                  </a:lnTo>
                  <a:lnTo>
                    <a:pt x="555472" y="104808"/>
                  </a:lnTo>
                  <a:lnTo>
                    <a:pt x="605496" y="96150"/>
                  </a:lnTo>
                  <a:lnTo>
                    <a:pt x="657270" y="87803"/>
                  </a:lnTo>
                  <a:lnTo>
                    <a:pt x="710742" y="79777"/>
                  </a:lnTo>
                  <a:lnTo>
                    <a:pt x="765862" y="72080"/>
                  </a:lnTo>
                  <a:lnTo>
                    <a:pt x="822577" y="64721"/>
                  </a:lnTo>
                  <a:lnTo>
                    <a:pt x="880837" y="57710"/>
                  </a:lnTo>
                  <a:lnTo>
                    <a:pt x="940590" y="51055"/>
                  </a:lnTo>
                  <a:lnTo>
                    <a:pt x="1001785" y="44765"/>
                  </a:lnTo>
                  <a:lnTo>
                    <a:pt x="1064371" y="38848"/>
                  </a:lnTo>
                  <a:lnTo>
                    <a:pt x="1128296" y="33315"/>
                  </a:lnTo>
                  <a:lnTo>
                    <a:pt x="1193509" y="28173"/>
                  </a:lnTo>
                  <a:lnTo>
                    <a:pt x="1259959" y="23431"/>
                  </a:lnTo>
                  <a:lnTo>
                    <a:pt x="1327595" y="19099"/>
                  </a:lnTo>
                  <a:lnTo>
                    <a:pt x="1396365" y="15185"/>
                  </a:lnTo>
                  <a:lnTo>
                    <a:pt x="1466217" y="11699"/>
                  </a:lnTo>
                  <a:lnTo>
                    <a:pt x="1537102" y="8648"/>
                  </a:lnTo>
                  <a:lnTo>
                    <a:pt x="1608966" y="6042"/>
                  </a:lnTo>
                  <a:lnTo>
                    <a:pt x="1681760" y="3891"/>
                  </a:lnTo>
                  <a:lnTo>
                    <a:pt x="1755432" y="2202"/>
                  </a:lnTo>
                  <a:lnTo>
                    <a:pt x="1829929" y="984"/>
                  </a:lnTo>
                  <a:lnTo>
                    <a:pt x="1905203" y="247"/>
                  </a:lnTo>
                  <a:lnTo>
                    <a:pt x="1981200" y="0"/>
                  </a:lnTo>
                  <a:lnTo>
                    <a:pt x="2057196" y="247"/>
                  </a:lnTo>
                  <a:lnTo>
                    <a:pt x="2132470" y="984"/>
                  </a:lnTo>
                  <a:lnTo>
                    <a:pt x="2206967" y="2202"/>
                  </a:lnTo>
                  <a:lnTo>
                    <a:pt x="2280639" y="3891"/>
                  </a:lnTo>
                  <a:lnTo>
                    <a:pt x="2353433" y="6042"/>
                  </a:lnTo>
                  <a:lnTo>
                    <a:pt x="2425297" y="8648"/>
                  </a:lnTo>
                  <a:lnTo>
                    <a:pt x="2496182" y="11699"/>
                  </a:lnTo>
                  <a:lnTo>
                    <a:pt x="2566034" y="15185"/>
                  </a:lnTo>
                  <a:lnTo>
                    <a:pt x="2634804" y="19099"/>
                  </a:lnTo>
                  <a:lnTo>
                    <a:pt x="2702440" y="23431"/>
                  </a:lnTo>
                  <a:lnTo>
                    <a:pt x="2768890" y="28173"/>
                  </a:lnTo>
                  <a:lnTo>
                    <a:pt x="2834103" y="33315"/>
                  </a:lnTo>
                  <a:lnTo>
                    <a:pt x="2898028" y="38848"/>
                  </a:lnTo>
                  <a:lnTo>
                    <a:pt x="2960614" y="44765"/>
                  </a:lnTo>
                  <a:lnTo>
                    <a:pt x="3021809" y="51055"/>
                  </a:lnTo>
                  <a:lnTo>
                    <a:pt x="3081562" y="57710"/>
                  </a:lnTo>
                  <a:lnTo>
                    <a:pt x="3139822" y="64721"/>
                  </a:lnTo>
                  <a:lnTo>
                    <a:pt x="3196537" y="72080"/>
                  </a:lnTo>
                  <a:lnTo>
                    <a:pt x="3251657" y="79777"/>
                  </a:lnTo>
                  <a:lnTo>
                    <a:pt x="3305129" y="87803"/>
                  </a:lnTo>
                  <a:lnTo>
                    <a:pt x="3356903" y="96150"/>
                  </a:lnTo>
                  <a:lnTo>
                    <a:pt x="3406927" y="104808"/>
                  </a:lnTo>
                  <a:lnTo>
                    <a:pt x="3455150" y="113770"/>
                  </a:lnTo>
                  <a:lnTo>
                    <a:pt x="3501520" y="123025"/>
                  </a:lnTo>
                  <a:lnTo>
                    <a:pt x="3545987" y="132565"/>
                  </a:lnTo>
                  <a:lnTo>
                    <a:pt x="3588499" y="142381"/>
                  </a:lnTo>
                  <a:lnTo>
                    <a:pt x="3629005" y="152465"/>
                  </a:lnTo>
                  <a:lnTo>
                    <a:pt x="3667454" y="162807"/>
                  </a:lnTo>
                  <a:lnTo>
                    <a:pt x="3737973" y="184231"/>
                  </a:lnTo>
                  <a:lnTo>
                    <a:pt x="3799647" y="206581"/>
                  </a:lnTo>
                  <a:lnTo>
                    <a:pt x="3852064" y="229787"/>
                  </a:lnTo>
                  <a:lnTo>
                    <a:pt x="3894816" y="253778"/>
                  </a:lnTo>
                  <a:lnTo>
                    <a:pt x="3927491" y="278483"/>
                  </a:lnTo>
                  <a:lnTo>
                    <a:pt x="3956711" y="316722"/>
                  </a:lnTo>
                  <a:lnTo>
                    <a:pt x="3962400" y="342900"/>
                  </a:lnTo>
                  <a:lnTo>
                    <a:pt x="3960969" y="356051"/>
                  </a:lnTo>
                  <a:lnTo>
                    <a:pt x="3939921" y="394719"/>
                  </a:lnTo>
                  <a:lnTo>
                    <a:pt x="3894816" y="432021"/>
                  </a:lnTo>
                  <a:lnTo>
                    <a:pt x="3852064" y="456012"/>
                  </a:lnTo>
                  <a:lnTo>
                    <a:pt x="3799647" y="479218"/>
                  </a:lnTo>
                  <a:lnTo>
                    <a:pt x="3737973" y="501568"/>
                  </a:lnTo>
                  <a:lnTo>
                    <a:pt x="3667454" y="522992"/>
                  </a:lnTo>
                  <a:lnTo>
                    <a:pt x="3629005" y="533334"/>
                  </a:lnTo>
                  <a:lnTo>
                    <a:pt x="3588499" y="543418"/>
                  </a:lnTo>
                  <a:lnTo>
                    <a:pt x="3545987" y="553234"/>
                  </a:lnTo>
                  <a:lnTo>
                    <a:pt x="3501520" y="562774"/>
                  </a:lnTo>
                  <a:lnTo>
                    <a:pt x="3455150" y="572029"/>
                  </a:lnTo>
                  <a:lnTo>
                    <a:pt x="3406927" y="580991"/>
                  </a:lnTo>
                  <a:lnTo>
                    <a:pt x="3356903" y="589649"/>
                  </a:lnTo>
                  <a:lnTo>
                    <a:pt x="3305129" y="597996"/>
                  </a:lnTo>
                  <a:lnTo>
                    <a:pt x="3251657" y="606022"/>
                  </a:lnTo>
                  <a:lnTo>
                    <a:pt x="3196537" y="613719"/>
                  </a:lnTo>
                  <a:lnTo>
                    <a:pt x="3139822" y="621078"/>
                  </a:lnTo>
                  <a:lnTo>
                    <a:pt x="3081562" y="628089"/>
                  </a:lnTo>
                  <a:lnTo>
                    <a:pt x="3021809" y="634744"/>
                  </a:lnTo>
                  <a:lnTo>
                    <a:pt x="2960614" y="641034"/>
                  </a:lnTo>
                  <a:lnTo>
                    <a:pt x="2898028" y="646951"/>
                  </a:lnTo>
                  <a:lnTo>
                    <a:pt x="2834103" y="652484"/>
                  </a:lnTo>
                  <a:lnTo>
                    <a:pt x="2768890" y="657626"/>
                  </a:lnTo>
                  <a:lnTo>
                    <a:pt x="2702440" y="662368"/>
                  </a:lnTo>
                  <a:lnTo>
                    <a:pt x="2634804" y="666700"/>
                  </a:lnTo>
                  <a:lnTo>
                    <a:pt x="2566034" y="670614"/>
                  </a:lnTo>
                  <a:lnTo>
                    <a:pt x="2496182" y="674100"/>
                  </a:lnTo>
                  <a:lnTo>
                    <a:pt x="2425297" y="677151"/>
                  </a:lnTo>
                  <a:lnTo>
                    <a:pt x="2353433" y="679757"/>
                  </a:lnTo>
                  <a:lnTo>
                    <a:pt x="2280639" y="681908"/>
                  </a:lnTo>
                  <a:lnTo>
                    <a:pt x="2206967" y="683597"/>
                  </a:lnTo>
                  <a:lnTo>
                    <a:pt x="2132470" y="684815"/>
                  </a:lnTo>
                  <a:lnTo>
                    <a:pt x="2057196" y="685552"/>
                  </a:lnTo>
                  <a:lnTo>
                    <a:pt x="1981200" y="685800"/>
                  </a:lnTo>
                  <a:lnTo>
                    <a:pt x="1905203" y="685552"/>
                  </a:lnTo>
                  <a:lnTo>
                    <a:pt x="1829929" y="684815"/>
                  </a:lnTo>
                  <a:lnTo>
                    <a:pt x="1755432" y="683597"/>
                  </a:lnTo>
                  <a:lnTo>
                    <a:pt x="1681760" y="681908"/>
                  </a:lnTo>
                  <a:lnTo>
                    <a:pt x="1608966" y="679757"/>
                  </a:lnTo>
                  <a:lnTo>
                    <a:pt x="1537102" y="677151"/>
                  </a:lnTo>
                  <a:lnTo>
                    <a:pt x="1466217" y="674100"/>
                  </a:lnTo>
                  <a:lnTo>
                    <a:pt x="1396365" y="670614"/>
                  </a:lnTo>
                  <a:lnTo>
                    <a:pt x="1327595" y="666700"/>
                  </a:lnTo>
                  <a:lnTo>
                    <a:pt x="1259959" y="662368"/>
                  </a:lnTo>
                  <a:lnTo>
                    <a:pt x="1193509" y="657626"/>
                  </a:lnTo>
                  <a:lnTo>
                    <a:pt x="1128296" y="652484"/>
                  </a:lnTo>
                  <a:lnTo>
                    <a:pt x="1064371" y="646951"/>
                  </a:lnTo>
                  <a:lnTo>
                    <a:pt x="1001785" y="641034"/>
                  </a:lnTo>
                  <a:lnTo>
                    <a:pt x="940590" y="634744"/>
                  </a:lnTo>
                  <a:lnTo>
                    <a:pt x="880837" y="628089"/>
                  </a:lnTo>
                  <a:lnTo>
                    <a:pt x="822577" y="621078"/>
                  </a:lnTo>
                  <a:lnTo>
                    <a:pt x="765862" y="613719"/>
                  </a:lnTo>
                  <a:lnTo>
                    <a:pt x="710742" y="606022"/>
                  </a:lnTo>
                  <a:lnTo>
                    <a:pt x="657270" y="597996"/>
                  </a:lnTo>
                  <a:lnTo>
                    <a:pt x="605496" y="589649"/>
                  </a:lnTo>
                  <a:lnTo>
                    <a:pt x="555472" y="580991"/>
                  </a:lnTo>
                  <a:lnTo>
                    <a:pt x="507249" y="572029"/>
                  </a:lnTo>
                  <a:lnTo>
                    <a:pt x="460879" y="562774"/>
                  </a:lnTo>
                  <a:lnTo>
                    <a:pt x="416412" y="553234"/>
                  </a:lnTo>
                  <a:lnTo>
                    <a:pt x="373900" y="543418"/>
                  </a:lnTo>
                  <a:lnTo>
                    <a:pt x="333394" y="533334"/>
                  </a:lnTo>
                  <a:lnTo>
                    <a:pt x="294945" y="522992"/>
                  </a:lnTo>
                  <a:lnTo>
                    <a:pt x="224426" y="501568"/>
                  </a:lnTo>
                  <a:lnTo>
                    <a:pt x="162752" y="479218"/>
                  </a:lnTo>
                  <a:lnTo>
                    <a:pt x="110335" y="456012"/>
                  </a:lnTo>
                  <a:lnTo>
                    <a:pt x="67583" y="432021"/>
                  </a:lnTo>
                  <a:lnTo>
                    <a:pt x="34908" y="407316"/>
                  </a:lnTo>
                  <a:lnTo>
                    <a:pt x="5688" y="369077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503" y="1815083"/>
              <a:ext cx="6460236" cy="43342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0827" y="1740407"/>
              <a:ext cx="6457823" cy="4330611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263520" y="2670174"/>
            <a:ext cx="382206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Independent: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Not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involved</a:t>
            </a:r>
            <a:r>
              <a:rPr dirty="0" sz="1600" spc="-6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activity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under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review.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Not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part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the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management hierarchy.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4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63520" y="3645789"/>
            <a:ext cx="389636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Objective: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Objectivity</a:t>
            </a:r>
            <a:r>
              <a:rPr dirty="0" sz="1600" spc="-4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a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state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mind,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it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doesn’t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depend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on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your</a:t>
            </a:r>
            <a:r>
              <a:rPr dirty="0" sz="1600" spc="-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boss.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Opinions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should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be</a:t>
            </a:r>
            <a:r>
              <a:rPr dirty="0" sz="1600" spc="-2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based</a:t>
            </a:r>
            <a:r>
              <a:rPr dirty="0" sz="1600" spc="-2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on</a:t>
            </a:r>
            <a:r>
              <a:rPr dirty="0" sz="1600" spc="-3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verifiable</a:t>
            </a:r>
            <a:r>
              <a:rPr dirty="0" sz="1600" spc="-3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facts,</a:t>
            </a:r>
            <a:r>
              <a:rPr dirty="0" sz="1600" spc="-15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viewed </a:t>
            </a:r>
            <a:r>
              <a:rPr dirty="0" sz="1600">
                <a:solidFill>
                  <a:srgbClr val="010206"/>
                </a:solidFill>
                <a:latin typeface="Arial"/>
                <a:cs typeface="Arial"/>
              </a:rPr>
              <a:t>without</a:t>
            </a:r>
            <a:r>
              <a:rPr dirty="0" sz="1600" spc="-40">
                <a:solidFill>
                  <a:srgbClr val="01020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10206"/>
                </a:solidFill>
                <a:latin typeface="Arial"/>
                <a:cs typeface="Arial"/>
              </a:rPr>
              <a:t>bias.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155"/>
              <a:t> </a:t>
            </a:r>
            <a:r>
              <a:rPr dirty="0"/>
              <a:t>BASICS</a:t>
            </a:r>
            <a:r>
              <a:rPr dirty="0" spc="-45"/>
              <a:t> </a:t>
            </a:r>
            <a:r>
              <a:rPr dirty="0"/>
              <a:t>DEFINITION</a:t>
            </a:r>
            <a:r>
              <a:rPr dirty="0" spc="-45"/>
              <a:t> </a:t>
            </a:r>
            <a:r>
              <a:rPr dirty="0" spc="-10"/>
              <a:t>(IIA)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/>
              <a:t>Internal</a:t>
            </a:r>
            <a:r>
              <a:rPr dirty="0" spc="-25"/>
              <a:t> </a:t>
            </a:r>
            <a:r>
              <a:rPr dirty="0"/>
              <a:t>auditing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an</a:t>
            </a:r>
            <a:r>
              <a:rPr dirty="0" spc="-30"/>
              <a:t> </a:t>
            </a:r>
            <a:r>
              <a:rPr dirty="0"/>
              <a:t>independent,</a:t>
            </a:r>
            <a:r>
              <a:rPr dirty="0" spc="-50"/>
              <a:t> </a:t>
            </a:r>
            <a:r>
              <a:rPr dirty="0" spc="-10"/>
              <a:t>objective </a:t>
            </a:r>
            <a:r>
              <a:rPr dirty="0"/>
              <a:t>assurance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consulting</a:t>
            </a:r>
            <a:r>
              <a:rPr dirty="0" spc="-55"/>
              <a:t> </a:t>
            </a:r>
            <a:r>
              <a:rPr dirty="0"/>
              <a:t>activity</a:t>
            </a:r>
            <a:r>
              <a:rPr dirty="0" spc="-25"/>
              <a:t> </a:t>
            </a:r>
            <a:r>
              <a:rPr dirty="0"/>
              <a:t>designed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/>
              <a:t>add</a:t>
            </a:r>
            <a:r>
              <a:rPr dirty="0" spc="-30"/>
              <a:t> </a:t>
            </a:r>
            <a:r>
              <a:rPr dirty="0"/>
              <a:t>value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improve</a:t>
            </a:r>
            <a:r>
              <a:rPr dirty="0" spc="-15"/>
              <a:t> </a:t>
            </a:r>
            <a:r>
              <a:rPr dirty="0"/>
              <a:t>an</a:t>
            </a:r>
            <a:r>
              <a:rPr dirty="0" spc="-10"/>
              <a:t> organization's operations.</a:t>
            </a:r>
          </a:p>
          <a:p>
            <a:pPr marL="355600" marR="2730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/>
              <a:t>It</a:t>
            </a:r>
            <a:r>
              <a:rPr dirty="0" spc="-10"/>
              <a:t> </a:t>
            </a:r>
            <a:r>
              <a:rPr dirty="0"/>
              <a:t>helps</a:t>
            </a:r>
            <a:r>
              <a:rPr dirty="0" spc="-35"/>
              <a:t> </a:t>
            </a:r>
            <a:r>
              <a:rPr dirty="0"/>
              <a:t>an</a:t>
            </a:r>
            <a:r>
              <a:rPr dirty="0" spc="-20"/>
              <a:t> </a:t>
            </a:r>
            <a:r>
              <a:rPr dirty="0"/>
              <a:t>organization</a:t>
            </a:r>
            <a:r>
              <a:rPr dirty="0" spc="-25"/>
              <a:t> </a:t>
            </a:r>
            <a:r>
              <a:rPr dirty="0"/>
              <a:t>accomplish</a:t>
            </a:r>
            <a:r>
              <a:rPr dirty="0" spc="-45"/>
              <a:t> </a:t>
            </a:r>
            <a:r>
              <a:rPr dirty="0" spc="-25"/>
              <a:t>its </a:t>
            </a:r>
            <a:r>
              <a:rPr dirty="0"/>
              <a:t>objectives</a:t>
            </a:r>
            <a:r>
              <a:rPr dirty="0" spc="-30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bringing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systematic, </a:t>
            </a:r>
            <a:r>
              <a:rPr dirty="0"/>
              <a:t>disciplined</a:t>
            </a:r>
            <a:r>
              <a:rPr dirty="0" spc="-70"/>
              <a:t> </a:t>
            </a:r>
            <a:r>
              <a:rPr dirty="0"/>
              <a:t>approach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evaluate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improve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effectiveness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risk</a:t>
            </a:r>
            <a:r>
              <a:rPr dirty="0" spc="-15"/>
              <a:t> </a:t>
            </a:r>
            <a:r>
              <a:rPr dirty="0" spc="-10"/>
              <a:t>management, </a:t>
            </a:r>
            <a:r>
              <a:rPr dirty="0"/>
              <a:t>control,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governance</a:t>
            </a:r>
            <a:r>
              <a:rPr dirty="0" spc="-40"/>
              <a:t> </a:t>
            </a:r>
            <a:r>
              <a:rPr dirty="0" spc="-10"/>
              <a:t>processes.*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07898" y="2039873"/>
            <a:ext cx="4572000" cy="609600"/>
          </a:xfrm>
          <a:custGeom>
            <a:avLst/>
            <a:gdLst/>
            <a:ahLst/>
            <a:cxnLst/>
            <a:rect l="l" t="t" r="r" b="b"/>
            <a:pathLst>
              <a:path w="4572000" h="609600">
                <a:moveTo>
                  <a:pt x="0" y="304800"/>
                </a:moveTo>
                <a:lnTo>
                  <a:pt x="20868" y="263453"/>
                </a:lnTo>
                <a:lnTo>
                  <a:pt x="62867" y="233530"/>
                </a:lnTo>
                <a:lnTo>
                  <a:pt x="102775" y="214184"/>
                </a:lnTo>
                <a:lnTo>
                  <a:pt x="151812" y="195374"/>
                </a:lnTo>
                <a:lnTo>
                  <a:pt x="209637" y="177144"/>
                </a:lnTo>
                <a:lnTo>
                  <a:pt x="275911" y="159541"/>
                </a:lnTo>
                <a:lnTo>
                  <a:pt x="350292" y="142609"/>
                </a:lnTo>
                <a:lnTo>
                  <a:pt x="390417" y="134410"/>
                </a:lnTo>
                <a:lnTo>
                  <a:pt x="432441" y="126395"/>
                </a:lnTo>
                <a:lnTo>
                  <a:pt x="476321" y="118571"/>
                </a:lnTo>
                <a:lnTo>
                  <a:pt x="522016" y="110944"/>
                </a:lnTo>
                <a:lnTo>
                  <a:pt x="569482" y="103518"/>
                </a:lnTo>
                <a:lnTo>
                  <a:pt x="618678" y="96301"/>
                </a:lnTo>
                <a:lnTo>
                  <a:pt x="669559" y="89296"/>
                </a:lnTo>
                <a:lnTo>
                  <a:pt x="722085" y="82511"/>
                </a:lnTo>
                <a:lnTo>
                  <a:pt x="776212" y="75951"/>
                </a:lnTo>
                <a:lnTo>
                  <a:pt x="831898" y="69621"/>
                </a:lnTo>
                <a:lnTo>
                  <a:pt x="889100" y="63527"/>
                </a:lnTo>
                <a:lnTo>
                  <a:pt x="947775" y="57675"/>
                </a:lnTo>
                <a:lnTo>
                  <a:pt x="1007882" y="52071"/>
                </a:lnTo>
                <a:lnTo>
                  <a:pt x="1069377" y="46720"/>
                </a:lnTo>
                <a:lnTo>
                  <a:pt x="1132219" y="41627"/>
                </a:lnTo>
                <a:lnTo>
                  <a:pt x="1196363" y="36800"/>
                </a:lnTo>
                <a:lnTo>
                  <a:pt x="1261769" y="32242"/>
                </a:lnTo>
                <a:lnTo>
                  <a:pt x="1328392" y="27961"/>
                </a:lnTo>
                <a:lnTo>
                  <a:pt x="1396192" y="23961"/>
                </a:lnTo>
                <a:lnTo>
                  <a:pt x="1465124" y="20248"/>
                </a:lnTo>
                <a:lnTo>
                  <a:pt x="1535148" y="16829"/>
                </a:lnTo>
                <a:lnTo>
                  <a:pt x="1606219" y="13708"/>
                </a:lnTo>
                <a:lnTo>
                  <a:pt x="1678296" y="10892"/>
                </a:lnTo>
                <a:lnTo>
                  <a:pt x="1751335" y="8385"/>
                </a:lnTo>
                <a:lnTo>
                  <a:pt x="1825295" y="6194"/>
                </a:lnTo>
                <a:lnTo>
                  <a:pt x="1900133" y="4325"/>
                </a:lnTo>
                <a:lnTo>
                  <a:pt x="1975806" y="2783"/>
                </a:lnTo>
                <a:lnTo>
                  <a:pt x="2052272" y="1574"/>
                </a:lnTo>
                <a:lnTo>
                  <a:pt x="2129488" y="703"/>
                </a:lnTo>
                <a:lnTo>
                  <a:pt x="2207411" y="176"/>
                </a:lnTo>
                <a:lnTo>
                  <a:pt x="2286000" y="0"/>
                </a:lnTo>
                <a:lnTo>
                  <a:pt x="2364588" y="176"/>
                </a:lnTo>
                <a:lnTo>
                  <a:pt x="2442511" y="703"/>
                </a:lnTo>
                <a:lnTo>
                  <a:pt x="2519727" y="1574"/>
                </a:lnTo>
                <a:lnTo>
                  <a:pt x="2596193" y="2783"/>
                </a:lnTo>
                <a:lnTo>
                  <a:pt x="2671866" y="4325"/>
                </a:lnTo>
                <a:lnTo>
                  <a:pt x="2746704" y="6194"/>
                </a:lnTo>
                <a:lnTo>
                  <a:pt x="2820664" y="8385"/>
                </a:lnTo>
                <a:lnTo>
                  <a:pt x="2893703" y="10892"/>
                </a:lnTo>
                <a:lnTo>
                  <a:pt x="2965780" y="13708"/>
                </a:lnTo>
                <a:lnTo>
                  <a:pt x="3036851" y="16829"/>
                </a:lnTo>
                <a:lnTo>
                  <a:pt x="3106875" y="20248"/>
                </a:lnTo>
                <a:lnTo>
                  <a:pt x="3175807" y="23961"/>
                </a:lnTo>
                <a:lnTo>
                  <a:pt x="3243607" y="27961"/>
                </a:lnTo>
                <a:lnTo>
                  <a:pt x="3310230" y="32242"/>
                </a:lnTo>
                <a:lnTo>
                  <a:pt x="3375636" y="36800"/>
                </a:lnTo>
                <a:lnTo>
                  <a:pt x="3439780" y="41627"/>
                </a:lnTo>
                <a:lnTo>
                  <a:pt x="3502622" y="46720"/>
                </a:lnTo>
                <a:lnTo>
                  <a:pt x="3564117" y="52071"/>
                </a:lnTo>
                <a:lnTo>
                  <a:pt x="3624224" y="57675"/>
                </a:lnTo>
                <a:lnTo>
                  <a:pt x="3682899" y="63527"/>
                </a:lnTo>
                <a:lnTo>
                  <a:pt x="3740101" y="69621"/>
                </a:lnTo>
                <a:lnTo>
                  <a:pt x="3795787" y="75951"/>
                </a:lnTo>
                <a:lnTo>
                  <a:pt x="3849914" y="82511"/>
                </a:lnTo>
                <a:lnTo>
                  <a:pt x="3902440" y="89296"/>
                </a:lnTo>
                <a:lnTo>
                  <a:pt x="3953321" y="96301"/>
                </a:lnTo>
                <a:lnTo>
                  <a:pt x="4002517" y="103518"/>
                </a:lnTo>
                <a:lnTo>
                  <a:pt x="4049983" y="110944"/>
                </a:lnTo>
                <a:lnTo>
                  <a:pt x="4095678" y="118571"/>
                </a:lnTo>
                <a:lnTo>
                  <a:pt x="4139558" y="126395"/>
                </a:lnTo>
                <a:lnTo>
                  <a:pt x="4181582" y="134410"/>
                </a:lnTo>
                <a:lnTo>
                  <a:pt x="4221707" y="142609"/>
                </a:lnTo>
                <a:lnTo>
                  <a:pt x="4259890" y="150988"/>
                </a:lnTo>
                <a:lnTo>
                  <a:pt x="4330260" y="168261"/>
                </a:lnTo>
                <a:lnTo>
                  <a:pt x="4392352" y="186183"/>
                </a:lnTo>
                <a:lnTo>
                  <a:pt x="4445826" y="204709"/>
                </a:lnTo>
                <a:lnTo>
                  <a:pt x="4490340" y="223793"/>
                </a:lnTo>
                <a:lnTo>
                  <a:pt x="4525555" y="243389"/>
                </a:lnTo>
                <a:lnTo>
                  <a:pt x="4560197" y="273646"/>
                </a:lnTo>
                <a:lnTo>
                  <a:pt x="4572000" y="304800"/>
                </a:lnTo>
                <a:lnTo>
                  <a:pt x="4570674" y="315274"/>
                </a:lnTo>
                <a:lnTo>
                  <a:pt x="4539569" y="356233"/>
                </a:lnTo>
                <a:lnTo>
                  <a:pt x="4490340" y="385806"/>
                </a:lnTo>
                <a:lnTo>
                  <a:pt x="4445826" y="404890"/>
                </a:lnTo>
                <a:lnTo>
                  <a:pt x="4392352" y="423416"/>
                </a:lnTo>
                <a:lnTo>
                  <a:pt x="4330260" y="441338"/>
                </a:lnTo>
                <a:lnTo>
                  <a:pt x="4259890" y="458611"/>
                </a:lnTo>
                <a:lnTo>
                  <a:pt x="4221707" y="466990"/>
                </a:lnTo>
                <a:lnTo>
                  <a:pt x="4181582" y="475189"/>
                </a:lnTo>
                <a:lnTo>
                  <a:pt x="4139558" y="483204"/>
                </a:lnTo>
                <a:lnTo>
                  <a:pt x="4095678" y="491028"/>
                </a:lnTo>
                <a:lnTo>
                  <a:pt x="4049983" y="498655"/>
                </a:lnTo>
                <a:lnTo>
                  <a:pt x="4002517" y="506081"/>
                </a:lnTo>
                <a:lnTo>
                  <a:pt x="3953321" y="513298"/>
                </a:lnTo>
                <a:lnTo>
                  <a:pt x="3902440" y="520303"/>
                </a:lnTo>
                <a:lnTo>
                  <a:pt x="3849914" y="527088"/>
                </a:lnTo>
                <a:lnTo>
                  <a:pt x="3795787" y="533648"/>
                </a:lnTo>
                <a:lnTo>
                  <a:pt x="3740101" y="539978"/>
                </a:lnTo>
                <a:lnTo>
                  <a:pt x="3682899" y="546072"/>
                </a:lnTo>
                <a:lnTo>
                  <a:pt x="3624224" y="551924"/>
                </a:lnTo>
                <a:lnTo>
                  <a:pt x="3564117" y="557528"/>
                </a:lnTo>
                <a:lnTo>
                  <a:pt x="3502622" y="562879"/>
                </a:lnTo>
                <a:lnTo>
                  <a:pt x="3439780" y="567972"/>
                </a:lnTo>
                <a:lnTo>
                  <a:pt x="3375636" y="572799"/>
                </a:lnTo>
                <a:lnTo>
                  <a:pt x="3310230" y="577357"/>
                </a:lnTo>
                <a:lnTo>
                  <a:pt x="3243607" y="581638"/>
                </a:lnTo>
                <a:lnTo>
                  <a:pt x="3175807" y="585638"/>
                </a:lnTo>
                <a:lnTo>
                  <a:pt x="3106875" y="589351"/>
                </a:lnTo>
                <a:lnTo>
                  <a:pt x="3036851" y="592770"/>
                </a:lnTo>
                <a:lnTo>
                  <a:pt x="2965780" y="595891"/>
                </a:lnTo>
                <a:lnTo>
                  <a:pt x="2893703" y="598707"/>
                </a:lnTo>
                <a:lnTo>
                  <a:pt x="2820664" y="601214"/>
                </a:lnTo>
                <a:lnTo>
                  <a:pt x="2746704" y="603405"/>
                </a:lnTo>
                <a:lnTo>
                  <a:pt x="2671866" y="605274"/>
                </a:lnTo>
                <a:lnTo>
                  <a:pt x="2596193" y="606816"/>
                </a:lnTo>
                <a:lnTo>
                  <a:pt x="2519727" y="608025"/>
                </a:lnTo>
                <a:lnTo>
                  <a:pt x="2442511" y="608896"/>
                </a:lnTo>
                <a:lnTo>
                  <a:pt x="2364588" y="609423"/>
                </a:lnTo>
                <a:lnTo>
                  <a:pt x="2286000" y="609600"/>
                </a:lnTo>
                <a:lnTo>
                  <a:pt x="2207411" y="609423"/>
                </a:lnTo>
                <a:lnTo>
                  <a:pt x="2129488" y="608896"/>
                </a:lnTo>
                <a:lnTo>
                  <a:pt x="2052272" y="608025"/>
                </a:lnTo>
                <a:lnTo>
                  <a:pt x="1975806" y="606816"/>
                </a:lnTo>
                <a:lnTo>
                  <a:pt x="1900133" y="605274"/>
                </a:lnTo>
                <a:lnTo>
                  <a:pt x="1825295" y="603405"/>
                </a:lnTo>
                <a:lnTo>
                  <a:pt x="1751335" y="601214"/>
                </a:lnTo>
                <a:lnTo>
                  <a:pt x="1678296" y="598707"/>
                </a:lnTo>
                <a:lnTo>
                  <a:pt x="1606219" y="595891"/>
                </a:lnTo>
                <a:lnTo>
                  <a:pt x="1535148" y="592770"/>
                </a:lnTo>
                <a:lnTo>
                  <a:pt x="1465124" y="589351"/>
                </a:lnTo>
                <a:lnTo>
                  <a:pt x="1396192" y="585638"/>
                </a:lnTo>
                <a:lnTo>
                  <a:pt x="1328392" y="581638"/>
                </a:lnTo>
                <a:lnTo>
                  <a:pt x="1261769" y="577357"/>
                </a:lnTo>
                <a:lnTo>
                  <a:pt x="1196363" y="572799"/>
                </a:lnTo>
                <a:lnTo>
                  <a:pt x="1132219" y="567972"/>
                </a:lnTo>
                <a:lnTo>
                  <a:pt x="1069377" y="562879"/>
                </a:lnTo>
                <a:lnTo>
                  <a:pt x="1007882" y="557528"/>
                </a:lnTo>
                <a:lnTo>
                  <a:pt x="947775" y="551924"/>
                </a:lnTo>
                <a:lnTo>
                  <a:pt x="889100" y="546072"/>
                </a:lnTo>
                <a:lnTo>
                  <a:pt x="831898" y="539978"/>
                </a:lnTo>
                <a:lnTo>
                  <a:pt x="776212" y="533648"/>
                </a:lnTo>
                <a:lnTo>
                  <a:pt x="722085" y="527088"/>
                </a:lnTo>
                <a:lnTo>
                  <a:pt x="669559" y="520303"/>
                </a:lnTo>
                <a:lnTo>
                  <a:pt x="618678" y="513298"/>
                </a:lnTo>
                <a:lnTo>
                  <a:pt x="569482" y="506081"/>
                </a:lnTo>
                <a:lnTo>
                  <a:pt x="522016" y="498655"/>
                </a:lnTo>
                <a:lnTo>
                  <a:pt x="476321" y="491028"/>
                </a:lnTo>
                <a:lnTo>
                  <a:pt x="432441" y="483204"/>
                </a:lnTo>
                <a:lnTo>
                  <a:pt x="390417" y="475189"/>
                </a:lnTo>
                <a:lnTo>
                  <a:pt x="350292" y="466990"/>
                </a:lnTo>
                <a:lnTo>
                  <a:pt x="312109" y="458611"/>
                </a:lnTo>
                <a:lnTo>
                  <a:pt x="241739" y="441338"/>
                </a:lnTo>
                <a:lnTo>
                  <a:pt x="179647" y="423416"/>
                </a:lnTo>
                <a:lnTo>
                  <a:pt x="126173" y="404890"/>
                </a:lnTo>
                <a:lnTo>
                  <a:pt x="81659" y="385806"/>
                </a:lnTo>
                <a:lnTo>
                  <a:pt x="46444" y="366210"/>
                </a:lnTo>
                <a:lnTo>
                  <a:pt x="11802" y="335953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886582" y="6170583"/>
            <a:ext cx="508381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*Institute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  <a:hlinkClick r:id="rId2"/>
              </a:rPr>
              <a:t>http://www.theiia.org/theiia/about-the-profession/internal-audit-faqs/?i=1077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Karina Urena</dc:creator>
  <dc:title>How To Succeed In Your Internal Audit Career</dc:title>
  <dcterms:created xsi:type="dcterms:W3CDTF">2024-09-20T16:13:03Z</dcterms:created>
  <dcterms:modified xsi:type="dcterms:W3CDTF">2024-09-20T16:13:03Z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2024-09-20T00:00:00Z</vt:filetime>
  </property>
  <property fmtid="{D5CDD505-2E9C-101B-9397-08002B2CF9AE}" pid="5" name="Producer">
    <vt:lpwstr>Microsoft® PowerPoint® 2013</vt:lpwstr>
  </property>
</Properties>
</file>