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Default Extension="jpg" ContentType="image/jp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</p:sldIdLst>
  <p:sldSz cx="9144000" cy="6858000"/>
  <p:notesSz cx="9144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Relationship Id="rId3" Type="http://schemas.openxmlformats.org/officeDocument/2006/relationships/image" Target="../media/image4.png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35940" y="1524736"/>
            <a:ext cx="7958455" cy="24155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051D38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051D38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4572000" cy="6857998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4572000" y="1828800"/>
            <a:ext cx="4572000" cy="3200400"/>
          </a:xfrm>
          <a:custGeom>
            <a:avLst/>
            <a:gdLst/>
            <a:ahLst/>
            <a:cxnLst/>
            <a:rect l="l" t="t" r="r" b="b"/>
            <a:pathLst>
              <a:path w="4572000" h="3200400">
                <a:moveTo>
                  <a:pt x="4572000" y="0"/>
                </a:moveTo>
                <a:lnTo>
                  <a:pt x="0" y="0"/>
                </a:lnTo>
                <a:lnTo>
                  <a:pt x="0" y="3200400"/>
                </a:lnTo>
                <a:lnTo>
                  <a:pt x="4572000" y="3200400"/>
                </a:lnTo>
                <a:lnTo>
                  <a:pt x="4572000" y="0"/>
                </a:lnTo>
                <a:close/>
              </a:path>
            </a:pathLst>
          </a:custGeom>
          <a:solidFill>
            <a:srgbClr val="051D38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8" name="bg object 1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6749794"/>
            <a:ext cx="9144000" cy="108204"/>
          </a:xfrm>
          <a:prstGeom prst="rect">
            <a:avLst/>
          </a:prstGeom>
        </p:spPr>
      </p:pic>
      <p:sp>
        <p:nvSpPr>
          <p:cNvPr id="19" name="bg object 19"/>
          <p:cNvSpPr/>
          <p:nvPr/>
        </p:nvSpPr>
        <p:spPr>
          <a:xfrm>
            <a:off x="0" y="6769607"/>
            <a:ext cx="9144000" cy="88900"/>
          </a:xfrm>
          <a:custGeom>
            <a:avLst/>
            <a:gdLst/>
            <a:ahLst/>
            <a:cxnLst/>
            <a:rect l="l" t="t" r="r" b="b"/>
            <a:pathLst>
              <a:path w="9144000" h="88900">
                <a:moveTo>
                  <a:pt x="9144000" y="0"/>
                </a:moveTo>
                <a:lnTo>
                  <a:pt x="0" y="0"/>
                </a:lnTo>
                <a:lnTo>
                  <a:pt x="0" y="88392"/>
                </a:lnTo>
                <a:lnTo>
                  <a:pt x="9144000" y="88392"/>
                </a:lnTo>
                <a:lnTo>
                  <a:pt x="9144000" y="0"/>
                </a:lnTo>
                <a:close/>
              </a:path>
            </a:pathLst>
          </a:custGeom>
          <a:solidFill>
            <a:srgbClr val="008FC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1426845"/>
          </a:xfrm>
          <a:custGeom>
            <a:avLst/>
            <a:gdLst/>
            <a:ahLst/>
            <a:cxnLst/>
            <a:rect l="l" t="t" r="r" b="b"/>
            <a:pathLst>
              <a:path w="9144000" h="1426845">
                <a:moveTo>
                  <a:pt x="9144000" y="0"/>
                </a:moveTo>
                <a:lnTo>
                  <a:pt x="0" y="0"/>
                </a:lnTo>
                <a:lnTo>
                  <a:pt x="0" y="1426464"/>
                </a:lnTo>
                <a:lnTo>
                  <a:pt x="9144000" y="1426464"/>
                </a:lnTo>
                <a:lnTo>
                  <a:pt x="9144000" y="0"/>
                </a:lnTo>
                <a:close/>
              </a:path>
            </a:pathLst>
          </a:custGeom>
          <a:solidFill>
            <a:srgbClr val="051D38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6728560"/>
            <a:ext cx="9144000" cy="129439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0" y="6739127"/>
            <a:ext cx="9144000" cy="119380"/>
          </a:xfrm>
          <a:custGeom>
            <a:avLst/>
            <a:gdLst/>
            <a:ahLst/>
            <a:cxnLst/>
            <a:rect l="l" t="t" r="r" b="b"/>
            <a:pathLst>
              <a:path w="9144000" h="119379">
                <a:moveTo>
                  <a:pt x="8109204" y="0"/>
                </a:moveTo>
                <a:lnTo>
                  <a:pt x="0" y="0"/>
                </a:lnTo>
                <a:lnTo>
                  <a:pt x="0" y="118872"/>
                </a:lnTo>
                <a:lnTo>
                  <a:pt x="8109204" y="118872"/>
                </a:lnTo>
                <a:lnTo>
                  <a:pt x="8109204" y="0"/>
                </a:lnTo>
                <a:close/>
              </a:path>
              <a:path w="9144000" h="119379">
                <a:moveTo>
                  <a:pt x="9144000" y="0"/>
                </a:moveTo>
                <a:lnTo>
                  <a:pt x="8694420" y="0"/>
                </a:lnTo>
                <a:lnTo>
                  <a:pt x="8694420" y="118872"/>
                </a:lnTo>
                <a:lnTo>
                  <a:pt x="9144000" y="118872"/>
                </a:lnTo>
                <a:lnTo>
                  <a:pt x="9144000" y="0"/>
                </a:lnTo>
                <a:close/>
              </a:path>
            </a:pathLst>
          </a:custGeom>
          <a:solidFill>
            <a:srgbClr val="008FC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bg object 19"/>
          <p:cNvSpPr/>
          <p:nvPr/>
        </p:nvSpPr>
        <p:spPr>
          <a:xfrm>
            <a:off x="8109204" y="6271259"/>
            <a:ext cx="585470" cy="586740"/>
          </a:xfrm>
          <a:custGeom>
            <a:avLst/>
            <a:gdLst/>
            <a:ahLst/>
            <a:cxnLst/>
            <a:rect l="l" t="t" r="r" b="b"/>
            <a:pathLst>
              <a:path w="585470" h="586740">
                <a:moveTo>
                  <a:pt x="585216" y="0"/>
                </a:moveTo>
                <a:lnTo>
                  <a:pt x="0" y="0"/>
                </a:lnTo>
                <a:lnTo>
                  <a:pt x="0" y="586739"/>
                </a:lnTo>
                <a:lnTo>
                  <a:pt x="585216" y="586739"/>
                </a:lnTo>
                <a:lnTo>
                  <a:pt x="585216" y="0"/>
                </a:lnTo>
                <a:close/>
              </a:path>
            </a:pathLst>
          </a:custGeom>
          <a:solidFill>
            <a:srgbClr val="051D38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20" name="bg object 20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8255148" y="6362682"/>
            <a:ext cx="311222" cy="449578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90651" y="456641"/>
            <a:ext cx="7962696" cy="4832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5940" y="1624711"/>
            <a:ext cx="7480300" cy="3660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051D38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jpg"/><Relationship Id="rId3" Type="http://schemas.openxmlformats.org/officeDocument/2006/relationships/image" Target="../media/image4.png"/><Relationship Id="rId4" Type="http://schemas.openxmlformats.org/officeDocument/2006/relationships/image" Target="../media/image5.pn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9.jpg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6.png"/><Relationship Id="rId4" Type="http://schemas.openxmlformats.org/officeDocument/2006/relationships/image" Target="../media/image2.png"/><Relationship Id="rId5" Type="http://schemas.openxmlformats.org/officeDocument/2006/relationships/image" Target="../media/image7.png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g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iaepprogram@theiia.org" TargetMode="External"/><Relationship Id="rId3" Type="http://schemas.openxmlformats.org/officeDocument/2006/relationships/hyperlink" Target="http://www.theiia.org/academic" TargetMode="External"/><Relationship Id="rId4" Type="http://schemas.openxmlformats.org/officeDocument/2006/relationships/hyperlink" Target="http://www.globaltheiia.org/" TargetMode="Externa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4572000" cy="6857998"/>
            </a:xfrm>
            <a:prstGeom prst="rect">
              <a:avLst/>
            </a:prstGeom>
          </p:spPr>
        </p:pic>
        <p:sp>
          <p:nvSpPr>
            <p:cNvPr id="4" name="object 4" descr=""/>
            <p:cNvSpPr/>
            <p:nvPr/>
          </p:nvSpPr>
          <p:spPr>
            <a:xfrm>
              <a:off x="4572000" y="1828800"/>
              <a:ext cx="4572000" cy="3200400"/>
            </a:xfrm>
            <a:custGeom>
              <a:avLst/>
              <a:gdLst/>
              <a:ahLst/>
              <a:cxnLst/>
              <a:rect l="l" t="t" r="r" b="b"/>
              <a:pathLst>
                <a:path w="4572000" h="3200400">
                  <a:moveTo>
                    <a:pt x="4572000" y="0"/>
                  </a:moveTo>
                  <a:lnTo>
                    <a:pt x="0" y="0"/>
                  </a:lnTo>
                  <a:lnTo>
                    <a:pt x="0" y="3200400"/>
                  </a:lnTo>
                  <a:lnTo>
                    <a:pt x="4572000" y="3200400"/>
                  </a:lnTo>
                  <a:lnTo>
                    <a:pt x="4572000" y="0"/>
                  </a:lnTo>
                  <a:close/>
                </a:path>
              </a:pathLst>
            </a:custGeom>
            <a:solidFill>
              <a:srgbClr val="051D38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5" name="object 5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6749794"/>
              <a:ext cx="9144000" cy="108205"/>
            </a:xfrm>
            <a:prstGeom prst="rect">
              <a:avLst/>
            </a:prstGeom>
          </p:spPr>
        </p:pic>
        <p:sp>
          <p:nvSpPr>
            <p:cNvPr id="6" name="object 6" descr=""/>
            <p:cNvSpPr/>
            <p:nvPr/>
          </p:nvSpPr>
          <p:spPr>
            <a:xfrm>
              <a:off x="0" y="6769607"/>
              <a:ext cx="9144000" cy="88900"/>
            </a:xfrm>
            <a:custGeom>
              <a:avLst/>
              <a:gdLst/>
              <a:ahLst/>
              <a:cxnLst/>
              <a:rect l="l" t="t" r="r" b="b"/>
              <a:pathLst>
                <a:path w="9144000" h="88900">
                  <a:moveTo>
                    <a:pt x="9144000" y="0"/>
                  </a:moveTo>
                  <a:lnTo>
                    <a:pt x="0" y="0"/>
                  </a:lnTo>
                  <a:lnTo>
                    <a:pt x="0" y="88392"/>
                  </a:lnTo>
                  <a:lnTo>
                    <a:pt x="9144000" y="88392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008FC6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 descr=""/>
          <p:cNvSpPr txBox="1"/>
          <p:nvPr/>
        </p:nvSpPr>
        <p:spPr>
          <a:xfrm>
            <a:off x="1632204" y="1828800"/>
            <a:ext cx="7512050" cy="3200400"/>
          </a:xfrm>
          <a:prstGeom prst="rect">
            <a:avLst/>
          </a:prstGeom>
        </p:spPr>
        <p:txBody>
          <a:bodyPr wrap="square" lIns="0" tIns="28321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2230"/>
              </a:spcBef>
            </a:pPr>
            <a:endParaRPr sz="3200">
              <a:latin typeface="Times New Roman"/>
              <a:cs typeface="Times New Roman"/>
            </a:endParaRPr>
          </a:p>
          <a:p>
            <a:pPr algn="r" marL="3205480" marR="433705" indent="697865">
              <a:lnSpc>
                <a:spcPct val="100000"/>
              </a:lnSpc>
            </a:pPr>
            <a:r>
              <a:rPr dirty="0" sz="3200" spc="-10">
                <a:solidFill>
                  <a:srgbClr val="FFFFFD"/>
                </a:solidFill>
                <a:latin typeface="Arial"/>
                <a:cs typeface="Arial"/>
              </a:rPr>
              <a:t>PROFESSIONAL ASSOCIATIONS: </a:t>
            </a:r>
            <a:r>
              <a:rPr dirty="0" sz="3200">
                <a:solidFill>
                  <a:srgbClr val="FFFFFD"/>
                </a:solidFill>
                <a:latin typeface="Arial"/>
                <a:cs typeface="Arial"/>
              </a:rPr>
              <a:t>WHY</a:t>
            </a:r>
            <a:r>
              <a:rPr dirty="0" sz="3200" spc="-135">
                <a:solidFill>
                  <a:srgbClr val="FFFFFD"/>
                </a:solidFill>
                <a:latin typeface="Arial"/>
                <a:cs typeface="Arial"/>
              </a:rPr>
              <a:t> </a:t>
            </a:r>
            <a:r>
              <a:rPr dirty="0" sz="3200" spc="-55">
                <a:solidFill>
                  <a:srgbClr val="FFFFFD"/>
                </a:solidFill>
                <a:latin typeface="Arial"/>
                <a:cs typeface="Arial"/>
              </a:rPr>
              <a:t>PARTICIPATE?</a:t>
            </a:r>
            <a:endParaRPr sz="3200">
              <a:latin typeface="Arial"/>
              <a:cs typeface="Arial"/>
            </a:endParaRPr>
          </a:p>
          <a:p>
            <a:pPr marL="3278504">
              <a:lnSpc>
                <a:spcPct val="100000"/>
              </a:lnSpc>
              <a:spcBef>
                <a:spcPts val="55"/>
              </a:spcBef>
            </a:pPr>
            <a:r>
              <a:rPr dirty="0" sz="1300">
                <a:solidFill>
                  <a:srgbClr val="FFFFFD"/>
                </a:solidFill>
                <a:latin typeface="Arial"/>
                <a:cs typeface="Arial"/>
              </a:rPr>
              <a:t>THE</a:t>
            </a:r>
            <a:r>
              <a:rPr dirty="0" sz="1300" spc="-10">
                <a:solidFill>
                  <a:srgbClr val="FFFFFD"/>
                </a:solidFill>
                <a:latin typeface="Arial"/>
                <a:cs typeface="Arial"/>
              </a:rPr>
              <a:t> PROFESSION</a:t>
            </a:r>
            <a:r>
              <a:rPr dirty="0" sz="1300" spc="-20">
                <a:solidFill>
                  <a:srgbClr val="FFFFFD"/>
                </a:solidFill>
                <a:latin typeface="Arial"/>
                <a:cs typeface="Arial"/>
              </a:rPr>
              <a:t> THAT </a:t>
            </a:r>
            <a:r>
              <a:rPr dirty="0" sz="1300" spc="-10">
                <a:solidFill>
                  <a:srgbClr val="FFFFFD"/>
                </a:solidFill>
                <a:latin typeface="Arial"/>
                <a:cs typeface="Arial"/>
              </a:rPr>
              <a:t>MAKES</a:t>
            </a:r>
            <a:r>
              <a:rPr dirty="0" sz="1300" spc="-65">
                <a:solidFill>
                  <a:srgbClr val="FFFFFD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FFFFFD"/>
                </a:solidFill>
                <a:latin typeface="Arial"/>
                <a:cs typeface="Arial"/>
              </a:rPr>
              <a:t>A</a:t>
            </a:r>
            <a:r>
              <a:rPr dirty="0" sz="1300" spc="-65">
                <a:solidFill>
                  <a:srgbClr val="FFFFFD"/>
                </a:solidFill>
                <a:latin typeface="Arial"/>
                <a:cs typeface="Arial"/>
              </a:rPr>
              <a:t> </a:t>
            </a:r>
            <a:r>
              <a:rPr dirty="0" sz="1300" spc="-10">
                <a:solidFill>
                  <a:srgbClr val="FFFFFD"/>
                </a:solidFill>
                <a:latin typeface="Arial"/>
                <a:cs typeface="Arial"/>
              </a:rPr>
              <a:t>DIFFERENCE</a:t>
            </a:r>
            <a:endParaRPr sz="1300">
              <a:latin typeface="Arial"/>
              <a:cs typeface="Arial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4633086" y="5120944"/>
            <a:ext cx="1812925" cy="1031875"/>
          </a:xfrm>
          <a:prstGeom prst="rect">
            <a:avLst/>
          </a:prstGeom>
        </p:spPr>
        <p:txBody>
          <a:bodyPr wrap="square" lIns="0" tIns="4318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340"/>
              </a:spcBef>
              <a:buChar char="•"/>
              <a:tabLst>
                <a:tab pos="355600" algn="l"/>
              </a:tabLst>
            </a:pPr>
            <a:r>
              <a:rPr dirty="0" sz="2000" spc="-10">
                <a:solidFill>
                  <a:srgbClr val="008FC6"/>
                </a:solidFill>
                <a:latin typeface="Arial"/>
                <a:cs typeface="Arial"/>
              </a:rPr>
              <a:t>Presenter:</a:t>
            </a:r>
            <a:endParaRPr sz="2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240"/>
              </a:spcBef>
              <a:buChar char="•"/>
              <a:tabLst>
                <a:tab pos="355600" algn="l"/>
              </a:tabLst>
            </a:pPr>
            <a:r>
              <a:rPr dirty="0" sz="2000" spc="-10">
                <a:solidFill>
                  <a:srgbClr val="008FC6"/>
                </a:solidFill>
                <a:latin typeface="Arial"/>
                <a:cs typeface="Arial"/>
              </a:rPr>
              <a:t>Organization</a:t>
            </a:r>
            <a:endParaRPr sz="2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240"/>
              </a:spcBef>
              <a:buChar char="•"/>
              <a:tabLst>
                <a:tab pos="355600" algn="l"/>
              </a:tabLst>
            </a:pPr>
            <a:r>
              <a:rPr dirty="0" sz="2000" spc="-20">
                <a:solidFill>
                  <a:srgbClr val="008FC6"/>
                </a:solidFill>
                <a:latin typeface="Arial"/>
                <a:cs typeface="Arial"/>
              </a:rPr>
              <a:t>Date</a:t>
            </a:r>
            <a:endParaRPr sz="2000">
              <a:latin typeface="Arial"/>
              <a:cs typeface="Arial"/>
            </a:endParaRPr>
          </a:p>
        </p:txBody>
      </p:sp>
      <p:grpSp>
        <p:nvGrpSpPr>
          <p:cNvPr id="9" name="object 9" descr=""/>
          <p:cNvGrpSpPr/>
          <p:nvPr/>
        </p:nvGrpSpPr>
        <p:grpSpPr>
          <a:xfrm>
            <a:off x="1632204" y="1828800"/>
            <a:ext cx="2940050" cy="3200400"/>
            <a:chOff x="1632204" y="1828800"/>
            <a:chExt cx="2940050" cy="3200400"/>
          </a:xfrm>
        </p:grpSpPr>
        <p:sp>
          <p:nvSpPr>
            <p:cNvPr id="10" name="object 10" descr=""/>
            <p:cNvSpPr/>
            <p:nvPr/>
          </p:nvSpPr>
          <p:spPr>
            <a:xfrm>
              <a:off x="1632204" y="1828800"/>
              <a:ext cx="2940050" cy="3200400"/>
            </a:xfrm>
            <a:custGeom>
              <a:avLst/>
              <a:gdLst/>
              <a:ahLst/>
              <a:cxnLst/>
              <a:rect l="l" t="t" r="r" b="b"/>
              <a:pathLst>
                <a:path w="2940050" h="3200400">
                  <a:moveTo>
                    <a:pt x="2939796" y="0"/>
                  </a:moveTo>
                  <a:lnTo>
                    <a:pt x="0" y="0"/>
                  </a:lnTo>
                  <a:lnTo>
                    <a:pt x="0" y="3200400"/>
                  </a:lnTo>
                  <a:lnTo>
                    <a:pt x="2939796" y="3200400"/>
                  </a:lnTo>
                  <a:lnTo>
                    <a:pt x="2939796" y="0"/>
                  </a:lnTo>
                  <a:close/>
                </a:path>
              </a:pathLst>
            </a:custGeom>
            <a:solidFill>
              <a:srgbClr val="051D38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1" name="object 11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110733" y="2979410"/>
              <a:ext cx="2112264" cy="850392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2625725">
              <a:lnSpc>
                <a:spcPct val="100000"/>
              </a:lnSpc>
              <a:spcBef>
                <a:spcPts val="100"/>
              </a:spcBef>
            </a:pPr>
            <a:r>
              <a:rPr dirty="0"/>
              <a:t>THE</a:t>
            </a:r>
            <a:r>
              <a:rPr dirty="0" spc="-20"/>
              <a:t> </a:t>
            </a:r>
            <a:r>
              <a:rPr dirty="0"/>
              <a:t>IIA</a:t>
            </a:r>
            <a:r>
              <a:rPr dirty="0" spc="-165"/>
              <a:t> </a:t>
            </a:r>
            <a:r>
              <a:rPr dirty="0" spc="-10"/>
              <a:t>VISION</a:t>
            </a:r>
          </a:p>
        </p:txBody>
      </p:sp>
      <p:sp>
        <p:nvSpPr>
          <p:cNvPr id="3" name="object 3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dirty="0" sz="3200"/>
              <a:t>The</a:t>
            </a:r>
            <a:r>
              <a:rPr dirty="0" sz="3200" spc="-50"/>
              <a:t> </a:t>
            </a:r>
            <a:r>
              <a:rPr dirty="0" sz="3200"/>
              <a:t>IIA</a:t>
            </a:r>
            <a:r>
              <a:rPr dirty="0" sz="3200" spc="-195"/>
              <a:t> </a:t>
            </a:r>
            <a:r>
              <a:rPr dirty="0" sz="3200"/>
              <a:t>is</a:t>
            </a:r>
            <a:r>
              <a:rPr dirty="0" sz="3200" spc="-25"/>
              <a:t> </a:t>
            </a:r>
            <a:r>
              <a:rPr dirty="0" sz="3200"/>
              <a:t>the</a:t>
            </a:r>
            <a:r>
              <a:rPr dirty="0" sz="3200" spc="-30"/>
              <a:t> </a:t>
            </a:r>
            <a:r>
              <a:rPr dirty="0" sz="3200"/>
              <a:t>internal</a:t>
            </a:r>
            <a:r>
              <a:rPr dirty="0" sz="3200" spc="-30"/>
              <a:t> </a:t>
            </a:r>
            <a:r>
              <a:rPr dirty="0" sz="3200"/>
              <a:t>audit</a:t>
            </a:r>
            <a:r>
              <a:rPr dirty="0" sz="3200" spc="-30"/>
              <a:t> </a:t>
            </a:r>
            <a:r>
              <a:rPr dirty="0" sz="3200" spc="-10"/>
              <a:t>profession's </a:t>
            </a:r>
            <a:r>
              <a:rPr dirty="0" sz="3200" b="1">
                <a:latin typeface="Arial"/>
                <a:cs typeface="Arial"/>
              </a:rPr>
              <a:t>global</a:t>
            </a:r>
            <a:r>
              <a:rPr dirty="0" sz="3200" spc="-65" b="1">
                <a:latin typeface="Arial"/>
                <a:cs typeface="Arial"/>
              </a:rPr>
              <a:t> </a:t>
            </a:r>
            <a:r>
              <a:rPr dirty="0" sz="3200" b="1">
                <a:latin typeface="Arial"/>
                <a:cs typeface="Arial"/>
              </a:rPr>
              <a:t>voice,</a:t>
            </a:r>
            <a:r>
              <a:rPr dirty="0" sz="3200" spc="-45" b="1">
                <a:latin typeface="Arial"/>
                <a:cs typeface="Arial"/>
              </a:rPr>
              <a:t> </a:t>
            </a:r>
            <a:r>
              <a:rPr dirty="0" sz="3200" b="1">
                <a:latin typeface="Arial"/>
                <a:cs typeface="Arial"/>
              </a:rPr>
              <a:t>recognized</a:t>
            </a:r>
            <a:r>
              <a:rPr dirty="0" sz="3200" spc="-55" b="1">
                <a:latin typeface="Arial"/>
                <a:cs typeface="Arial"/>
              </a:rPr>
              <a:t> </a:t>
            </a:r>
            <a:r>
              <a:rPr dirty="0" sz="3200" spc="-10" b="1">
                <a:latin typeface="Arial"/>
                <a:cs typeface="Arial"/>
              </a:rPr>
              <a:t>authority, </a:t>
            </a:r>
            <a:r>
              <a:rPr dirty="0" sz="3200" b="1">
                <a:latin typeface="Arial"/>
                <a:cs typeface="Arial"/>
              </a:rPr>
              <a:t>acknowledged</a:t>
            </a:r>
            <a:r>
              <a:rPr dirty="0" sz="3200" spc="-150" b="1">
                <a:latin typeface="Arial"/>
                <a:cs typeface="Arial"/>
              </a:rPr>
              <a:t> </a:t>
            </a:r>
            <a:r>
              <a:rPr dirty="0" sz="3200" spc="-10" b="1">
                <a:latin typeface="Arial"/>
                <a:cs typeface="Arial"/>
              </a:rPr>
              <a:t>leader,</a:t>
            </a:r>
            <a:r>
              <a:rPr dirty="0" sz="3200" spc="-100" b="1">
                <a:latin typeface="Arial"/>
                <a:cs typeface="Arial"/>
              </a:rPr>
              <a:t> </a:t>
            </a:r>
            <a:r>
              <a:rPr dirty="0" sz="3200" b="1">
                <a:latin typeface="Arial"/>
                <a:cs typeface="Arial"/>
              </a:rPr>
              <a:t>chief</a:t>
            </a:r>
            <a:r>
              <a:rPr dirty="0" sz="3200" spc="-114" b="1">
                <a:latin typeface="Arial"/>
                <a:cs typeface="Arial"/>
              </a:rPr>
              <a:t> </a:t>
            </a:r>
            <a:r>
              <a:rPr dirty="0" sz="3200" spc="-10" b="1">
                <a:latin typeface="Arial"/>
                <a:cs typeface="Arial"/>
              </a:rPr>
              <a:t>advocate, </a:t>
            </a:r>
            <a:r>
              <a:rPr dirty="0" sz="3200" b="1">
                <a:latin typeface="Arial"/>
                <a:cs typeface="Arial"/>
              </a:rPr>
              <a:t>and</a:t>
            </a:r>
            <a:r>
              <a:rPr dirty="0" sz="3200" spc="-70" b="1">
                <a:latin typeface="Arial"/>
                <a:cs typeface="Arial"/>
              </a:rPr>
              <a:t> </a:t>
            </a:r>
            <a:r>
              <a:rPr dirty="0" sz="3200" b="1">
                <a:latin typeface="Arial"/>
                <a:cs typeface="Arial"/>
              </a:rPr>
              <a:t>principal</a:t>
            </a:r>
            <a:r>
              <a:rPr dirty="0" sz="3200" spc="-55" b="1">
                <a:latin typeface="Arial"/>
                <a:cs typeface="Arial"/>
              </a:rPr>
              <a:t> </a:t>
            </a:r>
            <a:r>
              <a:rPr dirty="0" sz="3200" spc="-10" b="1">
                <a:latin typeface="Arial"/>
                <a:cs typeface="Arial"/>
              </a:rPr>
              <a:t>educator</a:t>
            </a:r>
            <a:r>
              <a:rPr dirty="0" sz="3200" spc="-10"/>
              <a:t>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85875">
              <a:lnSpc>
                <a:spcPct val="100000"/>
              </a:lnSpc>
              <a:spcBef>
                <a:spcPts val="100"/>
              </a:spcBef>
            </a:pPr>
            <a:r>
              <a:rPr dirty="0"/>
              <a:t>THE</a:t>
            </a:r>
            <a:r>
              <a:rPr dirty="0" spc="-35"/>
              <a:t> </a:t>
            </a:r>
            <a:r>
              <a:rPr dirty="0"/>
              <a:t>IIA</a:t>
            </a:r>
            <a:r>
              <a:rPr dirty="0" spc="-180"/>
              <a:t> </a:t>
            </a:r>
            <a:r>
              <a:rPr dirty="0"/>
              <a:t>MISSION</a:t>
            </a:r>
            <a:r>
              <a:rPr dirty="0" spc="-20"/>
              <a:t> </a:t>
            </a:r>
            <a:r>
              <a:rPr dirty="0" spc="-45"/>
              <a:t>STATEMENT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535940" y="1621663"/>
            <a:ext cx="7710805" cy="14897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Char char="•"/>
              <a:tabLst>
                <a:tab pos="355600" algn="l"/>
              </a:tabLst>
            </a:pP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The</a:t>
            </a:r>
            <a:r>
              <a:rPr dirty="0" sz="3200" spc="-30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mission</a:t>
            </a:r>
            <a:r>
              <a:rPr dirty="0" sz="3200" spc="-30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of</a:t>
            </a:r>
            <a:r>
              <a:rPr dirty="0" sz="3200" spc="-7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The</a:t>
            </a:r>
            <a:r>
              <a:rPr dirty="0" sz="3200" spc="-10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Institute</a:t>
            </a:r>
            <a:r>
              <a:rPr dirty="0" sz="3200" spc="-30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of</a:t>
            </a:r>
            <a:r>
              <a:rPr dirty="0" sz="3200" spc="-10">
                <a:solidFill>
                  <a:srgbClr val="051D38"/>
                </a:solidFill>
                <a:latin typeface="Arial"/>
                <a:cs typeface="Arial"/>
              </a:rPr>
              <a:t> Internal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Auditors</a:t>
            </a:r>
            <a:r>
              <a:rPr dirty="0" sz="3200" spc="-20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provides</a:t>
            </a:r>
            <a:r>
              <a:rPr dirty="0" sz="3200" spc="-3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dynamic</a:t>
            </a:r>
            <a:r>
              <a:rPr dirty="0" sz="3200" spc="-20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leadership</a:t>
            </a:r>
            <a:r>
              <a:rPr dirty="0" sz="3200" spc="-30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 spc="-25">
                <a:solidFill>
                  <a:srgbClr val="051D38"/>
                </a:solidFill>
                <a:latin typeface="Arial"/>
                <a:cs typeface="Arial"/>
              </a:rPr>
              <a:t>for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the</a:t>
            </a:r>
            <a:r>
              <a:rPr dirty="0" sz="3200" spc="-40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global</a:t>
            </a:r>
            <a:r>
              <a:rPr dirty="0" sz="3200" spc="-40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profession</a:t>
            </a:r>
            <a:r>
              <a:rPr dirty="0" sz="3200" spc="-6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of</a:t>
            </a:r>
            <a:r>
              <a:rPr dirty="0" sz="3200" spc="-30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internal</a:t>
            </a:r>
            <a:r>
              <a:rPr dirty="0" sz="3200" spc="-30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 spc="-10">
                <a:solidFill>
                  <a:srgbClr val="051D38"/>
                </a:solidFill>
                <a:latin typeface="Arial"/>
                <a:cs typeface="Arial"/>
              </a:rPr>
              <a:t>auditing.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85875">
              <a:lnSpc>
                <a:spcPct val="100000"/>
              </a:lnSpc>
              <a:spcBef>
                <a:spcPts val="100"/>
              </a:spcBef>
            </a:pPr>
            <a:r>
              <a:rPr dirty="0"/>
              <a:t>THE</a:t>
            </a:r>
            <a:r>
              <a:rPr dirty="0" spc="-35"/>
              <a:t> </a:t>
            </a:r>
            <a:r>
              <a:rPr dirty="0"/>
              <a:t>IIA</a:t>
            </a:r>
            <a:r>
              <a:rPr dirty="0" spc="-180"/>
              <a:t> </a:t>
            </a:r>
            <a:r>
              <a:rPr dirty="0"/>
              <a:t>MISSION</a:t>
            </a:r>
            <a:r>
              <a:rPr dirty="0" spc="-20"/>
              <a:t> </a:t>
            </a:r>
            <a:r>
              <a:rPr dirty="0" spc="-45"/>
              <a:t>STATEMENT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535940" y="1624711"/>
            <a:ext cx="7856220" cy="8788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95"/>
              </a:spcBef>
            </a:pPr>
            <a:r>
              <a:rPr dirty="0" sz="2800">
                <a:solidFill>
                  <a:srgbClr val="004571"/>
                </a:solidFill>
                <a:latin typeface="Arial"/>
                <a:cs typeface="Arial"/>
              </a:rPr>
              <a:t>Activities</a:t>
            </a:r>
            <a:r>
              <a:rPr dirty="0" sz="2800" spc="-80">
                <a:solidFill>
                  <a:srgbClr val="004571"/>
                </a:solidFill>
                <a:latin typeface="Arial"/>
                <a:cs typeface="Arial"/>
              </a:rPr>
              <a:t> </a:t>
            </a:r>
            <a:r>
              <a:rPr dirty="0" sz="2800">
                <a:solidFill>
                  <a:srgbClr val="004571"/>
                </a:solidFill>
                <a:latin typeface="Arial"/>
                <a:cs typeface="Arial"/>
              </a:rPr>
              <a:t>in</a:t>
            </a:r>
            <a:r>
              <a:rPr dirty="0" sz="2800" spc="-65">
                <a:solidFill>
                  <a:srgbClr val="004571"/>
                </a:solidFill>
                <a:latin typeface="Arial"/>
                <a:cs typeface="Arial"/>
              </a:rPr>
              <a:t> </a:t>
            </a:r>
            <a:r>
              <a:rPr dirty="0" sz="2800">
                <a:solidFill>
                  <a:srgbClr val="004571"/>
                </a:solidFill>
                <a:latin typeface="Arial"/>
                <a:cs typeface="Arial"/>
              </a:rPr>
              <a:t>support</a:t>
            </a:r>
            <a:r>
              <a:rPr dirty="0" sz="2800" spc="-60">
                <a:solidFill>
                  <a:srgbClr val="004571"/>
                </a:solidFill>
                <a:latin typeface="Arial"/>
                <a:cs typeface="Arial"/>
              </a:rPr>
              <a:t> </a:t>
            </a:r>
            <a:r>
              <a:rPr dirty="0" sz="2800">
                <a:solidFill>
                  <a:srgbClr val="004571"/>
                </a:solidFill>
                <a:latin typeface="Arial"/>
                <a:cs typeface="Arial"/>
              </a:rPr>
              <a:t>of</a:t>
            </a:r>
            <a:r>
              <a:rPr dirty="0" sz="2800" spc="-65">
                <a:solidFill>
                  <a:srgbClr val="004571"/>
                </a:solidFill>
                <a:latin typeface="Arial"/>
                <a:cs typeface="Arial"/>
              </a:rPr>
              <a:t> </a:t>
            </a:r>
            <a:r>
              <a:rPr dirty="0" sz="2800">
                <a:solidFill>
                  <a:srgbClr val="004571"/>
                </a:solidFill>
                <a:latin typeface="Arial"/>
                <a:cs typeface="Arial"/>
              </a:rPr>
              <a:t>this</a:t>
            </a:r>
            <a:r>
              <a:rPr dirty="0" sz="2800" spc="-65">
                <a:solidFill>
                  <a:srgbClr val="004571"/>
                </a:solidFill>
                <a:latin typeface="Arial"/>
                <a:cs typeface="Arial"/>
              </a:rPr>
              <a:t> </a:t>
            </a:r>
            <a:r>
              <a:rPr dirty="0" sz="2800">
                <a:solidFill>
                  <a:srgbClr val="004571"/>
                </a:solidFill>
                <a:latin typeface="Arial"/>
                <a:cs typeface="Arial"/>
              </a:rPr>
              <a:t>mission</a:t>
            </a:r>
            <a:r>
              <a:rPr dirty="0" sz="2800" spc="-70">
                <a:solidFill>
                  <a:srgbClr val="004571"/>
                </a:solidFill>
                <a:latin typeface="Arial"/>
                <a:cs typeface="Arial"/>
              </a:rPr>
              <a:t> </a:t>
            </a:r>
            <a:r>
              <a:rPr dirty="0" sz="2800">
                <a:solidFill>
                  <a:srgbClr val="004571"/>
                </a:solidFill>
                <a:latin typeface="Arial"/>
                <a:cs typeface="Arial"/>
              </a:rPr>
              <a:t>will</a:t>
            </a:r>
            <a:r>
              <a:rPr dirty="0" sz="2800" spc="-65">
                <a:solidFill>
                  <a:srgbClr val="004571"/>
                </a:solidFill>
                <a:latin typeface="Arial"/>
                <a:cs typeface="Arial"/>
              </a:rPr>
              <a:t> </a:t>
            </a:r>
            <a:r>
              <a:rPr dirty="0" sz="2800">
                <a:solidFill>
                  <a:srgbClr val="004571"/>
                </a:solidFill>
                <a:latin typeface="Arial"/>
                <a:cs typeface="Arial"/>
              </a:rPr>
              <a:t>include</a:t>
            </a:r>
            <a:r>
              <a:rPr dirty="0" sz="2800" spc="-50">
                <a:solidFill>
                  <a:srgbClr val="004571"/>
                </a:solidFill>
                <a:latin typeface="Arial"/>
                <a:cs typeface="Arial"/>
              </a:rPr>
              <a:t> </a:t>
            </a:r>
            <a:r>
              <a:rPr dirty="0" sz="2800" spc="-25">
                <a:solidFill>
                  <a:srgbClr val="004571"/>
                </a:solidFill>
                <a:latin typeface="Arial"/>
                <a:cs typeface="Arial"/>
              </a:rPr>
              <a:t>but </a:t>
            </a:r>
            <a:r>
              <a:rPr dirty="0" sz="2800">
                <a:solidFill>
                  <a:srgbClr val="004571"/>
                </a:solidFill>
                <a:latin typeface="Arial"/>
                <a:cs typeface="Arial"/>
              </a:rPr>
              <a:t>will</a:t>
            </a:r>
            <a:r>
              <a:rPr dirty="0" sz="2800" spc="-30">
                <a:solidFill>
                  <a:srgbClr val="004571"/>
                </a:solidFill>
                <a:latin typeface="Arial"/>
                <a:cs typeface="Arial"/>
              </a:rPr>
              <a:t> </a:t>
            </a:r>
            <a:r>
              <a:rPr dirty="0" sz="2800">
                <a:solidFill>
                  <a:srgbClr val="004571"/>
                </a:solidFill>
                <a:latin typeface="Arial"/>
                <a:cs typeface="Arial"/>
              </a:rPr>
              <a:t>not</a:t>
            </a:r>
            <a:r>
              <a:rPr dirty="0" sz="2800" spc="-50">
                <a:solidFill>
                  <a:srgbClr val="004571"/>
                </a:solidFill>
                <a:latin typeface="Arial"/>
                <a:cs typeface="Arial"/>
              </a:rPr>
              <a:t> </a:t>
            </a:r>
            <a:r>
              <a:rPr dirty="0" sz="2800">
                <a:solidFill>
                  <a:srgbClr val="004571"/>
                </a:solidFill>
                <a:latin typeface="Arial"/>
                <a:cs typeface="Arial"/>
              </a:rPr>
              <a:t>be</a:t>
            </a:r>
            <a:r>
              <a:rPr dirty="0" sz="2800" spc="-35">
                <a:solidFill>
                  <a:srgbClr val="004571"/>
                </a:solidFill>
                <a:latin typeface="Arial"/>
                <a:cs typeface="Arial"/>
              </a:rPr>
              <a:t> </a:t>
            </a:r>
            <a:r>
              <a:rPr dirty="0" sz="2800">
                <a:solidFill>
                  <a:srgbClr val="004571"/>
                </a:solidFill>
                <a:latin typeface="Arial"/>
                <a:cs typeface="Arial"/>
              </a:rPr>
              <a:t>limited</a:t>
            </a:r>
            <a:r>
              <a:rPr dirty="0" sz="2800" spc="-25">
                <a:solidFill>
                  <a:srgbClr val="004571"/>
                </a:solidFill>
                <a:latin typeface="Arial"/>
                <a:cs typeface="Arial"/>
              </a:rPr>
              <a:t> to: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535940" y="2678684"/>
            <a:ext cx="7682230" cy="35382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46100" indent="-533400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546100" algn="l"/>
              </a:tabLst>
            </a:pPr>
            <a:r>
              <a:rPr dirty="0" sz="1800">
                <a:solidFill>
                  <a:srgbClr val="051D38"/>
                </a:solidFill>
                <a:latin typeface="Arial"/>
                <a:cs typeface="Arial"/>
              </a:rPr>
              <a:t>Advocating</a:t>
            </a:r>
            <a:r>
              <a:rPr dirty="0" sz="1800" spc="-40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051D38"/>
                </a:solidFill>
                <a:latin typeface="Arial"/>
                <a:cs typeface="Arial"/>
              </a:rPr>
              <a:t>and</a:t>
            </a:r>
            <a:r>
              <a:rPr dirty="0" sz="1800" spc="-2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051D38"/>
                </a:solidFill>
                <a:latin typeface="Arial"/>
                <a:cs typeface="Arial"/>
              </a:rPr>
              <a:t>promoting</a:t>
            </a:r>
            <a:r>
              <a:rPr dirty="0" sz="1800" spc="-2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051D38"/>
                </a:solidFill>
                <a:latin typeface="Arial"/>
                <a:cs typeface="Arial"/>
              </a:rPr>
              <a:t>the</a:t>
            </a:r>
            <a:r>
              <a:rPr dirty="0" sz="1800" spc="-40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051D38"/>
                </a:solidFill>
                <a:latin typeface="Arial"/>
                <a:cs typeface="Arial"/>
              </a:rPr>
              <a:t>value</a:t>
            </a:r>
            <a:r>
              <a:rPr dirty="0" sz="1800" spc="-30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051D38"/>
                </a:solidFill>
                <a:latin typeface="Arial"/>
                <a:cs typeface="Arial"/>
              </a:rPr>
              <a:t>that</a:t>
            </a:r>
            <a:r>
              <a:rPr dirty="0" sz="1800" spc="-2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051D38"/>
                </a:solidFill>
                <a:latin typeface="Arial"/>
                <a:cs typeface="Arial"/>
              </a:rPr>
              <a:t>internal</a:t>
            </a:r>
            <a:r>
              <a:rPr dirty="0" sz="1800" spc="-2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051D38"/>
                </a:solidFill>
                <a:latin typeface="Arial"/>
                <a:cs typeface="Arial"/>
              </a:rPr>
              <a:t>audit</a:t>
            </a:r>
            <a:r>
              <a:rPr dirty="0" sz="1800" spc="-1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1800" spc="-10">
                <a:solidFill>
                  <a:srgbClr val="051D38"/>
                </a:solidFill>
                <a:latin typeface="Arial"/>
                <a:cs typeface="Arial"/>
              </a:rPr>
              <a:t>professionals</a:t>
            </a:r>
            <a:endParaRPr sz="1800">
              <a:latin typeface="Arial"/>
              <a:cs typeface="Arial"/>
            </a:endParaRPr>
          </a:p>
          <a:p>
            <a:pPr marL="546100">
              <a:lnSpc>
                <a:spcPct val="100000"/>
              </a:lnSpc>
            </a:pPr>
            <a:r>
              <a:rPr dirty="0" sz="1800">
                <a:solidFill>
                  <a:srgbClr val="051D38"/>
                </a:solidFill>
                <a:latin typeface="Arial"/>
                <a:cs typeface="Arial"/>
              </a:rPr>
              <a:t>add</a:t>
            </a:r>
            <a:r>
              <a:rPr dirty="0" sz="1800" spc="-1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051D38"/>
                </a:solidFill>
                <a:latin typeface="Arial"/>
                <a:cs typeface="Arial"/>
              </a:rPr>
              <a:t>to</a:t>
            </a:r>
            <a:r>
              <a:rPr dirty="0" sz="1800" spc="-2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051D38"/>
                </a:solidFill>
                <a:latin typeface="Arial"/>
                <a:cs typeface="Arial"/>
              </a:rPr>
              <a:t>their</a:t>
            </a:r>
            <a:r>
              <a:rPr dirty="0" sz="1800" spc="-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1800" spc="-10">
                <a:solidFill>
                  <a:srgbClr val="051D38"/>
                </a:solidFill>
                <a:latin typeface="Arial"/>
                <a:cs typeface="Arial"/>
              </a:rPr>
              <a:t>organizations;</a:t>
            </a:r>
            <a:endParaRPr sz="1800">
              <a:latin typeface="Arial"/>
              <a:cs typeface="Arial"/>
            </a:endParaRPr>
          </a:p>
          <a:p>
            <a:pPr marL="546100" marR="5080" indent="-534035">
              <a:lnSpc>
                <a:spcPct val="100000"/>
              </a:lnSpc>
              <a:spcBef>
                <a:spcPts val="430"/>
              </a:spcBef>
              <a:buAutoNum type="arabicPeriod" startAt="2"/>
              <a:tabLst>
                <a:tab pos="546100" algn="l"/>
              </a:tabLst>
            </a:pPr>
            <a:r>
              <a:rPr dirty="0" sz="1800">
                <a:solidFill>
                  <a:srgbClr val="051D38"/>
                </a:solidFill>
                <a:latin typeface="Arial"/>
                <a:cs typeface="Arial"/>
              </a:rPr>
              <a:t>Providing</a:t>
            </a:r>
            <a:r>
              <a:rPr dirty="0" sz="1800" spc="-4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051D38"/>
                </a:solidFill>
                <a:latin typeface="Arial"/>
                <a:cs typeface="Arial"/>
              </a:rPr>
              <a:t>comprehensive</a:t>
            </a:r>
            <a:r>
              <a:rPr dirty="0" sz="1800" spc="-40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051D38"/>
                </a:solidFill>
                <a:latin typeface="Arial"/>
                <a:cs typeface="Arial"/>
              </a:rPr>
              <a:t>professional</a:t>
            </a:r>
            <a:r>
              <a:rPr dirty="0" sz="1800" spc="-3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051D38"/>
                </a:solidFill>
                <a:latin typeface="Arial"/>
                <a:cs typeface="Arial"/>
              </a:rPr>
              <a:t>educational</a:t>
            </a:r>
            <a:r>
              <a:rPr dirty="0" sz="1800" spc="-40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051D38"/>
                </a:solidFill>
                <a:latin typeface="Arial"/>
                <a:cs typeface="Arial"/>
              </a:rPr>
              <a:t>and</a:t>
            </a:r>
            <a:r>
              <a:rPr dirty="0" sz="1800" spc="-50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1800" spc="-10">
                <a:solidFill>
                  <a:srgbClr val="051D38"/>
                </a:solidFill>
                <a:latin typeface="Arial"/>
                <a:cs typeface="Arial"/>
              </a:rPr>
              <a:t>development </a:t>
            </a:r>
            <a:r>
              <a:rPr dirty="0" sz="1800">
                <a:solidFill>
                  <a:srgbClr val="051D38"/>
                </a:solidFill>
                <a:latin typeface="Arial"/>
                <a:cs typeface="Arial"/>
              </a:rPr>
              <a:t>opportunities;</a:t>
            </a:r>
            <a:r>
              <a:rPr dirty="0" sz="1800" spc="-40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051D38"/>
                </a:solidFill>
                <a:latin typeface="Arial"/>
                <a:cs typeface="Arial"/>
              </a:rPr>
              <a:t>standards</a:t>
            </a:r>
            <a:r>
              <a:rPr dirty="0" sz="1800" spc="-40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051D38"/>
                </a:solidFill>
                <a:latin typeface="Arial"/>
                <a:cs typeface="Arial"/>
              </a:rPr>
              <a:t>and</a:t>
            </a:r>
            <a:r>
              <a:rPr dirty="0" sz="1800" spc="-50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051D38"/>
                </a:solidFill>
                <a:latin typeface="Arial"/>
                <a:cs typeface="Arial"/>
              </a:rPr>
              <a:t>other</a:t>
            </a:r>
            <a:r>
              <a:rPr dirty="0" sz="1800" spc="-40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051D38"/>
                </a:solidFill>
                <a:latin typeface="Arial"/>
                <a:cs typeface="Arial"/>
              </a:rPr>
              <a:t>professional</a:t>
            </a:r>
            <a:r>
              <a:rPr dirty="0" sz="1800" spc="-30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051D38"/>
                </a:solidFill>
                <a:latin typeface="Arial"/>
                <a:cs typeface="Arial"/>
              </a:rPr>
              <a:t>practice</a:t>
            </a:r>
            <a:r>
              <a:rPr dirty="0" sz="1800" spc="-4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051D38"/>
                </a:solidFill>
                <a:latin typeface="Arial"/>
                <a:cs typeface="Arial"/>
              </a:rPr>
              <a:t>guidance;</a:t>
            </a:r>
            <a:r>
              <a:rPr dirty="0" sz="1800" spc="-25">
                <a:solidFill>
                  <a:srgbClr val="051D38"/>
                </a:solidFill>
                <a:latin typeface="Arial"/>
                <a:cs typeface="Arial"/>
              </a:rPr>
              <a:t> and </a:t>
            </a:r>
            <a:r>
              <a:rPr dirty="0" sz="1800">
                <a:solidFill>
                  <a:srgbClr val="051D38"/>
                </a:solidFill>
                <a:latin typeface="Arial"/>
                <a:cs typeface="Arial"/>
              </a:rPr>
              <a:t>certification</a:t>
            </a:r>
            <a:r>
              <a:rPr dirty="0" sz="1800" spc="-60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1800" spc="-10">
                <a:solidFill>
                  <a:srgbClr val="051D38"/>
                </a:solidFill>
                <a:latin typeface="Arial"/>
                <a:cs typeface="Arial"/>
              </a:rPr>
              <a:t>programs;</a:t>
            </a:r>
            <a:endParaRPr sz="1800">
              <a:latin typeface="Arial"/>
              <a:cs typeface="Arial"/>
            </a:endParaRPr>
          </a:p>
          <a:p>
            <a:pPr marL="546100" marR="729615" indent="-534035">
              <a:lnSpc>
                <a:spcPct val="100000"/>
              </a:lnSpc>
              <a:spcBef>
                <a:spcPts val="434"/>
              </a:spcBef>
              <a:buAutoNum type="arabicPeriod" startAt="2"/>
              <a:tabLst>
                <a:tab pos="546100" algn="l"/>
              </a:tabLst>
            </a:pPr>
            <a:r>
              <a:rPr dirty="0" sz="1800">
                <a:solidFill>
                  <a:srgbClr val="051D38"/>
                </a:solidFill>
                <a:latin typeface="Arial"/>
                <a:cs typeface="Arial"/>
              </a:rPr>
              <a:t>Researching,</a:t>
            </a:r>
            <a:r>
              <a:rPr dirty="0" sz="1800" spc="-3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051D38"/>
                </a:solidFill>
                <a:latin typeface="Arial"/>
                <a:cs typeface="Arial"/>
              </a:rPr>
              <a:t>disseminating,</a:t>
            </a:r>
            <a:r>
              <a:rPr dirty="0" sz="1800" spc="-2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051D38"/>
                </a:solidFill>
                <a:latin typeface="Arial"/>
                <a:cs typeface="Arial"/>
              </a:rPr>
              <a:t>and</a:t>
            </a:r>
            <a:r>
              <a:rPr dirty="0" sz="1800" spc="-4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051D38"/>
                </a:solidFill>
                <a:latin typeface="Arial"/>
                <a:cs typeface="Arial"/>
              </a:rPr>
              <a:t>promoting</a:t>
            </a:r>
            <a:r>
              <a:rPr dirty="0" sz="1800" spc="-40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051D38"/>
                </a:solidFill>
                <a:latin typeface="Arial"/>
                <a:cs typeface="Arial"/>
              </a:rPr>
              <a:t>to</a:t>
            </a:r>
            <a:r>
              <a:rPr dirty="0" sz="1800" spc="-50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051D38"/>
                </a:solidFill>
                <a:latin typeface="Arial"/>
                <a:cs typeface="Arial"/>
              </a:rPr>
              <a:t>practitioners</a:t>
            </a:r>
            <a:r>
              <a:rPr dirty="0" sz="1800" spc="-40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1800" spc="-25">
                <a:solidFill>
                  <a:srgbClr val="051D38"/>
                </a:solidFill>
                <a:latin typeface="Arial"/>
                <a:cs typeface="Arial"/>
              </a:rPr>
              <a:t>and </a:t>
            </a:r>
            <a:r>
              <a:rPr dirty="0" sz="1800">
                <a:solidFill>
                  <a:srgbClr val="051D38"/>
                </a:solidFill>
                <a:latin typeface="Arial"/>
                <a:cs typeface="Arial"/>
              </a:rPr>
              <a:t>stakeholders</a:t>
            </a:r>
            <a:r>
              <a:rPr dirty="0" sz="1800" spc="-4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051D38"/>
                </a:solidFill>
                <a:latin typeface="Arial"/>
                <a:cs typeface="Arial"/>
              </a:rPr>
              <a:t>knowledge</a:t>
            </a:r>
            <a:r>
              <a:rPr dirty="0" sz="1800" spc="-1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051D38"/>
                </a:solidFill>
                <a:latin typeface="Arial"/>
                <a:cs typeface="Arial"/>
              </a:rPr>
              <a:t>concerning</a:t>
            </a:r>
            <a:r>
              <a:rPr dirty="0" sz="1800" spc="-4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051D38"/>
                </a:solidFill>
                <a:latin typeface="Arial"/>
                <a:cs typeface="Arial"/>
              </a:rPr>
              <a:t>internal</a:t>
            </a:r>
            <a:r>
              <a:rPr dirty="0" sz="1800" spc="-60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051D38"/>
                </a:solidFill>
                <a:latin typeface="Arial"/>
                <a:cs typeface="Arial"/>
              </a:rPr>
              <a:t>auditing</a:t>
            </a:r>
            <a:r>
              <a:rPr dirty="0" sz="1800" spc="-4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051D38"/>
                </a:solidFill>
                <a:latin typeface="Arial"/>
                <a:cs typeface="Arial"/>
              </a:rPr>
              <a:t>and</a:t>
            </a:r>
            <a:r>
              <a:rPr dirty="0" sz="1800" spc="-5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1800" spc="-25">
                <a:solidFill>
                  <a:srgbClr val="051D38"/>
                </a:solidFill>
                <a:latin typeface="Arial"/>
                <a:cs typeface="Arial"/>
              </a:rPr>
              <a:t>its </a:t>
            </a:r>
            <a:r>
              <a:rPr dirty="0" sz="1800">
                <a:solidFill>
                  <a:srgbClr val="051D38"/>
                </a:solidFill>
                <a:latin typeface="Arial"/>
                <a:cs typeface="Arial"/>
              </a:rPr>
              <a:t>appropriate</a:t>
            </a:r>
            <a:r>
              <a:rPr dirty="0" sz="1800" spc="-20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051D38"/>
                </a:solidFill>
                <a:latin typeface="Arial"/>
                <a:cs typeface="Arial"/>
              </a:rPr>
              <a:t>role</a:t>
            </a:r>
            <a:r>
              <a:rPr dirty="0" sz="1800" spc="-2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051D38"/>
                </a:solidFill>
                <a:latin typeface="Arial"/>
                <a:cs typeface="Arial"/>
              </a:rPr>
              <a:t>in</a:t>
            </a:r>
            <a:r>
              <a:rPr dirty="0" sz="1800" spc="-40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051D38"/>
                </a:solidFill>
                <a:latin typeface="Arial"/>
                <a:cs typeface="Arial"/>
              </a:rPr>
              <a:t>control,</a:t>
            </a:r>
            <a:r>
              <a:rPr dirty="0" sz="1800" spc="-30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051D38"/>
                </a:solidFill>
                <a:latin typeface="Arial"/>
                <a:cs typeface="Arial"/>
              </a:rPr>
              <a:t>risk</a:t>
            </a:r>
            <a:r>
              <a:rPr dirty="0" sz="1800" spc="-30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051D38"/>
                </a:solidFill>
                <a:latin typeface="Arial"/>
                <a:cs typeface="Arial"/>
              </a:rPr>
              <a:t>management,</a:t>
            </a:r>
            <a:r>
              <a:rPr dirty="0" sz="1800" spc="-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051D38"/>
                </a:solidFill>
                <a:latin typeface="Arial"/>
                <a:cs typeface="Arial"/>
              </a:rPr>
              <a:t>and</a:t>
            </a:r>
            <a:r>
              <a:rPr dirty="0" sz="1800" spc="-30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1800" spc="-10">
                <a:solidFill>
                  <a:srgbClr val="051D38"/>
                </a:solidFill>
                <a:latin typeface="Arial"/>
                <a:cs typeface="Arial"/>
              </a:rPr>
              <a:t>governance;</a:t>
            </a:r>
            <a:endParaRPr sz="1800">
              <a:latin typeface="Arial"/>
              <a:cs typeface="Arial"/>
            </a:endParaRPr>
          </a:p>
          <a:p>
            <a:pPr marL="546100" marR="5080" indent="-534035">
              <a:lnSpc>
                <a:spcPct val="100000"/>
              </a:lnSpc>
              <a:spcBef>
                <a:spcPts val="434"/>
              </a:spcBef>
              <a:buAutoNum type="arabicPeriod" startAt="2"/>
              <a:tabLst>
                <a:tab pos="546100" algn="l"/>
              </a:tabLst>
            </a:pPr>
            <a:r>
              <a:rPr dirty="0" sz="1800">
                <a:solidFill>
                  <a:srgbClr val="051D38"/>
                </a:solidFill>
                <a:latin typeface="Arial"/>
                <a:cs typeface="Arial"/>
              </a:rPr>
              <a:t>Educating</a:t>
            </a:r>
            <a:r>
              <a:rPr dirty="0" sz="1800" spc="-30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051D38"/>
                </a:solidFill>
                <a:latin typeface="Arial"/>
                <a:cs typeface="Arial"/>
              </a:rPr>
              <a:t>practitioners</a:t>
            </a:r>
            <a:r>
              <a:rPr dirty="0" sz="1800" spc="-1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051D38"/>
                </a:solidFill>
                <a:latin typeface="Arial"/>
                <a:cs typeface="Arial"/>
              </a:rPr>
              <a:t>and</a:t>
            </a:r>
            <a:r>
              <a:rPr dirty="0" sz="1800" spc="-30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051D38"/>
                </a:solidFill>
                <a:latin typeface="Arial"/>
                <a:cs typeface="Arial"/>
              </a:rPr>
              <a:t>other</a:t>
            </a:r>
            <a:r>
              <a:rPr dirty="0" sz="1800" spc="-2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051D38"/>
                </a:solidFill>
                <a:latin typeface="Arial"/>
                <a:cs typeface="Arial"/>
              </a:rPr>
              <a:t>relevant</a:t>
            </a:r>
            <a:r>
              <a:rPr dirty="0" sz="1800" spc="-2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051D38"/>
                </a:solidFill>
                <a:latin typeface="Arial"/>
                <a:cs typeface="Arial"/>
              </a:rPr>
              <a:t>audiences</a:t>
            </a:r>
            <a:r>
              <a:rPr dirty="0" sz="1800" spc="-1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051D38"/>
                </a:solidFill>
                <a:latin typeface="Arial"/>
                <a:cs typeface="Arial"/>
              </a:rPr>
              <a:t>on</a:t>
            </a:r>
            <a:r>
              <a:rPr dirty="0" sz="1800" spc="-40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051D38"/>
                </a:solidFill>
                <a:latin typeface="Arial"/>
                <a:cs typeface="Arial"/>
              </a:rPr>
              <a:t>best</a:t>
            </a:r>
            <a:r>
              <a:rPr dirty="0" sz="1800" spc="-30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1800" spc="-10">
                <a:solidFill>
                  <a:srgbClr val="051D38"/>
                </a:solidFill>
                <a:latin typeface="Arial"/>
                <a:cs typeface="Arial"/>
              </a:rPr>
              <a:t>practices </a:t>
            </a:r>
            <a:r>
              <a:rPr dirty="0" sz="1800">
                <a:solidFill>
                  <a:srgbClr val="051D38"/>
                </a:solidFill>
                <a:latin typeface="Arial"/>
                <a:cs typeface="Arial"/>
              </a:rPr>
              <a:t>in</a:t>
            </a:r>
            <a:r>
              <a:rPr dirty="0" sz="1800" spc="-4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051D38"/>
                </a:solidFill>
                <a:latin typeface="Arial"/>
                <a:cs typeface="Arial"/>
              </a:rPr>
              <a:t>internal</a:t>
            </a:r>
            <a:r>
              <a:rPr dirty="0" sz="1800" spc="-20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051D38"/>
                </a:solidFill>
                <a:latin typeface="Arial"/>
                <a:cs typeface="Arial"/>
              </a:rPr>
              <a:t>auditing;</a:t>
            </a:r>
            <a:r>
              <a:rPr dirty="0" sz="1800" spc="-20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1800" spc="-25">
                <a:solidFill>
                  <a:srgbClr val="051D38"/>
                </a:solidFill>
                <a:latin typeface="Arial"/>
                <a:cs typeface="Arial"/>
              </a:rPr>
              <a:t>and</a:t>
            </a:r>
            <a:endParaRPr sz="1800">
              <a:latin typeface="Arial"/>
              <a:cs typeface="Arial"/>
            </a:endParaRPr>
          </a:p>
          <a:p>
            <a:pPr marL="546100" indent="-533400">
              <a:lnSpc>
                <a:spcPct val="100000"/>
              </a:lnSpc>
              <a:spcBef>
                <a:spcPts val="430"/>
              </a:spcBef>
              <a:buAutoNum type="arabicPeriod" startAt="2"/>
              <a:tabLst>
                <a:tab pos="546100" algn="l"/>
              </a:tabLst>
            </a:pPr>
            <a:r>
              <a:rPr dirty="0" sz="1800">
                <a:solidFill>
                  <a:srgbClr val="051D38"/>
                </a:solidFill>
                <a:latin typeface="Arial"/>
                <a:cs typeface="Arial"/>
              </a:rPr>
              <a:t>Bringing</a:t>
            </a:r>
            <a:r>
              <a:rPr dirty="0" sz="1800" spc="-20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051D38"/>
                </a:solidFill>
                <a:latin typeface="Arial"/>
                <a:cs typeface="Arial"/>
              </a:rPr>
              <a:t>together</a:t>
            </a:r>
            <a:r>
              <a:rPr dirty="0" sz="1800" spc="-3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051D38"/>
                </a:solidFill>
                <a:latin typeface="Arial"/>
                <a:cs typeface="Arial"/>
              </a:rPr>
              <a:t>internal</a:t>
            </a:r>
            <a:r>
              <a:rPr dirty="0" sz="1800" spc="-20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051D38"/>
                </a:solidFill>
                <a:latin typeface="Arial"/>
                <a:cs typeface="Arial"/>
              </a:rPr>
              <a:t>auditors</a:t>
            </a:r>
            <a:r>
              <a:rPr dirty="0" sz="1800" spc="-2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051D38"/>
                </a:solidFill>
                <a:latin typeface="Arial"/>
                <a:cs typeface="Arial"/>
              </a:rPr>
              <a:t>from</a:t>
            </a:r>
            <a:r>
              <a:rPr dirty="0" sz="1800" spc="-50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051D38"/>
                </a:solidFill>
                <a:latin typeface="Arial"/>
                <a:cs typeface="Arial"/>
              </a:rPr>
              <a:t>all</a:t>
            </a:r>
            <a:r>
              <a:rPr dirty="0" sz="1800" spc="-3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051D38"/>
                </a:solidFill>
                <a:latin typeface="Arial"/>
                <a:cs typeface="Arial"/>
              </a:rPr>
              <a:t>countries</a:t>
            </a:r>
            <a:r>
              <a:rPr dirty="0" sz="1800" spc="-2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051D38"/>
                </a:solidFill>
                <a:latin typeface="Arial"/>
                <a:cs typeface="Arial"/>
              </a:rPr>
              <a:t>to</a:t>
            </a:r>
            <a:r>
              <a:rPr dirty="0" sz="1800" spc="-3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1800" spc="-10">
                <a:solidFill>
                  <a:srgbClr val="051D38"/>
                </a:solidFill>
                <a:latin typeface="Arial"/>
                <a:cs typeface="Arial"/>
              </a:rPr>
              <a:t>share</a:t>
            </a:r>
            <a:endParaRPr sz="1800">
              <a:latin typeface="Arial"/>
              <a:cs typeface="Arial"/>
            </a:endParaRPr>
          </a:p>
          <a:p>
            <a:pPr marL="546100">
              <a:lnSpc>
                <a:spcPct val="100000"/>
              </a:lnSpc>
              <a:spcBef>
                <a:spcPts val="5"/>
              </a:spcBef>
            </a:pPr>
            <a:r>
              <a:rPr dirty="0" sz="1800">
                <a:solidFill>
                  <a:srgbClr val="051D38"/>
                </a:solidFill>
                <a:latin typeface="Arial"/>
                <a:cs typeface="Arial"/>
              </a:rPr>
              <a:t>information</a:t>
            </a:r>
            <a:r>
              <a:rPr dirty="0" sz="1800" spc="-3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051D38"/>
                </a:solidFill>
                <a:latin typeface="Arial"/>
                <a:cs typeface="Arial"/>
              </a:rPr>
              <a:t>and</a:t>
            </a:r>
            <a:r>
              <a:rPr dirty="0" sz="1800" spc="-30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1800" spc="-10">
                <a:solidFill>
                  <a:srgbClr val="051D38"/>
                </a:solidFill>
                <a:latin typeface="Arial"/>
                <a:cs typeface="Arial"/>
              </a:rPr>
              <a:t>experiences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494790">
              <a:lnSpc>
                <a:spcPct val="100000"/>
              </a:lnSpc>
              <a:spcBef>
                <a:spcPts val="100"/>
              </a:spcBef>
            </a:pPr>
            <a:r>
              <a:rPr dirty="0"/>
              <a:t>IIA</a:t>
            </a:r>
            <a:r>
              <a:rPr dirty="0" spc="-210"/>
              <a:t> </a:t>
            </a:r>
            <a:r>
              <a:rPr dirty="0" spc="-20"/>
              <a:t>STRATEGIC</a:t>
            </a:r>
            <a:r>
              <a:rPr dirty="0" spc="-95"/>
              <a:t> </a:t>
            </a:r>
            <a:r>
              <a:rPr dirty="0" spc="-10"/>
              <a:t>PRIORITIES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535940" y="1524126"/>
            <a:ext cx="7889240" cy="3773804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The</a:t>
            </a:r>
            <a:r>
              <a:rPr dirty="0" sz="3200" spc="-4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IIA</a:t>
            </a:r>
            <a:r>
              <a:rPr dirty="0" sz="3200" spc="-19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has</a:t>
            </a:r>
            <a:r>
              <a:rPr dirty="0" sz="3200" spc="-20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three</a:t>
            </a:r>
            <a:r>
              <a:rPr dirty="0" sz="3200" spc="-30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primary</a:t>
            </a:r>
            <a:r>
              <a:rPr dirty="0" sz="3200" spc="-3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 spc="-10">
                <a:solidFill>
                  <a:srgbClr val="051D38"/>
                </a:solidFill>
                <a:latin typeface="Arial"/>
                <a:cs typeface="Arial"/>
              </a:rPr>
              <a:t>objectives:</a:t>
            </a:r>
            <a:endParaRPr sz="3200">
              <a:latin typeface="Arial"/>
              <a:cs typeface="Arial"/>
            </a:endParaRPr>
          </a:p>
          <a:p>
            <a:pPr marL="766445" indent="-298450">
              <a:lnSpc>
                <a:spcPct val="100000"/>
              </a:lnSpc>
              <a:spcBef>
                <a:spcPts val="15"/>
              </a:spcBef>
              <a:buSzPct val="96428"/>
              <a:buAutoNum type="arabicPeriod"/>
              <a:tabLst>
                <a:tab pos="766445" algn="l"/>
              </a:tabLst>
            </a:pPr>
            <a:r>
              <a:rPr dirty="0" sz="2800" spc="-10" b="1">
                <a:solidFill>
                  <a:srgbClr val="051D38"/>
                </a:solidFill>
                <a:latin typeface="Arial"/>
                <a:cs typeface="Arial"/>
              </a:rPr>
              <a:t>Advocacy</a:t>
            </a:r>
            <a:endParaRPr sz="2800">
              <a:latin typeface="Arial"/>
              <a:cs typeface="Arial"/>
            </a:endParaRPr>
          </a:p>
          <a:p>
            <a:pPr marL="1155700" marR="548640" indent="-228600">
              <a:lnSpc>
                <a:spcPts val="2300"/>
              </a:lnSpc>
              <a:spcBef>
                <a:spcPts val="575"/>
              </a:spcBef>
            </a:pPr>
            <a:r>
              <a:rPr dirty="0" sz="2400" spc="-135">
                <a:solidFill>
                  <a:srgbClr val="051D38"/>
                </a:solidFill>
                <a:latin typeface="Arial"/>
                <a:cs typeface="Arial"/>
              </a:rPr>
              <a:t>To</a:t>
            </a:r>
            <a:r>
              <a:rPr dirty="0" sz="2400" spc="-3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051D38"/>
                </a:solidFill>
                <a:latin typeface="Arial"/>
                <a:cs typeface="Arial"/>
              </a:rPr>
              <a:t>be</a:t>
            </a:r>
            <a:r>
              <a:rPr dirty="0" sz="2400" spc="-100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051D38"/>
                </a:solidFill>
                <a:latin typeface="Arial"/>
                <a:cs typeface="Arial"/>
              </a:rPr>
              <a:t>the</a:t>
            </a:r>
            <a:r>
              <a:rPr dirty="0" sz="2400" spc="-60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051D38"/>
                </a:solidFill>
                <a:latin typeface="Arial"/>
                <a:cs typeface="Arial"/>
              </a:rPr>
              <a:t>recognized</a:t>
            </a:r>
            <a:r>
              <a:rPr dirty="0" sz="2400" spc="-4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051D38"/>
                </a:solidFill>
                <a:latin typeface="Arial"/>
                <a:cs typeface="Arial"/>
              </a:rPr>
              <a:t>voice</a:t>
            </a:r>
            <a:r>
              <a:rPr dirty="0" sz="2400" spc="-60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051D38"/>
                </a:solidFill>
                <a:latin typeface="Arial"/>
                <a:cs typeface="Arial"/>
              </a:rPr>
              <a:t>for</a:t>
            </a:r>
            <a:r>
              <a:rPr dirty="0" sz="2400" spc="-60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051D38"/>
                </a:solidFill>
                <a:latin typeface="Arial"/>
                <a:cs typeface="Arial"/>
              </a:rPr>
              <a:t>the</a:t>
            </a:r>
            <a:r>
              <a:rPr dirty="0" sz="2400" spc="-70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051D38"/>
                </a:solidFill>
                <a:latin typeface="Arial"/>
                <a:cs typeface="Arial"/>
              </a:rPr>
              <a:t>internal</a:t>
            </a:r>
            <a:r>
              <a:rPr dirty="0" sz="2400" spc="-40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051D38"/>
                </a:solidFill>
                <a:latin typeface="Arial"/>
                <a:cs typeface="Arial"/>
              </a:rPr>
              <a:t>audit profession</a:t>
            </a:r>
            <a:endParaRPr sz="2400">
              <a:latin typeface="Arial"/>
              <a:cs typeface="Arial"/>
            </a:endParaRPr>
          </a:p>
          <a:p>
            <a:pPr marL="766445" indent="-298450">
              <a:lnSpc>
                <a:spcPct val="100000"/>
              </a:lnSpc>
              <a:spcBef>
                <a:spcPts val="10"/>
              </a:spcBef>
              <a:buSzPct val="96428"/>
              <a:buAutoNum type="arabicPeriod" startAt="2"/>
              <a:tabLst>
                <a:tab pos="766445" algn="l"/>
              </a:tabLst>
            </a:pPr>
            <a:r>
              <a:rPr dirty="0" sz="2800" spc="-10" b="1">
                <a:solidFill>
                  <a:srgbClr val="051D38"/>
                </a:solidFill>
                <a:latin typeface="Arial"/>
                <a:cs typeface="Arial"/>
              </a:rPr>
              <a:t>Globalization</a:t>
            </a:r>
            <a:endParaRPr sz="2800">
              <a:latin typeface="Arial"/>
              <a:cs typeface="Arial"/>
            </a:endParaRPr>
          </a:p>
          <a:p>
            <a:pPr marL="1155700" marR="5080" indent="-228600">
              <a:lnSpc>
                <a:spcPts val="2300"/>
              </a:lnSpc>
              <a:spcBef>
                <a:spcPts val="575"/>
              </a:spcBef>
            </a:pPr>
            <a:r>
              <a:rPr dirty="0" sz="2400" spc="-135">
                <a:solidFill>
                  <a:srgbClr val="051D38"/>
                </a:solidFill>
                <a:latin typeface="Arial"/>
                <a:cs typeface="Arial"/>
              </a:rPr>
              <a:t>To</a:t>
            </a:r>
            <a:r>
              <a:rPr dirty="0" sz="2400" spc="-3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051D38"/>
                </a:solidFill>
                <a:latin typeface="Arial"/>
                <a:cs typeface="Arial"/>
              </a:rPr>
              <a:t>develop</a:t>
            </a:r>
            <a:r>
              <a:rPr dirty="0" sz="2400" spc="-7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051D38"/>
                </a:solidFill>
                <a:latin typeface="Arial"/>
                <a:cs typeface="Arial"/>
              </a:rPr>
              <a:t>and</a:t>
            </a:r>
            <a:r>
              <a:rPr dirty="0" sz="2400" spc="-7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051D38"/>
                </a:solidFill>
                <a:latin typeface="Arial"/>
                <a:cs typeface="Arial"/>
              </a:rPr>
              <a:t>sustain</a:t>
            </a:r>
            <a:r>
              <a:rPr dirty="0" sz="2400" spc="-5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051D38"/>
                </a:solidFill>
                <a:latin typeface="Arial"/>
                <a:cs typeface="Arial"/>
              </a:rPr>
              <a:t>the</a:t>
            </a:r>
            <a:r>
              <a:rPr dirty="0" sz="2400" spc="-6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051D38"/>
                </a:solidFill>
                <a:latin typeface="Arial"/>
                <a:cs typeface="Arial"/>
              </a:rPr>
              <a:t>internal</a:t>
            </a:r>
            <a:r>
              <a:rPr dirty="0" sz="2400" spc="-4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051D38"/>
                </a:solidFill>
                <a:latin typeface="Arial"/>
                <a:cs typeface="Arial"/>
              </a:rPr>
              <a:t>audit</a:t>
            </a:r>
            <a:r>
              <a:rPr dirty="0" sz="2400" spc="-6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051D38"/>
                </a:solidFill>
                <a:latin typeface="Arial"/>
                <a:cs typeface="Arial"/>
              </a:rPr>
              <a:t>profession </a:t>
            </a:r>
            <a:r>
              <a:rPr dirty="0" sz="2400">
                <a:solidFill>
                  <a:srgbClr val="051D38"/>
                </a:solidFill>
                <a:latin typeface="Arial"/>
                <a:cs typeface="Arial"/>
              </a:rPr>
              <a:t>globally</a:t>
            </a:r>
            <a:r>
              <a:rPr dirty="0" sz="2400" spc="-9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051D38"/>
                </a:solidFill>
                <a:latin typeface="Arial"/>
                <a:cs typeface="Arial"/>
              </a:rPr>
              <a:t>through</a:t>
            </a:r>
            <a:r>
              <a:rPr dirty="0" sz="2400" spc="-110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051D38"/>
                </a:solidFill>
                <a:latin typeface="Arial"/>
                <a:cs typeface="Arial"/>
              </a:rPr>
              <a:t>appropriate</a:t>
            </a:r>
            <a:r>
              <a:rPr dirty="0" sz="2400" spc="-9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051D38"/>
                </a:solidFill>
                <a:latin typeface="Arial"/>
                <a:cs typeface="Arial"/>
              </a:rPr>
              <a:t>infrastructure, </a:t>
            </a:r>
            <a:r>
              <a:rPr dirty="0" sz="2400">
                <a:solidFill>
                  <a:srgbClr val="051D38"/>
                </a:solidFill>
                <a:latin typeface="Arial"/>
                <a:cs typeface="Arial"/>
              </a:rPr>
              <a:t>coordination,</a:t>
            </a:r>
            <a:r>
              <a:rPr dirty="0" sz="2400" spc="-9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051D38"/>
                </a:solidFill>
                <a:latin typeface="Arial"/>
                <a:cs typeface="Arial"/>
              </a:rPr>
              <a:t>support,</a:t>
            </a:r>
            <a:r>
              <a:rPr dirty="0" sz="2400" spc="-110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051D38"/>
                </a:solidFill>
                <a:latin typeface="Arial"/>
                <a:cs typeface="Arial"/>
              </a:rPr>
              <a:t>and</a:t>
            </a:r>
            <a:r>
              <a:rPr dirty="0" sz="2400" spc="-10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051D38"/>
                </a:solidFill>
                <a:latin typeface="Arial"/>
                <a:cs typeface="Arial"/>
              </a:rPr>
              <a:t>communication</a:t>
            </a:r>
            <a:endParaRPr sz="2400">
              <a:latin typeface="Arial"/>
              <a:cs typeface="Arial"/>
            </a:endParaRPr>
          </a:p>
          <a:p>
            <a:pPr marL="766445" indent="-298450">
              <a:lnSpc>
                <a:spcPct val="100000"/>
              </a:lnSpc>
              <a:spcBef>
                <a:spcPts val="15"/>
              </a:spcBef>
              <a:buSzPct val="96428"/>
              <a:buAutoNum type="arabicPeriod" startAt="3"/>
              <a:tabLst>
                <a:tab pos="766445" algn="l"/>
              </a:tabLst>
            </a:pPr>
            <a:r>
              <a:rPr dirty="0" sz="2800" spc="-10" b="1">
                <a:solidFill>
                  <a:srgbClr val="051D38"/>
                </a:solidFill>
                <a:latin typeface="Arial"/>
                <a:cs typeface="Arial"/>
              </a:rPr>
              <a:t>Service</a:t>
            </a:r>
            <a:endParaRPr sz="2800">
              <a:latin typeface="Arial"/>
              <a:cs typeface="Arial"/>
            </a:endParaRPr>
          </a:p>
          <a:p>
            <a:pPr marL="927100">
              <a:lnSpc>
                <a:spcPct val="100000"/>
              </a:lnSpc>
              <a:spcBef>
                <a:spcPts val="15"/>
              </a:spcBef>
            </a:pPr>
            <a:r>
              <a:rPr dirty="0" sz="2400" spc="-135">
                <a:solidFill>
                  <a:srgbClr val="051D38"/>
                </a:solidFill>
                <a:latin typeface="Arial"/>
                <a:cs typeface="Arial"/>
              </a:rPr>
              <a:t>To</a:t>
            </a:r>
            <a:r>
              <a:rPr dirty="0" sz="2400" spc="-4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051D38"/>
                </a:solidFill>
                <a:latin typeface="Arial"/>
                <a:cs typeface="Arial"/>
              </a:rPr>
              <a:t>provide</a:t>
            </a:r>
            <a:r>
              <a:rPr dirty="0" sz="2400" spc="-150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051D38"/>
                </a:solidFill>
                <a:latin typeface="Arial"/>
                <a:cs typeface="Arial"/>
              </a:rPr>
              <a:t>exceptional</a:t>
            </a:r>
            <a:r>
              <a:rPr dirty="0" sz="2400" spc="-3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051D38"/>
                </a:solidFill>
                <a:latin typeface="Arial"/>
                <a:cs typeface="Arial"/>
              </a:rPr>
              <a:t>service</a:t>
            </a:r>
            <a:r>
              <a:rPr dirty="0" sz="2400" spc="-70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051D38"/>
                </a:solidFill>
                <a:latin typeface="Arial"/>
                <a:cs typeface="Arial"/>
              </a:rPr>
              <a:t>to</a:t>
            </a:r>
            <a:r>
              <a:rPr dirty="0" sz="2400" spc="-70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051D38"/>
                </a:solidFill>
                <a:latin typeface="Arial"/>
                <a:cs typeface="Arial"/>
              </a:rPr>
              <a:t>IIA</a:t>
            </a:r>
            <a:r>
              <a:rPr dirty="0" sz="2400" spc="-16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051D38"/>
                </a:solidFill>
                <a:latin typeface="Arial"/>
                <a:cs typeface="Arial"/>
              </a:rPr>
              <a:t>members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787525">
              <a:lnSpc>
                <a:spcPct val="100000"/>
              </a:lnSpc>
              <a:spcBef>
                <a:spcPts val="100"/>
              </a:spcBef>
            </a:pPr>
            <a:r>
              <a:rPr dirty="0"/>
              <a:t>IIA</a:t>
            </a:r>
            <a:r>
              <a:rPr dirty="0" spc="-165"/>
              <a:t> </a:t>
            </a:r>
            <a:r>
              <a:rPr dirty="0"/>
              <a:t>BROAD</a:t>
            </a:r>
            <a:r>
              <a:rPr dirty="0" spc="-20"/>
              <a:t> </a:t>
            </a:r>
            <a:r>
              <a:rPr dirty="0" spc="-10"/>
              <a:t>OBJECTIVES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535940" y="1621663"/>
            <a:ext cx="7595870" cy="21723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55600" marR="997585" indent="-342900">
              <a:lnSpc>
                <a:spcPct val="100000"/>
              </a:lnSpc>
              <a:spcBef>
                <a:spcPts val="105"/>
              </a:spcBef>
              <a:buChar char="•"/>
              <a:tabLst>
                <a:tab pos="355600" algn="l"/>
              </a:tabLst>
            </a:pP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Acceptance</a:t>
            </a:r>
            <a:r>
              <a:rPr dirty="0" sz="3200" spc="-60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of</a:t>
            </a:r>
            <a:r>
              <a:rPr dirty="0" sz="3200" spc="-3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the</a:t>
            </a:r>
            <a:r>
              <a:rPr dirty="0" sz="3200" spc="-20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internal</a:t>
            </a:r>
            <a:r>
              <a:rPr dirty="0" sz="3200" spc="-20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 spc="-10">
                <a:solidFill>
                  <a:srgbClr val="051D38"/>
                </a:solidFill>
                <a:latin typeface="Arial"/>
                <a:cs typeface="Arial"/>
              </a:rPr>
              <a:t>auditing profession</a:t>
            </a:r>
            <a:endParaRPr sz="32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765"/>
              </a:spcBef>
              <a:buChar char="•"/>
              <a:tabLst>
                <a:tab pos="354965" algn="l"/>
              </a:tabLst>
            </a:pP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Increase</a:t>
            </a:r>
            <a:r>
              <a:rPr dirty="0" sz="3200" spc="-70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internal</a:t>
            </a:r>
            <a:r>
              <a:rPr dirty="0" sz="3200" spc="-4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auditing</a:t>
            </a:r>
            <a:r>
              <a:rPr dirty="0" sz="3200" spc="-5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 spc="-10">
                <a:solidFill>
                  <a:srgbClr val="051D38"/>
                </a:solidFill>
                <a:latin typeface="Arial"/>
                <a:cs typeface="Arial"/>
              </a:rPr>
              <a:t>capacity</a:t>
            </a:r>
            <a:endParaRPr sz="32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</a:tabLst>
            </a:pP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Provide</a:t>
            </a:r>
            <a:r>
              <a:rPr dirty="0" sz="3200" spc="-30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better</a:t>
            </a:r>
            <a:r>
              <a:rPr dirty="0" sz="3200" spc="-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services</a:t>
            </a:r>
            <a:r>
              <a:rPr dirty="0" sz="3200" spc="-40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for</a:t>
            </a:r>
            <a:r>
              <a:rPr dirty="0" sz="3200" spc="-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our</a:t>
            </a:r>
            <a:r>
              <a:rPr dirty="0" sz="3200" spc="-20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 spc="-10">
                <a:solidFill>
                  <a:srgbClr val="051D38"/>
                </a:solidFill>
                <a:latin typeface="Arial"/>
                <a:cs typeface="Arial"/>
              </a:rPr>
              <a:t>members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545465">
              <a:lnSpc>
                <a:spcPct val="100000"/>
              </a:lnSpc>
              <a:spcBef>
                <a:spcPts val="100"/>
              </a:spcBef>
            </a:pPr>
            <a:r>
              <a:rPr dirty="0" spc="-20"/>
              <a:t>ADVOCATING</a:t>
            </a:r>
            <a:r>
              <a:rPr dirty="0" spc="-50"/>
              <a:t> </a:t>
            </a:r>
            <a:r>
              <a:rPr dirty="0"/>
              <a:t>FOR</a:t>
            </a:r>
            <a:r>
              <a:rPr dirty="0" spc="-75"/>
              <a:t> </a:t>
            </a:r>
            <a:r>
              <a:rPr dirty="0"/>
              <a:t>THE</a:t>
            </a:r>
            <a:r>
              <a:rPr dirty="0" spc="-35"/>
              <a:t> </a:t>
            </a:r>
            <a:r>
              <a:rPr dirty="0" spc="-10"/>
              <a:t>PROFESSION</a:t>
            </a:r>
          </a:p>
        </p:txBody>
      </p:sp>
      <p:sp>
        <p:nvSpPr>
          <p:cNvPr id="3" name="object 3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95"/>
              </a:spcBef>
              <a:buChar char="•"/>
              <a:tabLst>
                <a:tab pos="355600" algn="l"/>
              </a:tabLst>
            </a:pPr>
            <a:r>
              <a:rPr dirty="0"/>
              <a:t>A</a:t>
            </a:r>
            <a:r>
              <a:rPr dirty="0" spc="-190"/>
              <a:t> </a:t>
            </a:r>
            <a:r>
              <a:rPr dirty="0"/>
              <a:t>seat</a:t>
            </a:r>
            <a:r>
              <a:rPr dirty="0" spc="-45"/>
              <a:t> </a:t>
            </a:r>
            <a:r>
              <a:rPr dirty="0"/>
              <a:t>on</a:t>
            </a:r>
            <a:r>
              <a:rPr dirty="0" spc="-30"/>
              <a:t> </a:t>
            </a:r>
            <a:r>
              <a:rPr dirty="0"/>
              <a:t>the</a:t>
            </a:r>
            <a:r>
              <a:rPr dirty="0" spc="-25"/>
              <a:t> </a:t>
            </a:r>
            <a:r>
              <a:rPr dirty="0" spc="-10"/>
              <a:t>Standing</a:t>
            </a:r>
            <a:r>
              <a:rPr dirty="0" spc="-175"/>
              <a:t> </a:t>
            </a:r>
            <a:r>
              <a:rPr dirty="0"/>
              <a:t>Advisory</a:t>
            </a:r>
            <a:r>
              <a:rPr dirty="0" spc="-35"/>
              <a:t> </a:t>
            </a:r>
            <a:r>
              <a:rPr dirty="0"/>
              <a:t>Group</a:t>
            </a:r>
            <a:r>
              <a:rPr dirty="0" spc="-25"/>
              <a:t> </a:t>
            </a:r>
            <a:r>
              <a:rPr dirty="0"/>
              <a:t>of</a:t>
            </a:r>
            <a:r>
              <a:rPr dirty="0" spc="-30"/>
              <a:t> </a:t>
            </a:r>
            <a:r>
              <a:rPr dirty="0" spc="-25"/>
              <a:t>the </a:t>
            </a:r>
            <a:r>
              <a:rPr dirty="0" spc="-10"/>
              <a:t>PCAOB</a:t>
            </a:r>
          </a:p>
          <a:p>
            <a:pPr marL="354965" indent="-342265">
              <a:lnSpc>
                <a:spcPct val="100000"/>
              </a:lnSpc>
              <a:spcBef>
                <a:spcPts val="670"/>
              </a:spcBef>
              <a:buChar char="•"/>
              <a:tabLst>
                <a:tab pos="354965" algn="l"/>
              </a:tabLst>
            </a:pPr>
            <a:r>
              <a:rPr dirty="0"/>
              <a:t>Permanent</a:t>
            </a:r>
            <a:r>
              <a:rPr dirty="0" spc="-55"/>
              <a:t> </a:t>
            </a:r>
            <a:r>
              <a:rPr dirty="0"/>
              <a:t>observer</a:t>
            </a:r>
            <a:r>
              <a:rPr dirty="0" spc="-65"/>
              <a:t> </a:t>
            </a:r>
            <a:r>
              <a:rPr dirty="0"/>
              <a:t>status</a:t>
            </a:r>
            <a:r>
              <a:rPr dirty="0" spc="-65"/>
              <a:t> </a:t>
            </a:r>
            <a:r>
              <a:rPr dirty="0"/>
              <a:t>on</a:t>
            </a:r>
            <a:r>
              <a:rPr dirty="0" spc="-75"/>
              <a:t> </a:t>
            </a:r>
            <a:r>
              <a:rPr dirty="0" spc="-10"/>
              <a:t>INSOTSAI</a:t>
            </a:r>
          </a:p>
          <a:p>
            <a:pPr marL="354965" indent="-342265">
              <a:lnSpc>
                <a:spcPct val="100000"/>
              </a:lnSpc>
              <a:spcBef>
                <a:spcPts val="675"/>
              </a:spcBef>
              <a:buChar char="•"/>
              <a:tabLst>
                <a:tab pos="354965" algn="l"/>
              </a:tabLst>
            </a:pPr>
            <a:r>
              <a:rPr dirty="0"/>
              <a:t>Respond</a:t>
            </a:r>
            <a:r>
              <a:rPr dirty="0" spc="-50"/>
              <a:t> </a:t>
            </a:r>
            <a:r>
              <a:rPr dirty="0"/>
              <a:t>to</a:t>
            </a:r>
            <a:r>
              <a:rPr dirty="0" spc="-60"/>
              <a:t> </a:t>
            </a:r>
            <a:r>
              <a:rPr dirty="0"/>
              <a:t>various</a:t>
            </a:r>
            <a:r>
              <a:rPr dirty="0" spc="-70"/>
              <a:t> </a:t>
            </a:r>
            <a:r>
              <a:rPr dirty="0" spc="-10"/>
              <a:t>regulators</a:t>
            </a:r>
          </a:p>
          <a:p>
            <a:pPr lvl="1" marL="755015" indent="-285115">
              <a:lnSpc>
                <a:spcPct val="100000"/>
              </a:lnSpc>
              <a:spcBef>
                <a:spcPts val="590"/>
              </a:spcBef>
              <a:buChar char="–"/>
              <a:tabLst>
                <a:tab pos="755015" algn="l"/>
              </a:tabLst>
            </a:pPr>
            <a:r>
              <a:rPr dirty="0" sz="2400">
                <a:solidFill>
                  <a:srgbClr val="008FC6"/>
                </a:solidFill>
                <a:latin typeface="Arial"/>
                <a:cs typeface="Arial"/>
              </a:rPr>
              <a:t>Basel</a:t>
            </a:r>
            <a:r>
              <a:rPr dirty="0" sz="2400" spc="-95">
                <a:solidFill>
                  <a:srgbClr val="008FC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008FC6"/>
                </a:solidFill>
                <a:latin typeface="Arial"/>
                <a:cs typeface="Arial"/>
              </a:rPr>
              <a:t>Committee</a:t>
            </a:r>
            <a:r>
              <a:rPr dirty="0" sz="2400" spc="-95">
                <a:solidFill>
                  <a:srgbClr val="008FC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008FC6"/>
                </a:solidFill>
                <a:latin typeface="Arial"/>
                <a:cs typeface="Arial"/>
              </a:rPr>
              <a:t>on</a:t>
            </a:r>
            <a:r>
              <a:rPr dirty="0" sz="2400" spc="-95">
                <a:solidFill>
                  <a:srgbClr val="008FC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008FC6"/>
                </a:solidFill>
                <a:latin typeface="Arial"/>
                <a:cs typeface="Arial"/>
              </a:rPr>
              <a:t>Banking</a:t>
            </a:r>
            <a:r>
              <a:rPr dirty="0" sz="2400" spc="-75">
                <a:solidFill>
                  <a:srgbClr val="008FC6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008FC6"/>
                </a:solidFill>
                <a:latin typeface="Arial"/>
                <a:cs typeface="Arial"/>
              </a:rPr>
              <a:t>Supervision</a:t>
            </a:r>
            <a:endParaRPr sz="2400">
              <a:latin typeface="Arial"/>
              <a:cs typeface="Arial"/>
            </a:endParaRPr>
          </a:p>
          <a:p>
            <a:pPr lvl="1" marL="755015" indent="-285115">
              <a:lnSpc>
                <a:spcPct val="100000"/>
              </a:lnSpc>
              <a:spcBef>
                <a:spcPts val="580"/>
              </a:spcBef>
              <a:buChar char="–"/>
              <a:tabLst>
                <a:tab pos="755015" algn="l"/>
              </a:tabLst>
            </a:pPr>
            <a:r>
              <a:rPr dirty="0" sz="2400" spc="-25">
                <a:solidFill>
                  <a:srgbClr val="008FC6"/>
                </a:solidFill>
                <a:latin typeface="Arial"/>
                <a:cs typeface="Arial"/>
              </a:rPr>
              <a:t>SEC</a:t>
            </a:r>
            <a:endParaRPr sz="2400">
              <a:latin typeface="Arial"/>
              <a:cs typeface="Arial"/>
            </a:endParaRPr>
          </a:p>
          <a:p>
            <a:pPr lvl="1" marL="755015" indent="-285115">
              <a:lnSpc>
                <a:spcPct val="100000"/>
              </a:lnSpc>
              <a:spcBef>
                <a:spcPts val="575"/>
              </a:spcBef>
              <a:buChar char="–"/>
              <a:tabLst>
                <a:tab pos="755015" algn="l"/>
              </a:tabLst>
            </a:pPr>
            <a:r>
              <a:rPr dirty="0" sz="2400" spc="-25">
                <a:solidFill>
                  <a:srgbClr val="008FC6"/>
                </a:solidFill>
                <a:latin typeface="Arial"/>
                <a:cs typeface="Arial"/>
              </a:rPr>
              <a:t>OSC</a:t>
            </a:r>
            <a:endParaRPr sz="2400">
              <a:latin typeface="Arial"/>
              <a:cs typeface="Arial"/>
            </a:endParaRPr>
          </a:p>
          <a:p>
            <a:pPr lvl="1" marL="755015" indent="-285115">
              <a:lnSpc>
                <a:spcPct val="100000"/>
              </a:lnSpc>
              <a:spcBef>
                <a:spcPts val="580"/>
              </a:spcBef>
              <a:buChar char="–"/>
              <a:tabLst>
                <a:tab pos="755015" algn="l"/>
              </a:tabLst>
            </a:pPr>
            <a:r>
              <a:rPr dirty="0" sz="2400" spc="-25">
                <a:solidFill>
                  <a:srgbClr val="008FC6"/>
                </a:solidFill>
                <a:latin typeface="Arial"/>
                <a:cs typeface="Arial"/>
              </a:rPr>
              <a:t>SOX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368300">
              <a:lnSpc>
                <a:spcPct val="100000"/>
              </a:lnSpc>
              <a:spcBef>
                <a:spcPts val="100"/>
              </a:spcBef>
            </a:pPr>
            <a:r>
              <a:rPr dirty="0"/>
              <a:t>THE</a:t>
            </a:r>
            <a:r>
              <a:rPr dirty="0" spc="5"/>
              <a:t> </a:t>
            </a:r>
            <a:r>
              <a:rPr dirty="0" spc="-10"/>
              <a:t>GLOBAL</a:t>
            </a:r>
            <a:r>
              <a:rPr dirty="0" spc="-260"/>
              <a:t> </a:t>
            </a:r>
            <a:r>
              <a:rPr dirty="0"/>
              <a:t>ADVOCACY</a:t>
            </a:r>
            <a:r>
              <a:rPr dirty="0" spc="-40"/>
              <a:t> </a:t>
            </a:r>
            <a:r>
              <a:rPr dirty="0" spc="-10"/>
              <a:t>FRAMEWORK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535940" y="1537003"/>
            <a:ext cx="7394575" cy="3541395"/>
          </a:xfrm>
          <a:prstGeom prst="rect">
            <a:avLst/>
          </a:prstGeom>
        </p:spPr>
        <p:txBody>
          <a:bodyPr wrap="square" lIns="0" tIns="996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85"/>
              </a:spcBef>
            </a:pPr>
            <a:r>
              <a:rPr dirty="0" sz="2800">
                <a:solidFill>
                  <a:srgbClr val="051D38"/>
                </a:solidFill>
                <a:latin typeface="Arial"/>
                <a:cs typeface="Arial"/>
              </a:rPr>
              <a:t>Maximize</a:t>
            </a:r>
            <a:r>
              <a:rPr dirty="0" sz="2800" spc="-8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2800">
                <a:solidFill>
                  <a:srgbClr val="051D38"/>
                </a:solidFill>
                <a:latin typeface="Arial"/>
                <a:cs typeface="Arial"/>
              </a:rPr>
              <a:t>influence</a:t>
            </a:r>
            <a:r>
              <a:rPr dirty="0" sz="2800" spc="-90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2800">
                <a:solidFill>
                  <a:srgbClr val="051D38"/>
                </a:solidFill>
                <a:latin typeface="Arial"/>
                <a:cs typeface="Arial"/>
              </a:rPr>
              <a:t>with</a:t>
            </a:r>
            <a:r>
              <a:rPr dirty="0" sz="2800" spc="-90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2800">
                <a:solidFill>
                  <a:srgbClr val="051D38"/>
                </a:solidFill>
                <a:latin typeface="Arial"/>
                <a:cs typeface="Arial"/>
              </a:rPr>
              <a:t>limited</a:t>
            </a:r>
            <a:r>
              <a:rPr dirty="0" sz="2800" spc="-8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2800" spc="-10">
                <a:solidFill>
                  <a:srgbClr val="051D38"/>
                </a:solidFill>
                <a:latin typeface="Arial"/>
                <a:cs typeface="Arial"/>
              </a:rPr>
              <a:t>resources</a:t>
            </a:r>
            <a:endParaRPr sz="2800">
              <a:latin typeface="Arial"/>
              <a:cs typeface="Arial"/>
            </a:endParaRPr>
          </a:p>
          <a:p>
            <a:pPr marL="755015" indent="-285115">
              <a:lnSpc>
                <a:spcPct val="100000"/>
              </a:lnSpc>
              <a:spcBef>
                <a:spcPts val="590"/>
              </a:spcBef>
              <a:buChar char="–"/>
              <a:tabLst>
                <a:tab pos="755015" algn="l"/>
              </a:tabLst>
            </a:pPr>
            <a:r>
              <a:rPr dirty="0" sz="2400">
                <a:solidFill>
                  <a:srgbClr val="008FC6"/>
                </a:solidFill>
                <a:latin typeface="Arial"/>
                <a:cs typeface="Arial"/>
              </a:rPr>
              <a:t>Focus</a:t>
            </a:r>
            <a:r>
              <a:rPr dirty="0" sz="2400" spc="-50">
                <a:solidFill>
                  <a:srgbClr val="008FC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008FC6"/>
                </a:solidFill>
                <a:latin typeface="Arial"/>
                <a:cs typeface="Arial"/>
              </a:rPr>
              <a:t>on</a:t>
            </a:r>
            <a:r>
              <a:rPr dirty="0" sz="2400" spc="-50">
                <a:solidFill>
                  <a:srgbClr val="008FC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008FC6"/>
                </a:solidFill>
                <a:latin typeface="Arial"/>
                <a:cs typeface="Arial"/>
              </a:rPr>
              <a:t>key</a:t>
            </a:r>
            <a:r>
              <a:rPr dirty="0" sz="2400" spc="-45">
                <a:solidFill>
                  <a:srgbClr val="008FC6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008FC6"/>
                </a:solidFill>
                <a:latin typeface="Arial"/>
                <a:cs typeface="Arial"/>
              </a:rPr>
              <a:t>targets</a:t>
            </a:r>
            <a:endParaRPr sz="2400">
              <a:latin typeface="Arial"/>
              <a:cs typeface="Arial"/>
            </a:endParaRPr>
          </a:p>
          <a:p>
            <a:pPr marL="755015" indent="-285115">
              <a:lnSpc>
                <a:spcPct val="100000"/>
              </a:lnSpc>
              <a:spcBef>
                <a:spcPts val="580"/>
              </a:spcBef>
              <a:buChar char="–"/>
              <a:tabLst>
                <a:tab pos="755015" algn="l"/>
              </a:tabLst>
            </a:pPr>
            <a:r>
              <a:rPr dirty="0" sz="2400">
                <a:solidFill>
                  <a:srgbClr val="008FC6"/>
                </a:solidFill>
                <a:latin typeface="Arial"/>
                <a:cs typeface="Arial"/>
              </a:rPr>
              <a:t>Coordinate</a:t>
            </a:r>
            <a:r>
              <a:rPr dirty="0" sz="2400" spc="-90">
                <a:solidFill>
                  <a:srgbClr val="008FC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008FC6"/>
                </a:solidFill>
                <a:latin typeface="Arial"/>
                <a:cs typeface="Arial"/>
              </a:rPr>
              <a:t>efforts</a:t>
            </a:r>
            <a:r>
              <a:rPr dirty="0" sz="2400" spc="-125">
                <a:solidFill>
                  <a:srgbClr val="008FC6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008FC6"/>
                </a:solidFill>
                <a:latin typeface="Arial"/>
                <a:cs typeface="Arial"/>
              </a:rPr>
              <a:t>globally</a:t>
            </a:r>
            <a:endParaRPr sz="2400">
              <a:latin typeface="Arial"/>
              <a:cs typeface="Arial"/>
            </a:endParaRPr>
          </a:p>
          <a:p>
            <a:pPr marL="755015" indent="-285115">
              <a:lnSpc>
                <a:spcPct val="100000"/>
              </a:lnSpc>
              <a:spcBef>
                <a:spcPts val="575"/>
              </a:spcBef>
              <a:buChar char="–"/>
              <a:tabLst>
                <a:tab pos="755015" algn="l"/>
              </a:tabLst>
            </a:pPr>
            <a:r>
              <a:rPr dirty="0" sz="2400">
                <a:solidFill>
                  <a:srgbClr val="008FC6"/>
                </a:solidFill>
                <a:latin typeface="Arial"/>
                <a:cs typeface="Arial"/>
              </a:rPr>
              <a:t>Set</a:t>
            </a:r>
            <a:r>
              <a:rPr dirty="0" sz="2400" spc="-85">
                <a:solidFill>
                  <a:srgbClr val="008FC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008FC6"/>
                </a:solidFill>
                <a:latin typeface="Arial"/>
                <a:cs typeface="Arial"/>
              </a:rPr>
              <a:t>objectives;</a:t>
            </a:r>
            <a:r>
              <a:rPr dirty="0" sz="2400" spc="-95">
                <a:solidFill>
                  <a:srgbClr val="008FC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008FC6"/>
                </a:solidFill>
                <a:latin typeface="Arial"/>
                <a:cs typeface="Arial"/>
              </a:rPr>
              <a:t>record</a:t>
            </a:r>
            <a:r>
              <a:rPr dirty="0" sz="2400" spc="-85">
                <a:solidFill>
                  <a:srgbClr val="008FC6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008FC6"/>
                </a:solidFill>
                <a:latin typeface="Arial"/>
                <a:cs typeface="Arial"/>
              </a:rPr>
              <a:t>progress</a:t>
            </a:r>
            <a:endParaRPr sz="2400">
              <a:latin typeface="Arial"/>
              <a:cs typeface="Arial"/>
            </a:endParaRPr>
          </a:p>
          <a:p>
            <a:pPr marL="754380" marR="5080" indent="-285115">
              <a:lnSpc>
                <a:spcPct val="100000"/>
              </a:lnSpc>
              <a:spcBef>
                <a:spcPts val="575"/>
              </a:spcBef>
              <a:buChar char="–"/>
              <a:tabLst>
                <a:tab pos="756285" algn="l"/>
              </a:tabLst>
            </a:pPr>
            <a:r>
              <a:rPr dirty="0" sz="2400">
                <a:solidFill>
                  <a:srgbClr val="008FC6"/>
                </a:solidFill>
                <a:latin typeface="Arial"/>
                <a:cs typeface="Arial"/>
              </a:rPr>
              <a:t>Provide</a:t>
            </a:r>
            <a:r>
              <a:rPr dirty="0" sz="2400" spc="-80">
                <a:solidFill>
                  <a:srgbClr val="008FC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008FC6"/>
                </a:solidFill>
                <a:latin typeface="Arial"/>
                <a:cs typeface="Arial"/>
              </a:rPr>
              <a:t>consistent</a:t>
            </a:r>
            <a:r>
              <a:rPr dirty="0" sz="2400" spc="-70">
                <a:solidFill>
                  <a:srgbClr val="008FC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008FC6"/>
                </a:solidFill>
                <a:latin typeface="Arial"/>
                <a:cs typeface="Arial"/>
              </a:rPr>
              <a:t>impression</a:t>
            </a:r>
            <a:r>
              <a:rPr dirty="0" sz="2400" spc="-75">
                <a:solidFill>
                  <a:srgbClr val="008FC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008FC6"/>
                </a:solidFill>
                <a:latin typeface="Arial"/>
                <a:cs typeface="Arial"/>
              </a:rPr>
              <a:t>of</a:t>
            </a:r>
            <a:r>
              <a:rPr dirty="0" sz="2400" spc="-105">
                <a:solidFill>
                  <a:srgbClr val="008FC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008FC6"/>
                </a:solidFill>
                <a:latin typeface="Arial"/>
                <a:cs typeface="Arial"/>
              </a:rPr>
              <a:t>internal</a:t>
            </a:r>
            <a:r>
              <a:rPr dirty="0" sz="2400" spc="-70">
                <a:solidFill>
                  <a:srgbClr val="008FC6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008FC6"/>
                </a:solidFill>
                <a:latin typeface="Arial"/>
                <a:cs typeface="Arial"/>
              </a:rPr>
              <a:t>auditing </a:t>
            </a:r>
            <a:r>
              <a:rPr dirty="0" sz="2400" spc="-10">
                <a:solidFill>
                  <a:srgbClr val="008FC6"/>
                </a:solidFill>
                <a:latin typeface="Arial"/>
                <a:cs typeface="Arial"/>
              </a:rPr>
              <a:t>	</a:t>
            </a:r>
            <a:r>
              <a:rPr dirty="0" sz="2400">
                <a:solidFill>
                  <a:srgbClr val="008FC6"/>
                </a:solidFill>
                <a:latin typeface="Arial"/>
                <a:cs typeface="Arial"/>
              </a:rPr>
              <a:t>profession</a:t>
            </a:r>
            <a:r>
              <a:rPr dirty="0" sz="2400" spc="-85">
                <a:solidFill>
                  <a:srgbClr val="008FC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008FC6"/>
                </a:solidFill>
                <a:latin typeface="Arial"/>
                <a:cs typeface="Arial"/>
              </a:rPr>
              <a:t>and</a:t>
            </a:r>
            <a:r>
              <a:rPr dirty="0" sz="2400" spc="-125">
                <a:solidFill>
                  <a:srgbClr val="008FC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008FC6"/>
                </a:solidFill>
                <a:latin typeface="Arial"/>
                <a:cs typeface="Arial"/>
              </a:rPr>
              <a:t>The</a:t>
            </a:r>
            <a:r>
              <a:rPr dirty="0" sz="2400" spc="-95">
                <a:solidFill>
                  <a:srgbClr val="008FC6"/>
                </a:solidFill>
                <a:latin typeface="Arial"/>
                <a:cs typeface="Arial"/>
              </a:rPr>
              <a:t> </a:t>
            </a:r>
            <a:r>
              <a:rPr dirty="0" sz="2400" spc="-25">
                <a:solidFill>
                  <a:srgbClr val="008FC6"/>
                </a:solidFill>
                <a:latin typeface="Arial"/>
                <a:cs typeface="Arial"/>
              </a:rPr>
              <a:t>IIA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275"/>
              </a:spcBef>
            </a:pPr>
            <a:endParaRPr sz="2400">
              <a:latin typeface="Arial"/>
              <a:cs typeface="Arial"/>
            </a:endParaRPr>
          </a:p>
          <a:p>
            <a:pPr marL="1929764">
              <a:lnSpc>
                <a:spcPct val="100000"/>
              </a:lnSpc>
            </a:pPr>
            <a:r>
              <a:rPr dirty="0" sz="2400" b="1">
                <a:solidFill>
                  <a:srgbClr val="051D38"/>
                </a:solidFill>
                <a:latin typeface="Arial"/>
                <a:cs typeface="Arial"/>
              </a:rPr>
              <a:t>ONE</a:t>
            </a:r>
            <a:r>
              <a:rPr dirty="0" sz="2400" spc="-30" b="1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2400" b="1">
                <a:solidFill>
                  <a:srgbClr val="051D38"/>
                </a:solidFill>
                <a:latin typeface="Arial"/>
                <a:cs typeface="Arial"/>
              </a:rPr>
              <a:t>MESSAGE,</a:t>
            </a:r>
            <a:r>
              <a:rPr dirty="0" sz="2400" spc="-35" b="1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2400" b="1">
                <a:solidFill>
                  <a:srgbClr val="051D38"/>
                </a:solidFill>
                <a:latin typeface="Arial"/>
                <a:cs typeface="Arial"/>
              </a:rPr>
              <a:t>MANY</a:t>
            </a:r>
            <a:r>
              <a:rPr dirty="0" sz="2400" spc="-75" b="1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2400" spc="-10" b="1">
                <a:solidFill>
                  <a:srgbClr val="051D38"/>
                </a:solidFill>
                <a:latin typeface="Arial"/>
                <a:cs typeface="Arial"/>
              </a:rPr>
              <a:t>VOICES!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535940" y="228346"/>
            <a:ext cx="6710680" cy="36633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370965" marR="5080" indent="911225">
              <a:lnSpc>
                <a:spcPct val="100000"/>
              </a:lnSpc>
              <a:spcBef>
                <a:spcPts val="100"/>
              </a:spcBef>
            </a:pPr>
            <a:r>
              <a:rPr dirty="0" sz="3000">
                <a:solidFill>
                  <a:srgbClr val="FFFFFF"/>
                </a:solidFill>
                <a:latin typeface="Arial"/>
                <a:cs typeface="Arial"/>
              </a:rPr>
              <a:t>DEVELOPMENT</a:t>
            </a:r>
            <a:r>
              <a:rPr dirty="0" sz="3000" spc="-6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0" spc="-25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dirty="0" sz="3000" spc="-35">
                <a:solidFill>
                  <a:srgbClr val="FFFFFF"/>
                </a:solidFill>
                <a:latin typeface="Arial"/>
                <a:cs typeface="Arial"/>
              </a:rPr>
              <a:t>STANDARDS</a:t>
            </a:r>
            <a:r>
              <a:rPr dirty="0" sz="3000" spc="-17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dirty="0" sz="3000" spc="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0" spc="-10">
                <a:solidFill>
                  <a:srgbClr val="FFFFFF"/>
                </a:solidFill>
                <a:latin typeface="Arial"/>
                <a:cs typeface="Arial"/>
              </a:rPr>
              <a:t>GUIDANCE</a:t>
            </a:r>
            <a:endParaRPr sz="3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25"/>
              </a:spcBef>
            </a:pPr>
            <a:endParaRPr sz="30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buChar char="•"/>
              <a:tabLst>
                <a:tab pos="354965" algn="l"/>
              </a:tabLst>
            </a:pPr>
            <a:r>
              <a:rPr dirty="0" sz="3200" spc="-10">
                <a:solidFill>
                  <a:srgbClr val="051D38"/>
                </a:solidFill>
                <a:latin typeface="Arial"/>
                <a:cs typeface="Arial"/>
              </a:rPr>
              <a:t>Internal</a:t>
            </a:r>
            <a:r>
              <a:rPr dirty="0" sz="3200" spc="-200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Auditing</a:t>
            </a:r>
            <a:r>
              <a:rPr dirty="0" sz="3200" spc="-1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Standards</a:t>
            </a:r>
            <a:r>
              <a:rPr dirty="0" sz="3200" spc="-10">
                <a:solidFill>
                  <a:srgbClr val="051D38"/>
                </a:solidFill>
                <a:latin typeface="Arial"/>
                <a:cs typeface="Arial"/>
              </a:rPr>
              <a:t> Board</a:t>
            </a:r>
            <a:endParaRPr sz="32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765"/>
              </a:spcBef>
              <a:buChar char="•"/>
              <a:tabLst>
                <a:tab pos="354965" algn="l"/>
              </a:tabLst>
            </a:pP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Exposure</a:t>
            </a:r>
            <a:r>
              <a:rPr dirty="0" sz="3200" spc="-3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Draft</a:t>
            </a:r>
            <a:r>
              <a:rPr dirty="0" sz="3200" spc="-10">
                <a:solidFill>
                  <a:srgbClr val="051D38"/>
                </a:solidFill>
                <a:latin typeface="Arial"/>
                <a:cs typeface="Arial"/>
              </a:rPr>
              <a:t> Process</a:t>
            </a:r>
            <a:endParaRPr sz="32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</a:tabLst>
            </a:pP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Approval</a:t>
            </a:r>
            <a:r>
              <a:rPr dirty="0" sz="3200" spc="-60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and</a:t>
            </a:r>
            <a:r>
              <a:rPr dirty="0" sz="3200" spc="-60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implementation</a:t>
            </a:r>
            <a:r>
              <a:rPr dirty="0" sz="3200" spc="-40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 spc="-20">
                <a:solidFill>
                  <a:srgbClr val="051D38"/>
                </a:solidFill>
                <a:latin typeface="Arial"/>
                <a:cs typeface="Arial"/>
              </a:rPr>
              <a:t>date</a:t>
            </a:r>
            <a:endParaRPr sz="32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</a:tabLst>
            </a:pP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Professional</a:t>
            </a:r>
            <a:r>
              <a:rPr dirty="0" sz="3200" spc="-2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Issues</a:t>
            </a:r>
            <a:r>
              <a:rPr dirty="0" sz="3200" spc="-4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 spc="-10">
                <a:solidFill>
                  <a:srgbClr val="051D38"/>
                </a:solidFill>
                <a:latin typeface="Arial"/>
                <a:cs typeface="Arial"/>
              </a:rPr>
              <a:t>Committee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535940" y="228346"/>
            <a:ext cx="7136130" cy="55657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369310" marR="5080" indent="-2423795">
              <a:lnSpc>
                <a:spcPct val="100000"/>
              </a:lnSpc>
              <a:spcBef>
                <a:spcPts val="100"/>
              </a:spcBef>
            </a:pPr>
            <a:r>
              <a:rPr dirty="0" sz="3000">
                <a:solidFill>
                  <a:srgbClr val="FFFFFF"/>
                </a:solidFill>
                <a:latin typeface="Arial"/>
                <a:cs typeface="Arial"/>
              </a:rPr>
              <a:t>COMMON</a:t>
            </a:r>
            <a:r>
              <a:rPr dirty="0" sz="3000" spc="-6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0">
                <a:solidFill>
                  <a:srgbClr val="FFFFFF"/>
                </a:solidFill>
                <a:latin typeface="Arial"/>
                <a:cs typeface="Arial"/>
              </a:rPr>
              <a:t>BODY</a:t>
            </a:r>
            <a:r>
              <a:rPr dirty="0" sz="3000" spc="-10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dirty="0" sz="3000" spc="-5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0" spc="-10">
                <a:solidFill>
                  <a:srgbClr val="FFFFFF"/>
                </a:solidFill>
                <a:latin typeface="Arial"/>
                <a:cs typeface="Arial"/>
              </a:rPr>
              <a:t>KNOWLEDGE (CBOK)</a:t>
            </a:r>
            <a:endParaRPr sz="30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3390"/>
              </a:spcBef>
              <a:buChar char="•"/>
              <a:tabLst>
                <a:tab pos="354965" algn="l"/>
              </a:tabLst>
            </a:pP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Global</a:t>
            </a:r>
            <a:r>
              <a:rPr dirty="0" sz="3200" spc="-2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 spc="-10">
                <a:solidFill>
                  <a:srgbClr val="051D38"/>
                </a:solidFill>
                <a:latin typeface="Arial"/>
                <a:cs typeface="Arial"/>
              </a:rPr>
              <a:t>survey</a:t>
            </a:r>
            <a:endParaRPr sz="3200">
              <a:latin typeface="Arial"/>
              <a:cs typeface="Arial"/>
            </a:endParaRPr>
          </a:p>
          <a:p>
            <a:pPr marL="355600" marR="3698875" indent="-342900">
              <a:lnSpc>
                <a:spcPts val="3460"/>
              </a:lnSpc>
              <a:spcBef>
                <a:spcPts val="815"/>
              </a:spcBef>
              <a:buChar char="•"/>
              <a:tabLst>
                <a:tab pos="355600" algn="l"/>
              </a:tabLst>
            </a:pP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Summary</a:t>
            </a:r>
            <a:r>
              <a:rPr dirty="0" sz="3200" spc="-2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of</a:t>
            </a:r>
            <a:r>
              <a:rPr dirty="0" sz="3200" spc="-30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 spc="-25">
                <a:solidFill>
                  <a:srgbClr val="051D38"/>
                </a:solidFill>
                <a:latin typeface="Arial"/>
                <a:cs typeface="Arial"/>
              </a:rPr>
              <a:t>the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global</a:t>
            </a:r>
            <a:r>
              <a:rPr dirty="0" sz="3200" spc="-50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practice</a:t>
            </a:r>
            <a:r>
              <a:rPr dirty="0" sz="3200" spc="-4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 spc="-25">
                <a:solidFill>
                  <a:srgbClr val="051D38"/>
                </a:solidFill>
                <a:latin typeface="Arial"/>
                <a:cs typeface="Arial"/>
              </a:rPr>
              <a:t>of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internal</a:t>
            </a:r>
            <a:r>
              <a:rPr dirty="0" sz="3200" spc="-5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 spc="-10">
                <a:solidFill>
                  <a:srgbClr val="051D38"/>
                </a:solidFill>
                <a:latin typeface="Arial"/>
                <a:cs typeface="Arial"/>
              </a:rPr>
              <a:t>auditing</a:t>
            </a:r>
            <a:endParaRPr sz="3200">
              <a:latin typeface="Arial"/>
              <a:cs typeface="Arial"/>
            </a:endParaRPr>
          </a:p>
          <a:p>
            <a:pPr marL="355600" marR="3451860" indent="-342900">
              <a:lnSpc>
                <a:spcPct val="90000"/>
              </a:lnSpc>
              <a:spcBef>
                <a:spcPts val="710"/>
              </a:spcBef>
              <a:buChar char="•"/>
              <a:tabLst>
                <a:tab pos="355600" algn="l"/>
              </a:tabLst>
            </a:pP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Insights</a:t>
            </a:r>
            <a:r>
              <a:rPr dirty="0" sz="3200" spc="-1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into</a:t>
            </a:r>
            <a:r>
              <a:rPr dirty="0" sz="3200" spc="-10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 spc="-25">
                <a:solidFill>
                  <a:srgbClr val="051D38"/>
                </a:solidFill>
                <a:latin typeface="Arial"/>
                <a:cs typeface="Arial"/>
              </a:rPr>
              <a:t>the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practice</a:t>
            </a:r>
            <a:r>
              <a:rPr dirty="0" sz="3200" spc="-4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of</a:t>
            </a:r>
            <a:r>
              <a:rPr dirty="0" sz="3200" spc="-1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 spc="-10">
                <a:solidFill>
                  <a:srgbClr val="051D38"/>
                </a:solidFill>
                <a:latin typeface="Arial"/>
                <a:cs typeface="Arial"/>
              </a:rPr>
              <a:t>internal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auditing,</a:t>
            </a:r>
            <a:r>
              <a:rPr dirty="0" sz="3200" spc="-3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how</a:t>
            </a:r>
            <a:r>
              <a:rPr dirty="0" sz="3200" spc="-25">
                <a:solidFill>
                  <a:srgbClr val="051D38"/>
                </a:solidFill>
                <a:latin typeface="Arial"/>
                <a:cs typeface="Arial"/>
              </a:rPr>
              <a:t> it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has</a:t>
            </a:r>
            <a:r>
              <a:rPr dirty="0" sz="3200" spc="-4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changed,</a:t>
            </a:r>
            <a:r>
              <a:rPr dirty="0" sz="3200" spc="-3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 spc="-25">
                <a:solidFill>
                  <a:srgbClr val="051D38"/>
                </a:solidFill>
                <a:latin typeface="Arial"/>
                <a:cs typeface="Arial"/>
              </a:rPr>
              <a:t>and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where</a:t>
            </a:r>
            <a:r>
              <a:rPr dirty="0" sz="3200" spc="-30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it</a:t>
            </a:r>
            <a:r>
              <a:rPr dirty="0" sz="3200" spc="-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is</a:t>
            </a:r>
            <a:r>
              <a:rPr dirty="0" sz="3200" spc="-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 spc="-10">
                <a:solidFill>
                  <a:srgbClr val="051D38"/>
                </a:solidFill>
                <a:latin typeface="Arial"/>
                <a:cs typeface="Arial"/>
              </a:rPr>
              <a:t>going</a:t>
            </a:r>
            <a:endParaRPr sz="3200">
              <a:latin typeface="Arial"/>
              <a:cs typeface="Arial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181600" y="2409444"/>
            <a:ext cx="3400044" cy="2267711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499235">
              <a:lnSpc>
                <a:spcPct val="100000"/>
              </a:lnSpc>
              <a:spcBef>
                <a:spcPts val="100"/>
              </a:spcBef>
            </a:pPr>
            <a:r>
              <a:rPr dirty="0" spc="-20"/>
              <a:t>CERTIFICATION</a:t>
            </a:r>
            <a:r>
              <a:rPr dirty="0" spc="-135"/>
              <a:t> </a:t>
            </a:r>
            <a:r>
              <a:rPr dirty="0" spc="-10"/>
              <a:t>PROGRAM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535940" y="1524736"/>
            <a:ext cx="7527925" cy="4464050"/>
          </a:xfrm>
          <a:prstGeom prst="rect">
            <a:avLst/>
          </a:prstGeom>
        </p:spPr>
        <p:txBody>
          <a:bodyPr wrap="square" lIns="0" tIns="60960" rIns="0" bIns="0" rtlCol="0" vert="horz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480"/>
              </a:spcBef>
              <a:buChar char="•"/>
              <a:tabLst>
                <a:tab pos="354965" algn="l"/>
              </a:tabLst>
            </a:pP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Certified</a:t>
            </a:r>
            <a:r>
              <a:rPr dirty="0" sz="3200" spc="-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 spc="-10">
                <a:solidFill>
                  <a:srgbClr val="051D38"/>
                </a:solidFill>
                <a:latin typeface="Arial"/>
                <a:cs typeface="Arial"/>
              </a:rPr>
              <a:t>Internal</a:t>
            </a:r>
            <a:r>
              <a:rPr dirty="0" sz="3200" spc="-19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Auditor </a:t>
            </a:r>
            <a:r>
              <a:rPr dirty="0" sz="3200" spc="-10">
                <a:solidFill>
                  <a:srgbClr val="051D38"/>
                </a:solidFill>
                <a:latin typeface="Arial"/>
                <a:cs typeface="Arial"/>
              </a:rPr>
              <a:t>(CIA)</a:t>
            </a:r>
            <a:endParaRPr sz="3200">
              <a:latin typeface="Arial"/>
              <a:cs typeface="Arial"/>
            </a:endParaRPr>
          </a:p>
          <a:p>
            <a:pPr marL="355600" marR="1742439" indent="-342900">
              <a:lnSpc>
                <a:spcPts val="3460"/>
              </a:lnSpc>
              <a:spcBef>
                <a:spcPts val="820"/>
              </a:spcBef>
              <a:buChar char="•"/>
              <a:tabLst>
                <a:tab pos="355600" algn="l"/>
              </a:tabLst>
            </a:pP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Certified</a:t>
            </a:r>
            <a:r>
              <a:rPr dirty="0" sz="3200" spc="-50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Government</a:t>
            </a:r>
            <a:r>
              <a:rPr dirty="0" sz="3200" spc="-220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 spc="-10">
                <a:solidFill>
                  <a:srgbClr val="051D38"/>
                </a:solidFill>
                <a:latin typeface="Arial"/>
                <a:cs typeface="Arial"/>
              </a:rPr>
              <a:t>Auditing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Professional</a:t>
            </a:r>
            <a:r>
              <a:rPr dirty="0" sz="3200" spc="-80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 spc="-10">
                <a:solidFill>
                  <a:srgbClr val="051D38"/>
                </a:solidFill>
                <a:latin typeface="Arial"/>
                <a:cs typeface="Arial"/>
              </a:rPr>
              <a:t>(CGAP)</a:t>
            </a:r>
            <a:endParaRPr sz="3200">
              <a:latin typeface="Arial"/>
              <a:cs typeface="Arial"/>
            </a:endParaRPr>
          </a:p>
          <a:p>
            <a:pPr marL="355600" marR="5080" indent="-342900">
              <a:lnSpc>
                <a:spcPts val="3460"/>
              </a:lnSpc>
              <a:spcBef>
                <a:spcPts val="760"/>
              </a:spcBef>
              <a:buChar char="•"/>
              <a:tabLst>
                <a:tab pos="355600" algn="l"/>
              </a:tabLst>
            </a:pP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Certification</a:t>
            </a:r>
            <a:r>
              <a:rPr dirty="0" sz="3200" spc="-3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in</a:t>
            </a:r>
            <a:r>
              <a:rPr dirty="0" sz="3200" spc="-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Control</a:t>
            </a:r>
            <a:r>
              <a:rPr dirty="0" sz="3200" spc="-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 spc="-20">
                <a:solidFill>
                  <a:srgbClr val="051D38"/>
                </a:solidFill>
                <a:latin typeface="Arial"/>
                <a:cs typeface="Arial"/>
              </a:rPr>
              <a:t>Self-</a:t>
            </a:r>
            <a:r>
              <a:rPr dirty="0" sz="3200" spc="-10">
                <a:solidFill>
                  <a:srgbClr val="051D38"/>
                </a:solidFill>
                <a:latin typeface="Arial"/>
                <a:cs typeface="Arial"/>
              </a:rPr>
              <a:t>Assessment (CCSA)</a:t>
            </a:r>
            <a:endParaRPr sz="3200">
              <a:latin typeface="Arial"/>
              <a:cs typeface="Arial"/>
            </a:endParaRPr>
          </a:p>
          <a:p>
            <a:pPr marL="355600" marR="859155" indent="-342900">
              <a:lnSpc>
                <a:spcPts val="3460"/>
              </a:lnSpc>
              <a:spcBef>
                <a:spcPts val="760"/>
              </a:spcBef>
              <a:buChar char="•"/>
              <a:tabLst>
                <a:tab pos="355600" algn="l"/>
              </a:tabLst>
            </a:pP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Certified</a:t>
            </a:r>
            <a:r>
              <a:rPr dirty="0" sz="3200" spc="-50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Financial</a:t>
            </a:r>
            <a:r>
              <a:rPr dirty="0" sz="3200" spc="-4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Services</a:t>
            </a:r>
            <a:r>
              <a:rPr dirty="0" sz="3200" spc="-220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 spc="-10">
                <a:solidFill>
                  <a:srgbClr val="051D38"/>
                </a:solidFill>
                <a:latin typeface="Arial"/>
                <a:cs typeface="Arial"/>
              </a:rPr>
              <a:t>Auditor (CFSA)</a:t>
            </a:r>
            <a:endParaRPr sz="3200">
              <a:latin typeface="Arial"/>
              <a:cs typeface="Arial"/>
            </a:endParaRPr>
          </a:p>
          <a:p>
            <a:pPr marL="355600" marR="1198880" indent="-342900">
              <a:lnSpc>
                <a:spcPts val="3460"/>
              </a:lnSpc>
              <a:spcBef>
                <a:spcPts val="765"/>
              </a:spcBef>
              <a:buChar char="•"/>
              <a:tabLst>
                <a:tab pos="355600" algn="l"/>
              </a:tabLst>
            </a:pP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Certification</a:t>
            </a:r>
            <a:r>
              <a:rPr dirty="0" sz="3200" spc="-4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in</a:t>
            </a:r>
            <a:r>
              <a:rPr dirty="0" sz="3200" spc="-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Risk</a:t>
            </a:r>
            <a:r>
              <a:rPr dirty="0" sz="3200" spc="-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 spc="-10">
                <a:solidFill>
                  <a:srgbClr val="051D38"/>
                </a:solidFill>
                <a:latin typeface="Arial"/>
                <a:cs typeface="Arial"/>
              </a:rPr>
              <a:t>Management Assurance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9144000" cy="1426845"/>
          </a:xfrm>
          <a:custGeom>
            <a:avLst/>
            <a:gdLst/>
            <a:ahLst/>
            <a:cxnLst/>
            <a:rect l="l" t="t" r="r" b="b"/>
            <a:pathLst>
              <a:path w="9144000" h="1426845">
                <a:moveTo>
                  <a:pt x="9144000" y="0"/>
                </a:moveTo>
                <a:lnTo>
                  <a:pt x="0" y="0"/>
                </a:lnTo>
                <a:lnTo>
                  <a:pt x="0" y="1426464"/>
                </a:lnTo>
                <a:lnTo>
                  <a:pt x="9144000" y="1426464"/>
                </a:lnTo>
                <a:lnTo>
                  <a:pt x="9144000" y="0"/>
                </a:lnTo>
                <a:close/>
              </a:path>
            </a:pathLst>
          </a:custGeom>
          <a:solidFill>
            <a:srgbClr val="051D38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3" name="object 3" descr=""/>
          <p:cNvGrpSpPr/>
          <p:nvPr/>
        </p:nvGrpSpPr>
        <p:grpSpPr>
          <a:xfrm>
            <a:off x="0" y="4495786"/>
            <a:ext cx="9144000" cy="2362835"/>
            <a:chOff x="0" y="4495786"/>
            <a:chExt cx="9144000" cy="2362835"/>
          </a:xfrm>
        </p:grpSpPr>
        <p:pic>
          <p:nvPicPr>
            <p:cNvPr id="4" name="object 4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6728560"/>
              <a:ext cx="9144000" cy="129439"/>
            </a:xfrm>
            <a:prstGeom prst="rect">
              <a:avLst/>
            </a:prstGeom>
          </p:spPr>
        </p:pic>
        <p:sp>
          <p:nvSpPr>
            <p:cNvPr id="5" name="object 5" descr=""/>
            <p:cNvSpPr/>
            <p:nvPr/>
          </p:nvSpPr>
          <p:spPr>
            <a:xfrm>
              <a:off x="0" y="6739127"/>
              <a:ext cx="9144000" cy="119380"/>
            </a:xfrm>
            <a:custGeom>
              <a:avLst/>
              <a:gdLst/>
              <a:ahLst/>
              <a:cxnLst/>
              <a:rect l="l" t="t" r="r" b="b"/>
              <a:pathLst>
                <a:path w="9144000" h="119379">
                  <a:moveTo>
                    <a:pt x="8109204" y="0"/>
                  </a:moveTo>
                  <a:lnTo>
                    <a:pt x="0" y="0"/>
                  </a:lnTo>
                  <a:lnTo>
                    <a:pt x="0" y="118872"/>
                  </a:lnTo>
                  <a:lnTo>
                    <a:pt x="8109204" y="118872"/>
                  </a:lnTo>
                  <a:lnTo>
                    <a:pt x="8109204" y="0"/>
                  </a:lnTo>
                  <a:close/>
                </a:path>
                <a:path w="9144000" h="119379">
                  <a:moveTo>
                    <a:pt x="9144000" y="0"/>
                  </a:moveTo>
                  <a:lnTo>
                    <a:pt x="8694420" y="0"/>
                  </a:lnTo>
                  <a:lnTo>
                    <a:pt x="8694420" y="118872"/>
                  </a:lnTo>
                  <a:lnTo>
                    <a:pt x="9144000" y="118872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008FC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8109204" y="6271260"/>
              <a:ext cx="585470" cy="586740"/>
            </a:xfrm>
            <a:custGeom>
              <a:avLst/>
              <a:gdLst/>
              <a:ahLst/>
              <a:cxnLst/>
              <a:rect l="l" t="t" r="r" b="b"/>
              <a:pathLst>
                <a:path w="585470" h="586740">
                  <a:moveTo>
                    <a:pt x="585216" y="0"/>
                  </a:moveTo>
                  <a:lnTo>
                    <a:pt x="0" y="0"/>
                  </a:lnTo>
                  <a:lnTo>
                    <a:pt x="0" y="586739"/>
                  </a:lnTo>
                  <a:lnTo>
                    <a:pt x="585216" y="586739"/>
                  </a:lnTo>
                  <a:lnTo>
                    <a:pt x="585216" y="0"/>
                  </a:lnTo>
                  <a:close/>
                </a:path>
              </a:pathLst>
            </a:custGeom>
            <a:solidFill>
              <a:srgbClr val="051D38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4838698"/>
              <a:ext cx="2481072" cy="1909572"/>
            </a:xfrm>
            <a:prstGeom prst="rect">
              <a:avLst/>
            </a:prstGeom>
          </p:spPr>
        </p:pic>
        <p:pic>
          <p:nvPicPr>
            <p:cNvPr id="8" name="object 8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255148" y="6362682"/>
              <a:ext cx="311222" cy="449578"/>
            </a:xfrm>
            <a:prstGeom prst="rect">
              <a:avLst/>
            </a:prstGeom>
          </p:spPr>
        </p:pic>
        <p:pic>
          <p:nvPicPr>
            <p:cNvPr id="9" name="object 9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440176" y="4495786"/>
              <a:ext cx="2112264" cy="850392"/>
            </a:xfrm>
            <a:prstGeom prst="rect">
              <a:avLst/>
            </a:prstGeom>
          </p:spPr>
        </p:pic>
      </p:grp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3176270">
              <a:lnSpc>
                <a:spcPct val="100000"/>
              </a:lnSpc>
              <a:spcBef>
                <a:spcPts val="100"/>
              </a:spcBef>
            </a:pPr>
            <a:r>
              <a:rPr dirty="0" spc="-10"/>
              <a:t>AGENDA</a:t>
            </a:r>
          </a:p>
        </p:txBody>
      </p:sp>
      <p:sp>
        <p:nvSpPr>
          <p:cNvPr id="11" name="object 11" descr=""/>
          <p:cNvSpPr txBox="1"/>
          <p:nvPr/>
        </p:nvSpPr>
        <p:spPr>
          <a:xfrm>
            <a:off x="535940" y="1524736"/>
            <a:ext cx="7639684" cy="2269490"/>
          </a:xfrm>
          <a:prstGeom prst="rect">
            <a:avLst/>
          </a:prstGeom>
        </p:spPr>
        <p:txBody>
          <a:bodyPr wrap="square" lIns="0" tIns="109855" rIns="0" bIns="0" rtlCol="0" vert="horz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865"/>
              </a:spcBef>
              <a:buChar char="•"/>
              <a:tabLst>
                <a:tab pos="354965" algn="l"/>
              </a:tabLst>
            </a:pPr>
            <a:r>
              <a:rPr dirty="0" sz="3200" spc="-40">
                <a:solidFill>
                  <a:srgbClr val="051D38"/>
                </a:solidFill>
                <a:latin typeface="Arial"/>
                <a:cs typeface="Arial"/>
              </a:rPr>
              <a:t>Today’s</a:t>
            </a:r>
            <a:r>
              <a:rPr dirty="0" sz="3200" spc="-6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 spc="-10">
                <a:solidFill>
                  <a:srgbClr val="051D38"/>
                </a:solidFill>
                <a:latin typeface="Arial"/>
                <a:cs typeface="Arial"/>
              </a:rPr>
              <a:t>Professional</a:t>
            </a:r>
            <a:r>
              <a:rPr dirty="0" sz="3200" spc="-210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 spc="-10">
                <a:solidFill>
                  <a:srgbClr val="051D38"/>
                </a:solidFill>
                <a:latin typeface="Arial"/>
                <a:cs typeface="Arial"/>
              </a:rPr>
              <a:t>Association</a:t>
            </a:r>
            <a:endParaRPr sz="32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</a:tabLst>
            </a:pP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Determining</a:t>
            </a:r>
            <a:r>
              <a:rPr dirty="0" sz="3200" spc="-4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the</a:t>
            </a:r>
            <a:r>
              <a:rPr dirty="0" sz="3200" spc="-20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right</a:t>
            </a:r>
            <a:r>
              <a:rPr dirty="0" sz="3200" spc="-2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one</a:t>
            </a:r>
            <a:r>
              <a:rPr dirty="0" sz="3200" spc="-30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for</a:t>
            </a:r>
            <a:r>
              <a:rPr dirty="0" sz="3200" spc="-30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 spc="-25">
                <a:solidFill>
                  <a:srgbClr val="051D38"/>
                </a:solidFill>
                <a:latin typeface="Arial"/>
                <a:cs typeface="Arial"/>
              </a:rPr>
              <a:t>you</a:t>
            </a:r>
            <a:endParaRPr sz="32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765"/>
              </a:spcBef>
              <a:buChar char="•"/>
              <a:tabLst>
                <a:tab pos="355600" algn="l"/>
              </a:tabLst>
            </a:pP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The</a:t>
            </a:r>
            <a:r>
              <a:rPr dirty="0" sz="3200" spc="-2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IIA</a:t>
            </a:r>
            <a:r>
              <a:rPr dirty="0" sz="3200" spc="-16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as</a:t>
            </a:r>
            <a:r>
              <a:rPr dirty="0" sz="3200" spc="-60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THE</a:t>
            </a:r>
            <a:r>
              <a:rPr dirty="0" sz="3200" spc="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 spc="-10">
                <a:solidFill>
                  <a:srgbClr val="051D38"/>
                </a:solidFill>
                <a:latin typeface="Arial"/>
                <a:cs typeface="Arial"/>
              </a:rPr>
              <a:t>Professional</a:t>
            </a:r>
            <a:r>
              <a:rPr dirty="0" sz="3200" spc="-19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 spc="-10">
                <a:solidFill>
                  <a:srgbClr val="051D38"/>
                </a:solidFill>
                <a:latin typeface="Arial"/>
                <a:cs typeface="Arial"/>
              </a:rPr>
              <a:t>Association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for</a:t>
            </a:r>
            <a:r>
              <a:rPr dirty="0" sz="3200" spc="10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 spc="-10">
                <a:solidFill>
                  <a:srgbClr val="051D38"/>
                </a:solidFill>
                <a:latin typeface="Arial"/>
                <a:cs typeface="Arial"/>
              </a:rPr>
              <a:t>Internal</a:t>
            </a:r>
            <a:r>
              <a:rPr dirty="0" sz="3200" spc="-170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 spc="-10">
                <a:solidFill>
                  <a:srgbClr val="051D38"/>
                </a:solidFill>
                <a:latin typeface="Arial"/>
                <a:cs typeface="Arial"/>
              </a:rPr>
              <a:t>Auditors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727835">
              <a:lnSpc>
                <a:spcPct val="100000"/>
              </a:lnSpc>
              <a:spcBef>
                <a:spcPts val="100"/>
              </a:spcBef>
            </a:pPr>
            <a:r>
              <a:rPr dirty="0"/>
              <a:t>AUDIT</a:t>
            </a:r>
            <a:r>
              <a:rPr dirty="0" spc="-85"/>
              <a:t> </a:t>
            </a:r>
            <a:r>
              <a:rPr dirty="0"/>
              <a:t>CAREER</a:t>
            </a:r>
            <a:r>
              <a:rPr dirty="0" spc="-40"/>
              <a:t> </a:t>
            </a:r>
            <a:r>
              <a:rPr dirty="0" spc="-10"/>
              <a:t>CENTER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535940" y="1524736"/>
            <a:ext cx="4140200" cy="1781175"/>
          </a:xfrm>
          <a:prstGeom prst="rect">
            <a:avLst/>
          </a:prstGeom>
        </p:spPr>
        <p:txBody>
          <a:bodyPr wrap="square" lIns="0" tIns="109855" rIns="0" bIns="0" rtlCol="0" vert="horz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865"/>
              </a:spcBef>
              <a:buChar char="•"/>
              <a:tabLst>
                <a:tab pos="354965" algn="l"/>
              </a:tabLst>
            </a:pP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Career</a:t>
            </a:r>
            <a:r>
              <a:rPr dirty="0" sz="3200" spc="-3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 spc="-10">
                <a:solidFill>
                  <a:srgbClr val="051D38"/>
                </a:solidFill>
                <a:latin typeface="Arial"/>
                <a:cs typeface="Arial"/>
              </a:rPr>
              <a:t>Opportunities</a:t>
            </a:r>
            <a:endParaRPr sz="32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</a:tabLst>
            </a:pP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Online</a:t>
            </a:r>
            <a:r>
              <a:rPr dirty="0" sz="3200" spc="-2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 spc="-10">
                <a:solidFill>
                  <a:srgbClr val="051D38"/>
                </a:solidFill>
                <a:latin typeface="Arial"/>
                <a:cs typeface="Arial"/>
              </a:rPr>
              <a:t>Resume</a:t>
            </a:r>
            <a:endParaRPr sz="32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765"/>
              </a:spcBef>
              <a:buChar char="•"/>
              <a:tabLst>
                <a:tab pos="354965" algn="l"/>
              </a:tabLst>
            </a:pP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Search</a:t>
            </a:r>
            <a:r>
              <a:rPr dirty="0" sz="3200" spc="-40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 spc="-10">
                <a:solidFill>
                  <a:srgbClr val="051D38"/>
                </a:solidFill>
                <a:latin typeface="Arial"/>
                <a:cs typeface="Arial"/>
              </a:rPr>
              <a:t>Postings</a:t>
            </a:r>
            <a:endParaRPr sz="3200">
              <a:latin typeface="Arial"/>
              <a:cs typeface="Arial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169152" y="1781555"/>
            <a:ext cx="2241804" cy="224028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2423160">
              <a:lnSpc>
                <a:spcPct val="100000"/>
              </a:lnSpc>
              <a:spcBef>
                <a:spcPts val="100"/>
              </a:spcBef>
            </a:pPr>
            <a:r>
              <a:rPr dirty="0"/>
              <a:t>IIA</a:t>
            </a:r>
            <a:r>
              <a:rPr dirty="0" spc="-185"/>
              <a:t> </a:t>
            </a:r>
            <a:r>
              <a:rPr dirty="0" spc="-10"/>
              <a:t>MEMBERSHIP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535940" y="1572895"/>
            <a:ext cx="8002905" cy="4220845"/>
          </a:xfrm>
          <a:prstGeom prst="rect">
            <a:avLst/>
          </a:prstGeom>
        </p:spPr>
        <p:txBody>
          <a:bodyPr wrap="square" lIns="0" tIns="67945" rIns="0" bIns="0" rtlCol="0" vert="horz">
            <a:spAutoFit/>
          </a:bodyPr>
          <a:lstStyle/>
          <a:p>
            <a:pPr marL="355600" marR="702310" indent="-342900">
              <a:lnSpc>
                <a:spcPts val="3460"/>
              </a:lnSpc>
              <a:spcBef>
                <a:spcPts val="535"/>
              </a:spcBef>
              <a:buChar char="•"/>
              <a:tabLst>
                <a:tab pos="355600" algn="l"/>
              </a:tabLst>
            </a:pP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The</a:t>
            </a:r>
            <a:r>
              <a:rPr dirty="0" sz="3200" spc="-30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IIA</a:t>
            </a:r>
            <a:r>
              <a:rPr dirty="0" sz="3200" spc="-18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is</a:t>
            </a:r>
            <a:r>
              <a:rPr dirty="0" sz="3200" spc="-1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a</a:t>
            </a:r>
            <a:r>
              <a:rPr dirty="0" sz="3200" spc="-1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professional</a:t>
            </a:r>
            <a:r>
              <a:rPr dirty="0" sz="3200" spc="-30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association</a:t>
            </a:r>
            <a:r>
              <a:rPr dirty="0" sz="3200" spc="-4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 spc="-25">
                <a:solidFill>
                  <a:srgbClr val="051D38"/>
                </a:solidFill>
                <a:latin typeface="Arial"/>
                <a:cs typeface="Arial"/>
              </a:rPr>
              <a:t>of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individual</a:t>
            </a:r>
            <a:r>
              <a:rPr dirty="0" sz="3200" spc="-5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 spc="-10">
                <a:solidFill>
                  <a:srgbClr val="051D38"/>
                </a:solidFill>
                <a:latin typeface="Arial"/>
                <a:cs typeface="Arial"/>
              </a:rPr>
              <a:t>members</a:t>
            </a:r>
            <a:endParaRPr sz="3200">
              <a:latin typeface="Arial"/>
              <a:cs typeface="Arial"/>
            </a:endParaRPr>
          </a:p>
          <a:p>
            <a:pPr marL="355600" marR="5080" indent="-342900">
              <a:lnSpc>
                <a:spcPct val="90000"/>
              </a:lnSpc>
              <a:spcBef>
                <a:spcPts val="710"/>
              </a:spcBef>
              <a:buChar char="•"/>
              <a:tabLst>
                <a:tab pos="355600" algn="l"/>
              </a:tabLst>
            </a:pP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All</a:t>
            </a:r>
            <a:r>
              <a:rPr dirty="0" sz="3200" spc="-2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members</a:t>
            </a:r>
            <a:r>
              <a:rPr dirty="0" sz="3200" spc="-3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commit</a:t>
            </a:r>
            <a:r>
              <a:rPr dirty="0" sz="3200" spc="-30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to</a:t>
            </a:r>
            <a:r>
              <a:rPr dirty="0" sz="3200" spc="-1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follow</a:t>
            </a:r>
            <a:r>
              <a:rPr dirty="0" sz="3200" spc="-1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the</a:t>
            </a:r>
            <a:r>
              <a:rPr dirty="0" sz="3200" spc="-9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 i="1">
                <a:solidFill>
                  <a:srgbClr val="051D38"/>
                </a:solidFill>
                <a:latin typeface="Arial"/>
                <a:cs typeface="Arial"/>
              </a:rPr>
              <a:t>IIA</a:t>
            </a:r>
            <a:r>
              <a:rPr dirty="0" sz="3200" spc="-140" i="1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 spc="-20" i="1">
                <a:solidFill>
                  <a:srgbClr val="051D38"/>
                </a:solidFill>
                <a:latin typeface="Arial"/>
                <a:cs typeface="Arial"/>
              </a:rPr>
              <a:t>Code</a:t>
            </a:r>
            <a:r>
              <a:rPr dirty="0" sz="3200" spc="-20" i="1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 i="1">
                <a:solidFill>
                  <a:srgbClr val="051D38"/>
                </a:solidFill>
                <a:latin typeface="Arial"/>
                <a:cs typeface="Arial"/>
              </a:rPr>
              <a:t>of</a:t>
            </a:r>
            <a:r>
              <a:rPr dirty="0" sz="3200" spc="-35" i="1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 i="1">
                <a:solidFill>
                  <a:srgbClr val="051D38"/>
                </a:solidFill>
                <a:latin typeface="Arial"/>
                <a:cs typeface="Arial"/>
              </a:rPr>
              <a:t>Ethics</a:t>
            </a:r>
            <a:r>
              <a:rPr dirty="0" sz="3200" spc="-55" i="1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and</a:t>
            </a:r>
            <a:r>
              <a:rPr dirty="0" sz="3200" spc="-40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 i="1">
                <a:solidFill>
                  <a:srgbClr val="051D38"/>
                </a:solidFill>
                <a:latin typeface="Arial"/>
                <a:cs typeface="Arial"/>
              </a:rPr>
              <a:t>International</a:t>
            </a:r>
            <a:r>
              <a:rPr dirty="0" sz="3200" spc="-55" i="1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 i="1">
                <a:solidFill>
                  <a:srgbClr val="051D38"/>
                </a:solidFill>
                <a:latin typeface="Arial"/>
                <a:cs typeface="Arial"/>
              </a:rPr>
              <a:t>Standards</a:t>
            </a:r>
            <a:r>
              <a:rPr dirty="0" sz="3200" spc="-45" i="1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 spc="-25" i="1">
                <a:solidFill>
                  <a:srgbClr val="051D38"/>
                </a:solidFill>
                <a:latin typeface="Arial"/>
                <a:cs typeface="Arial"/>
              </a:rPr>
              <a:t>for</a:t>
            </a:r>
            <a:r>
              <a:rPr dirty="0" sz="3200" spc="-25" i="1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 i="1">
                <a:solidFill>
                  <a:srgbClr val="051D38"/>
                </a:solidFill>
                <a:latin typeface="Arial"/>
                <a:cs typeface="Arial"/>
              </a:rPr>
              <a:t>the</a:t>
            </a:r>
            <a:r>
              <a:rPr dirty="0" sz="3200" spc="-25" i="1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 i="1">
                <a:solidFill>
                  <a:srgbClr val="051D38"/>
                </a:solidFill>
                <a:latin typeface="Arial"/>
                <a:cs typeface="Arial"/>
              </a:rPr>
              <a:t>Professional</a:t>
            </a:r>
            <a:r>
              <a:rPr dirty="0" sz="3200" spc="-45" i="1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 i="1">
                <a:solidFill>
                  <a:srgbClr val="051D38"/>
                </a:solidFill>
                <a:latin typeface="Arial"/>
                <a:cs typeface="Arial"/>
              </a:rPr>
              <a:t>Practice</a:t>
            </a:r>
            <a:r>
              <a:rPr dirty="0" sz="3200" spc="-25" i="1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 i="1">
                <a:solidFill>
                  <a:srgbClr val="051D38"/>
                </a:solidFill>
                <a:latin typeface="Arial"/>
                <a:cs typeface="Arial"/>
              </a:rPr>
              <a:t>of</a:t>
            </a:r>
            <a:r>
              <a:rPr dirty="0" sz="3200" spc="-20" i="1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 spc="-10" i="1">
                <a:solidFill>
                  <a:srgbClr val="051D38"/>
                </a:solidFill>
                <a:latin typeface="Arial"/>
                <a:cs typeface="Arial"/>
              </a:rPr>
              <a:t>Internal Auditing</a:t>
            </a:r>
            <a:endParaRPr sz="3200">
              <a:latin typeface="Arial"/>
              <a:cs typeface="Arial"/>
            </a:endParaRPr>
          </a:p>
          <a:p>
            <a:pPr algn="just" marL="355600" marR="186690" indent="-342900">
              <a:lnSpc>
                <a:spcPts val="3460"/>
              </a:lnSpc>
              <a:spcBef>
                <a:spcPts val="819"/>
              </a:spcBef>
              <a:buChar char="•"/>
              <a:tabLst>
                <a:tab pos="355600" algn="l"/>
              </a:tabLst>
            </a:pP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Members</a:t>
            </a:r>
            <a:r>
              <a:rPr dirty="0" sz="3200" spc="-4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are</a:t>
            </a:r>
            <a:r>
              <a:rPr dirty="0" sz="3200" spc="-20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served</a:t>
            </a:r>
            <a:r>
              <a:rPr dirty="0" sz="3200" spc="-4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via</a:t>
            </a:r>
            <a:r>
              <a:rPr dirty="0" sz="3200" spc="-20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local</a:t>
            </a:r>
            <a:r>
              <a:rPr dirty="0" sz="3200" spc="-20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chapters</a:t>
            </a:r>
            <a:r>
              <a:rPr dirty="0" sz="3200" spc="-30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 spc="-25">
                <a:solidFill>
                  <a:srgbClr val="051D38"/>
                </a:solidFill>
                <a:latin typeface="Arial"/>
                <a:cs typeface="Arial"/>
              </a:rPr>
              <a:t>or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institutes,</a:t>
            </a:r>
            <a:r>
              <a:rPr dirty="0" sz="3200" spc="1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or</a:t>
            </a:r>
            <a:r>
              <a:rPr dirty="0" sz="3200" spc="1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directly</a:t>
            </a:r>
            <a:r>
              <a:rPr dirty="0" sz="3200" spc="1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as</a:t>
            </a:r>
            <a:r>
              <a:rPr dirty="0" sz="3200" spc="1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 spc="-20">
                <a:solidFill>
                  <a:srgbClr val="051D38"/>
                </a:solidFill>
                <a:latin typeface="Arial"/>
                <a:cs typeface="Arial"/>
              </a:rPr>
              <a:t>members-</a:t>
            </a:r>
            <a:r>
              <a:rPr dirty="0" sz="3200" spc="-10">
                <a:solidFill>
                  <a:srgbClr val="051D38"/>
                </a:solidFill>
                <a:latin typeface="Arial"/>
                <a:cs typeface="Arial"/>
              </a:rPr>
              <a:t>at-large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(where</a:t>
            </a:r>
            <a:r>
              <a:rPr dirty="0" sz="3200" spc="-90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no</a:t>
            </a:r>
            <a:r>
              <a:rPr dirty="0" sz="3200" spc="-60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chapter/affiliate</a:t>
            </a:r>
            <a:r>
              <a:rPr dirty="0" sz="3200" spc="-4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 spc="-10">
                <a:solidFill>
                  <a:srgbClr val="051D38"/>
                </a:solidFill>
                <a:latin typeface="Arial"/>
                <a:cs typeface="Arial"/>
              </a:rPr>
              <a:t>exists)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2065020">
              <a:lnSpc>
                <a:spcPct val="100000"/>
              </a:lnSpc>
              <a:spcBef>
                <a:spcPts val="100"/>
              </a:spcBef>
            </a:pPr>
            <a:r>
              <a:rPr dirty="0"/>
              <a:t>PUBLIC</a:t>
            </a:r>
            <a:r>
              <a:rPr dirty="0" spc="-185"/>
              <a:t> </a:t>
            </a:r>
            <a:r>
              <a:rPr dirty="0"/>
              <a:t>AND</a:t>
            </a:r>
            <a:r>
              <a:rPr dirty="0" spc="-15"/>
              <a:t> </a:t>
            </a:r>
            <a:r>
              <a:rPr dirty="0" spc="-75"/>
              <a:t>PRVATE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535940" y="1546301"/>
            <a:ext cx="7874634" cy="87947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54965" algn="l"/>
              </a:tabLst>
            </a:pPr>
            <a:r>
              <a:rPr dirty="0" sz="2800">
                <a:solidFill>
                  <a:srgbClr val="051D38"/>
                </a:solidFill>
                <a:latin typeface="Verdana"/>
                <a:cs typeface="Verdana"/>
              </a:rPr>
              <a:t>IIA</a:t>
            </a:r>
            <a:r>
              <a:rPr dirty="0" sz="2800" spc="-85">
                <a:solidFill>
                  <a:srgbClr val="051D38"/>
                </a:solidFill>
                <a:latin typeface="Verdana"/>
                <a:cs typeface="Verdana"/>
              </a:rPr>
              <a:t> </a:t>
            </a:r>
            <a:r>
              <a:rPr dirty="0" sz="2800">
                <a:solidFill>
                  <a:srgbClr val="051D38"/>
                </a:solidFill>
                <a:latin typeface="Verdana"/>
                <a:cs typeface="Verdana"/>
              </a:rPr>
              <a:t>members</a:t>
            </a:r>
            <a:r>
              <a:rPr dirty="0" sz="2800" spc="-30">
                <a:solidFill>
                  <a:srgbClr val="051D38"/>
                </a:solidFill>
                <a:latin typeface="Verdana"/>
                <a:cs typeface="Verdana"/>
              </a:rPr>
              <a:t> </a:t>
            </a:r>
            <a:r>
              <a:rPr dirty="0" sz="2800">
                <a:solidFill>
                  <a:srgbClr val="051D38"/>
                </a:solidFill>
                <a:latin typeface="Verdana"/>
                <a:cs typeface="Verdana"/>
              </a:rPr>
              <a:t>come</a:t>
            </a:r>
            <a:r>
              <a:rPr dirty="0" sz="2800" spc="-55">
                <a:solidFill>
                  <a:srgbClr val="051D38"/>
                </a:solidFill>
                <a:latin typeface="Verdana"/>
                <a:cs typeface="Verdana"/>
              </a:rPr>
              <a:t> </a:t>
            </a:r>
            <a:r>
              <a:rPr dirty="0" sz="2800">
                <a:solidFill>
                  <a:srgbClr val="051D38"/>
                </a:solidFill>
                <a:latin typeface="Verdana"/>
                <a:cs typeface="Verdana"/>
              </a:rPr>
              <a:t>from</a:t>
            </a:r>
            <a:r>
              <a:rPr dirty="0" sz="2800" spc="-25">
                <a:solidFill>
                  <a:srgbClr val="051D38"/>
                </a:solidFill>
                <a:latin typeface="Verdana"/>
                <a:cs typeface="Verdana"/>
              </a:rPr>
              <a:t> </a:t>
            </a:r>
            <a:r>
              <a:rPr dirty="0" sz="2800">
                <a:solidFill>
                  <a:srgbClr val="051D38"/>
                </a:solidFill>
                <a:latin typeface="Verdana"/>
                <a:cs typeface="Verdana"/>
              </a:rPr>
              <a:t>a</a:t>
            </a:r>
            <a:r>
              <a:rPr dirty="0" sz="2800" spc="-60">
                <a:solidFill>
                  <a:srgbClr val="051D38"/>
                </a:solidFill>
                <a:latin typeface="Verdana"/>
                <a:cs typeface="Verdana"/>
              </a:rPr>
              <a:t> </a:t>
            </a:r>
            <a:r>
              <a:rPr dirty="0" sz="2800">
                <a:solidFill>
                  <a:srgbClr val="051D38"/>
                </a:solidFill>
                <a:latin typeface="Verdana"/>
                <a:cs typeface="Verdana"/>
              </a:rPr>
              <a:t>wide</a:t>
            </a:r>
            <a:r>
              <a:rPr dirty="0" sz="2800" spc="-40">
                <a:solidFill>
                  <a:srgbClr val="051D38"/>
                </a:solidFill>
                <a:latin typeface="Verdana"/>
                <a:cs typeface="Verdana"/>
              </a:rPr>
              <a:t> </a:t>
            </a:r>
            <a:r>
              <a:rPr dirty="0" sz="2800">
                <a:solidFill>
                  <a:srgbClr val="051D38"/>
                </a:solidFill>
                <a:latin typeface="Verdana"/>
                <a:cs typeface="Verdana"/>
              </a:rPr>
              <a:t>variety</a:t>
            </a:r>
            <a:r>
              <a:rPr dirty="0" sz="2800" spc="-25">
                <a:solidFill>
                  <a:srgbClr val="051D38"/>
                </a:solidFill>
                <a:latin typeface="Verdana"/>
                <a:cs typeface="Verdana"/>
              </a:rPr>
              <a:t> of</a:t>
            </a:r>
            <a:endParaRPr sz="2800">
              <a:latin typeface="Verdana"/>
              <a:cs typeface="Verdana"/>
            </a:endParaRPr>
          </a:p>
          <a:p>
            <a:pPr marL="354965" indent="-342265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54965" algn="l"/>
              </a:tabLst>
            </a:pPr>
            <a:r>
              <a:rPr dirty="0" sz="2800">
                <a:solidFill>
                  <a:srgbClr val="051D38"/>
                </a:solidFill>
                <a:latin typeface="Verdana"/>
                <a:cs typeface="Verdana"/>
              </a:rPr>
              <a:t>public</a:t>
            </a:r>
            <a:r>
              <a:rPr dirty="0" sz="2800" spc="-55">
                <a:solidFill>
                  <a:srgbClr val="051D38"/>
                </a:solidFill>
                <a:latin typeface="Verdana"/>
                <a:cs typeface="Verdana"/>
              </a:rPr>
              <a:t> </a:t>
            </a:r>
            <a:r>
              <a:rPr dirty="0" sz="2800">
                <a:solidFill>
                  <a:srgbClr val="051D38"/>
                </a:solidFill>
                <a:latin typeface="Verdana"/>
                <a:cs typeface="Verdana"/>
              </a:rPr>
              <a:t>and</a:t>
            </a:r>
            <a:r>
              <a:rPr dirty="0" sz="2800" spc="-70">
                <a:solidFill>
                  <a:srgbClr val="051D38"/>
                </a:solidFill>
                <a:latin typeface="Verdana"/>
                <a:cs typeface="Verdana"/>
              </a:rPr>
              <a:t> </a:t>
            </a:r>
            <a:r>
              <a:rPr dirty="0" sz="2800">
                <a:solidFill>
                  <a:srgbClr val="051D38"/>
                </a:solidFill>
                <a:latin typeface="Verdana"/>
                <a:cs typeface="Verdana"/>
              </a:rPr>
              <a:t>private</a:t>
            </a:r>
            <a:r>
              <a:rPr dirty="0" sz="2800" spc="-55">
                <a:solidFill>
                  <a:srgbClr val="051D38"/>
                </a:solidFill>
                <a:latin typeface="Verdana"/>
                <a:cs typeface="Verdana"/>
              </a:rPr>
              <a:t> </a:t>
            </a:r>
            <a:r>
              <a:rPr dirty="0" sz="2800">
                <a:solidFill>
                  <a:srgbClr val="051D38"/>
                </a:solidFill>
                <a:latin typeface="Verdana"/>
                <a:cs typeface="Verdana"/>
              </a:rPr>
              <a:t>sectors,</a:t>
            </a:r>
            <a:r>
              <a:rPr dirty="0" sz="2800" spc="-65">
                <a:solidFill>
                  <a:srgbClr val="051D38"/>
                </a:solidFill>
                <a:latin typeface="Verdana"/>
                <a:cs typeface="Verdana"/>
              </a:rPr>
              <a:t> </a:t>
            </a:r>
            <a:r>
              <a:rPr dirty="0" sz="2800">
                <a:solidFill>
                  <a:srgbClr val="051D38"/>
                </a:solidFill>
                <a:latin typeface="Verdana"/>
                <a:cs typeface="Verdana"/>
              </a:rPr>
              <a:t>which</a:t>
            </a:r>
            <a:r>
              <a:rPr dirty="0" sz="2800" spc="-65">
                <a:solidFill>
                  <a:srgbClr val="051D38"/>
                </a:solidFill>
                <a:latin typeface="Verdana"/>
                <a:cs typeface="Verdana"/>
              </a:rPr>
              <a:t> </a:t>
            </a:r>
            <a:r>
              <a:rPr dirty="0" sz="2800" spc="-10">
                <a:solidFill>
                  <a:srgbClr val="051D38"/>
                </a:solidFill>
                <a:latin typeface="Verdana"/>
                <a:cs typeface="Verdana"/>
              </a:rPr>
              <a:t>include:</a:t>
            </a:r>
            <a:endParaRPr sz="2800">
              <a:latin typeface="Verdana"/>
              <a:cs typeface="Verdana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102867" y="2620111"/>
            <a:ext cx="2747645" cy="2952115"/>
          </a:xfrm>
          <a:prstGeom prst="rect">
            <a:avLst/>
          </a:prstGeom>
        </p:spPr>
        <p:txBody>
          <a:bodyPr wrap="square" lIns="0" tIns="73660" rIns="0" bIns="0" rtlCol="0" vert="horz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580"/>
              </a:spcBef>
              <a:buChar char="•"/>
              <a:tabLst>
                <a:tab pos="240665" algn="l"/>
              </a:tabLst>
            </a:pPr>
            <a:r>
              <a:rPr dirty="0" sz="2000" spc="-10">
                <a:solidFill>
                  <a:srgbClr val="008FC6"/>
                </a:solidFill>
                <a:latin typeface="Arial"/>
                <a:cs typeface="Arial"/>
              </a:rPr>
              <a:t>Agriculture</a:t>
            </a:r>
            <a:endParaRPr sz="2000">
              <a:latin typeface="Arial"/>
              <a:cs typeface="Arial"/>
            </a:endParaRPr>
          </a:p>
          <a:p>
            <a:pPr marL="240665" indent="-227965">
              <a:lnSpc>
                <a:spcPct val="100000"/>
              </a:lnSpc>
              <a:spcBef>
                <a:spcPts val="480"/>
              </a:spcBef>
              <a:buChar char="•"/>
              <a:tabLst>
                <a:tab pos="240665" algn="l"/>
              </a:tabLst>
            </a:pPr>
            <a:r>
              <a:rPr dirty="0" sz="2000" spc="-10">
                <a:solidFill>
                  <a:srgbClr val="008FC6"/>
                </a:solidFill>
                <a:latin typeface="Arial"/>
                <a:cs typeface="Arial"/>
              </a:rPr>
              <a:t>Forestry,</a:t>
            </a:r>
            <a:r>
              <a:rPr dirty="0" sz="2000" spc="-80">
                <a:solidFill>
                  <a:srgbClr val="008FC6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008FC6"/>
                </a:solidFill>
                <a:latin typeface="Arial"/>
                <a:cs typeface="Arial"/>
              </a:rPr>
              <a:t>and</a:t>
            </a:r>
            <a:r>
              <a:rPr dirty="0" sz="2000" spc="-50">
                <a:solidFill>
                  <a:srgbClr val="008FC6"/>
                </a:solidFill>
                <a:latin typeface="Arial"/>
                <a:cs typeface="Arial"/>
              </a:rPr>
              <a:t> </a:t>
            </a:r>
            <a:r>
              <a:rPr dirty="0" sz="2000" spc="-10">
                <a:solidFill>
                  <a:srgbClr val="008FC6"/>
                </a:solidFill>
                <a:latin typeface="Arial"/>
                <a:cs typeface="Arial"/>
              </a:rPr>
              <a:t>fisheries</a:t>
            </a:r>
            <a:endParaRPr sz="2000">
              <a:latin typeface="Arial"/>
              <a:cs typeface="Arial"/>
            </a:endParaRPr>
          </a:p>
          <a:p>
            <a:pPr marL="240665" indent="-227965">
              <a:lnSpc>
                <a:spcPct val="100000"/>
              </a:lnSpc>
              <a:spcBef>
                <a:spcPts val="480"/>
              </a:spcBef>
              <a:buChar char="•"/>
              <a:tabLst>
                <a:tab pos="240665" algn="l"/>
              </a:tabLst>
            </a:pPr>
            <a:r>
              <a:rPr dirty="0" sz="2000" spc="-10">
                <a:solidFill>
                  <a:srgbClr val="008FC6"/>
                </a:solidFill>
                <a:latin typeface="Arial"/>
                <a:cs typeface="Arial"/>
              </a:rPr>
              <a:t>Mining</a:t>
            </a:r>
            <a:endParaRPr sz="2000">
              <a:latin typeface="Arial"/>
              <a:cs typeface="Arial"/>
            </a:endParaRPr>
          </a:p>
          <a:p>
            <a:pPr marL="240665" indent="-227965">
              <a:lnSpc>
                <a:spcPct val="100000"/>
              </a:lnSpc>
              <a:spcBef>
                <a:spcPts val="480"/>
              </a:spcBef>
              <a:buChar char="•"/>
              <a:tabLst>
                <a:tab pos="240665" algn="l"/>
              </a:tabLst>
            </a:pPr>
            <a:r>
              <a:rPr dirty="0" sz="2000">
                <a:solidFill>
                  <a:srgbClr val="008FC6"/>
                </a:solidFill>
                <a:latin typeface="Arial"/>
                <a:cs typeface="Arial"/>
              </a:rPr>
              <a:t>Contract</a:t>
            </a:r>
            <a:r>
              <a:rPr dirty="0" sz="2000" spc="-40">
                <a:solidFill>
                  <a:srgbClr val="008FC6"/>
                </a:solidFill>
                <a:latin typeface="Arial"/>
                <a:cs typeface="Arial"/>
              </a:rPr>
              <a:t> </a:t>
            </a:r>
            <a:r>
              <a:rPr dirty="0" sz="2000" spc="-10">
                <a:solidFill>
                  <a:srgbClr val="008FC6"/>
                </a:solidFill>
                <a:latin typeface="Arial"/>
                <a:cs typeface="Arial"/>
              </a:rPr>
              <a:t>construction</a:t>
            </a:r>
            <a:endParaRPr sz="2000">
              <a:latin typeface="Arial"/>
              <a:cs typeface="Arial"/>
            </a:endParaRPr>
          </a:p>
          <a:p>
            <a:pPr marL="240665" indent="-227965">
              <a:lnSpc>
                <a:spcPct val="100000"/>
              </a:lnSpc>
              <a:spcBef>
                <a:spcPts val="480"/>
              </a:spcBef>
              <a:buChar char="•"/>
              <a:tabLst>
                <a:tab pos="240665" algn="l"/>
              </a:tabLst>
            </a:pPr>
            <a:r>
              <a:rPr dirty="0" sz="2000" spc="-10">
                <a:solidFill>
                  <a:srgbClr val="008FC6"/>
                </a:solidFill>
                <a:latin typeface="Arial"/>
                <a:cs typeface="Arial"/>
              </a:rPr>
              <a:t>Manufacturing</a:t>
            </a:r>
            <a:endParaRPr sz="2000">
              <a:latin typeface="Arial"/>
              <a:cs typeface="Arial"/>
            </a:endParaRPr>
          </a:p>
          <a:p>
            <a:pPr marL="240665" indent="-227965">
              <a:lnSpc>
                <a:spcPct val="100000"/>
              </a:lnSpc>
              <a:spcBef>
                <a:spcPts val="480"/>
              </a:spcBef>
              <a:buChar char="•"/>
              <a:tabLst>
                <a:tab pos="240665" algn="l"/>
              </a:tabLst>
            </a:pPr>
            <a:r>
              <a:rPr dirty="0" sz="2000" spc="-10">
                <a:solidFill>
                  <a:srgbClr val="008FC6"/>
                </a:solidFill>
                <a:latin typeface="Arial"/>
                <a:cs typeface="Arial"/>
              </a:rPr>
              <a:t>Transportation</a:t>
            </a:r>
            <a:endParaRPr sz="2000">
              <a:latin typeface="Arial"/>
              <a:cs typeface="Arial"/>
            </a:endParaRPr>
          </a:p>
          <a:p>
            <a:pPr marL="240665" indent="-227965">
              <a:lnSpc>
                <a:spcPct val="100000"/>
              </a:lnSpc>
              <a:spcBef>
                <a:spcPts val="480"/>
              </a:spcBef>
              <a:buChar char="•"/>
              <a:tabLst>
                <a:tab pos="240665" algn="l"/>
              </a:tabLst>
            </a:pPr>
            <a:r>
              <a:rPr dirty="0" sz="2000" spc="-10">
                <a:solidFill>
                  <a:srgbClr val="008FC6"/>
                </a:solidFill>
                <a:latin typeface="Arial"/>
                <a:cs typeface="Arial"/>
              </a:rPr>
              <a:t>Communications</a:t>
            </a:r>
            <a:endParaRPr sz="2000">
              <a:latin typeface="Arial"/>
              <a:cs typeface="Arial"/>
            </a:endParaRPr>
          </a:p>
          <a:p>
            <a:pPr marL="240665" indent="-227965">
              <a:lnSpc>
                <a:spcPct val="100000"/>
              </a:lnSpc>
              <a:spcBef>
                <a:spcPts val="484"/>
              </a:spcBef>
              <a:buChar char="•"/>
              <a:tabLst>
                <a:tab pos="240665" algn="l"/>
              </a:tabLst>
            </a:pPr>
            <a:r>
              <a:rPr dirty="0" sz="2000">
                <a:solidFill>
                  <a:srgbClr val="008FC6"/>
                </a:solidFill>
                <a:latin typeface="Arial"/>
                <a:cs typeface="Arial"/>
              </a:rPr>
              <a:t>Utility</a:t>
            </a:r>
            <a:r>
              <a:rPr dirty="0" sz="2000" spc="-50">
                <a:solidFill>
                  <a:srgbClr val="008FC6"/>
                </a:solidFill>
                <a:latin typeface="Arial"/>
                <a:cs typeface="Arial"/>
              </a:rPr>
              <a:t> </a:t>
            </a:r>
            <a:r>
              <a:rPr dirty="0" sz="2000" spc="-10">
                <a:solidFill>
                  <a:srgbClr val="008FC6"/>
                </a:solidFill>
                <a:latin typeface="Arial"/>
                <a:cs typeface="Arial"/>
              </a:rPr>
              <a:t>services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4757673" y="2620111"/>
            <a:ext cx="3319145" cy="2586355"/>
          </a:xfrm>
          <a:prstGeom prst="rect">
            <a:avLst/>
          </a:prstGeom>
        </p:spPr>
        <p:txBody>
          <a:bodyPr wrap="square" lIns="0" tIns="7366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580"/>
              </a:spcBef>
              <a:buChar char="•"/>
              <a:tabLst>
                <a:tab pos="355600" algn="l"/>
              </a:tabLst>
            </a:pPr>
            <a:r>
              <a:rPr dirty="0" sz="2000">
                <a:solidFill>
                  <a:srgbClr val="008FC6"/>
                </a:solidFill>
                <a:latin typeface="Arial"/>
                <a:cs typeface="Arial"/>
              </a:rPr>
              <a:t>Wholesale</a:t>
            </a:r>
            <a:r>
              <a:rPr dirty="0" sz="2000" spc="-70">
                <a:solidFill>
                  <a:srgbClr val="008FC6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008FC6"/>
                </a:solidFill>
                <a:latin typeface="Arial"/>
                <a:cs typeface="Arial"/>
              </a:rPr>
              <a:t>and</a:t>
            </a:r>
            <a:r>
              <a:rPr dirty="0" sz="2000" spc="-55">
                <a:solidFill>
                  <a:srgbClr val="008FC6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008FC6"/>
                </a:solidFill>
                <a:latin typeface="Arial"/>
                <a:cs typeface="Arial"/>
              </a:rPr>
              <a:t>retail</a:t>
            </a:r>
            <a:r>
              <a:rPr dirty="0" sz="2000" spc="-65">
                <a:solidFill>
                  <a:srgbClr val="008FC6"/>
                </a:solidFill>
                <a:latin typeface="Arial"/>
                <a:cs typeface="Arial"/>
              </a:rPr>
              <a:t> </a:t>
            </a:r>
            <a:r>
              <a:rPr dirty="0" sz="2000" spc="-10">
                <a:solidFill>
                  <a:srgbClr val="008FC6"/>
                </a:solidFill>
                <a:latin typeface="Arial"/>
                <a:cs typeface="Arial"/>
              </a:rPr>
              <a:t>trade</a:t>
            </a:r>
            <a:endParaRPr sz="2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480"/>
              </a:spcBef>
              <a:buChar char="•"/>
              <a:tabLst>
                <a:tab pos="355600" algn="l"/>
              </a:tabLst>
            </a:pPr>
            <a:r>
              <a:rPr dirty="0" sz="2000" spc="-10">
                <a:solidFill>
                  <a:srgbClr val="008FC6"/>
                </a:solidFill>
                <a:latin typeface="Arial"/>
                <a:cs typeface="Arial"/>
              </a:rPr>
              <a:t>Financial</a:t>
            </a:r>
            <a:endParaRPr sz="2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480"/>
              </a:spcBef>
              <a:buChar char="•"/>
              <a:tabLst>
                <a:tab pos="355600" algn="l"/>
              </a:tabLst>
            </a:pPr>
            <a:r>
              <a:rPr dirty="0" sz="2000" spc="-10">
                <a:solidFill>
                  <a:srgbClr val="008FC6"/>
                </a:solidFill>
                <a:latin typeface="Arial"/>
                <a:cs typeface="Arial"/>
              </a:rPr>
              <a:t>Insurance</a:t>
            </a:r>
            <a:endParaRPr sz="2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480"/>
              </a:spcBef>
              <a:buChar char="•"/>
              <a:tabLst>
                <a:tab pos="355600" algn="l"/>
              </a:tabLst>
            </a:pPr>
            <a:r>
              <a:rPr dirty="0" sz="2000">
                <a:solidFill>
                  <a:srgbClr val="008FC6"/>
                </a:solidFill>
                <a:latin typeface="Arial"/>
                <a:cs typeface="Arial"/>
              </a:rPr>
              <a:t>Real</a:t>
            </a:r>
            <a:r>
              <a:rPr dirty="0" sz="2000" spc="-15">
                <a:solidFill>
                  <a:srgbClr val="008FC6"/>
                </a:solidFill>
                <a:latin typeface="Arial"/>
                <a:cs typeface="Arial"/>
              </a:rPr>
              <a:t> </a:t>
            </a:r>
            <a:r>
              <a:rPr dirty="0" sz="2000" spc="-10">
                <a:solidFill>
                  <a:srgbClr val="008FC6"/>
                </a:solidFill>
                <a:latin typeface="Arial"/>
                <a:cs typeface="Arial"/>
              </a:rPr>
              <a:t>estate</a:t>
            </a:r>
            <a:endParaRPr sz="2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480"/>
              </a:spcBef>
              <a:buChar char="•"/>
              <a:tabLst>
                <a:tab pos="355600" algn="l"/>
              </a:tabLst>
            </a:pPr>
            <a:r>
              <a:rPr dirty="0" sz="2000" spc="-10">
                <a:solidFill>
                  <a:srgbClr val="008FC6"/>
                </a:solidFill>
                <a:latin typeface="Arial"/>
                <a:cs typeface="Arial"/>
              </a:rPr>
              <a:t>Services</a:t>
            </a:r>
            <a:endParaRPr sz="2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480"/>
              </a:spcBef>
              <a:buChar char="•"/>
              <a:tabLst>
                <a:tab pos="355600" algn="l"/>
              </a:tabLst>
            </a:pPr>
            <a:r>
              <a:rPr dirty="0" sz="2000" spc="-10">
                <a:solidFill>
                  <a:srgbClr val="008FC6"/>
                </a:solidFill>
                <a:latin typeface="Arial"/>
                <a:cs typeface="Arial"/>
              </a:rPr>
              <a:t>Education</a:t>
            </a:r>
            <a:endParaRPr sz="2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480"/>
              </a:spcBef>
              <a:buChar char="•"/>
              <a:tabLst>
                <a:tab pos="355600" algn="l"/>
              </a:tabLst>
            </a:pPr>
            <a:r>
              <a:rPr dirty="0" sz="2000" spc="-10">
                <a:solidFill>
                  <a:srgbClr val="008FC6"/>
                </a:solidFill>
                <a:latin typeface="Arial"/>
                <a:cs typeface="Arial"/>
              </a:rPr>
              <a:t>Government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705485">
              <a:lnSpc>
                <a:spcPct val="100000"/>
              </a:lnSpc>
              <a:spcBef>
                <a:spcPts val="100"/>
              </a:spcBef>
            </a:pPr>
            <a:r>
              <a:rPr dirty="0"/>
              <a:t>PROFESSIONAL</a:t>
            </a:r>
            <a:r>
              <a:rPr dirty="0" spc="-140"/>
              <a:t> </a:t>
            </a:r>
            <a:r>
              <a:rPr dirty="0" spc="-10"/>
              <a:t>RESPONSIBILITIES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535940" y="1546301"/>
            <a:ext cx="7376795" cy="414401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 indent="342265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54965" algn="l"/>
              </a:tabLst>
            </a:pPr>
            <a:r>
              <a:rPr dirty="0" sz="2800">
                <a:solidFill>
                  <a:srgbClr val="051D38"/>
                </a:solidFill>
                <a:latin typeface="Verdana"/>
                <a:cs typeface="Verdana"/>
              </a:rPr>
              <a:t>IIA</a:t>
            </a:r>
            <a:r>
              <a:rPr dirty="0" sz="2800" spc="-125">
                <a:solidFill>
                  <a:srgbClr val="051D38"/>
                </a:solidFill>
                <a:latin typeface="Verdana"/>
                <a:cs typeface="Verdana"/>
              </a:rPr>
              <a:t> </a:t>
            </a:r>
            <a:r>
              <a:rPr dirty="0" sz="2800">
                <a:solidFill>
                  <a:srgbClr val="051D38"/>
                </a:solidFill>
                <a:latin typeface="Verdana"/>
                <a:cs typeface="Verdana"/>
              </a:rPr>
              <a:t>members</a:t>
            </a:r>
            <a:r>
              <a:rPr dirty="0" sz="2800" spc="-75">
                <a:solidFill>
                  <a:srgbClr val="051D38"/>
                </a:solidFill>
                <a:latin typeface="Verdana"/>
                <a:cs typeface="Verdana"/>
              </a:rPr>
              <a:t> </a:t>
            </a:r>
            <a:r>
              <a:rPr dirty="0" sz="2800">
                <a:solidFill>
                  <a:srgbClr val="051D38"/>
                </a:solidFill>
                <a:latin typeface="Verdana"/>
                <a:cs typeface="Verdana"/>
              </a:rPr>
              <a:t>have</a:t>
            </a:r>
            <a:r>
              <a:rPr dirty="0" sz="2800" spc="-75">
                <a:solidFill>
                  <a:srgbClr val="051D38"/>
                </a:solidFill>
                <a:latin typeface="Verdana"/>
                <a:cs typeface="Verdana"/>
              </a:rPr>
              <a:t> </a:t>
            </a:r>
            <a:r>
              <a:rPr dirty="0" sz="2800">
                <a:solidFill>
                  <a:srgbClr val="051D38"/>
                </a:solidFill>
                <a:latin typeface="Verdana"/>
                <a:cs typeface="Verdana"/>
              </a:rPr>
              <a:t>various</a:t>
            </a:r>
            <a:r>
              <a:rPr dirty="0" sz="2800" spc="-85">
                <a:solidFill>
                  <a:srgbClr val="051D38"/>
                </a:solidFill>
                <a:latin typeface="Verdana"/>
                <a:cs typeface="Verdana"/>
              </a:rPr>
              <a:t> </a:t>
            </a:r>
            <a:r>
              <a:rPr dirty="0" sz="2800" spc="-10">
                <a:solidFill>
                  <a:srgbClr val="051D38"/>
                </a:solidFill>
                <a:latin typeface="Verdana"/>
                <a:cs typeface="Verdana"/>
              </a:rPr>
              <a:t>professional </a:t>
            </a:r>
            <a:r>
              <a:rPr dirty="0" sz="2800">
                <a:solidFill>
                  <a:srgbClr val="051D38"/>
                </a:solidFill>
                <a:latin typeface="Verdana"/>
                <a:cs typeface="Verdana"/>
              </a:rPr>
              <a:t>responsibilities,</a:t>
            </a:r>
            <a:r>
              <a:rPr dirty="0" sz="2800" spc="-145">
                <a:solidFill>
                  <a:srgbClr val="051D38"/>
                </a:solidFill>
                <a:latin typeface="Verdana"/>
                <a:cs typeface="Verdana"/>
              </a:rPr>
              <a:t> </a:t>
            </a:r>
            <a:r>
              <a:rPr dirty="0" sz="2800" spc="-10">
                <a:solidFill>
                  <a:srgbClr val="051D38"/>
                </a:solidFill>
                <a:latin typeface="Verdana"/>
                <a:cs typeface="Verdana"/>
              </a:rPr>
              <a:t>including:</a:t>
            </a:r>
            <a:endParaRPr sz="2800">
              <a:latin typeface="Verdana"/>
              <a:cs typeface="Verdana"/>
            </a:endParaRPr>
          </a:p>
          <a:p>
            <a:pPr lvl="1" marL="908050" indent="-457200">
              <a:lnSpc>
                <a:spcPct val="100000"/>
              </a:lnSpc>
              <a:spcBef>
                <a:spcPts val="2090"/>
              </a:spcBef>
              <a:buChar char="•"/>
              <a:tabLst>
                <a:tab pos="908050" algn="l"/>
              </a:tabLst>
            </a:pPr>
            <a:r>
              <a:rPr dirty="0" sz="2400" spc="-10">
                <a:solidFill>
                  <a:srgbClr val="008FC6"/>
                </a:solidFill>
                <a:latin typeface="Arial"/>
                <a:cs typeface="Arial"/>
              </a:rPr>
              <a:t>Internal</a:t>
            </a:r>
            <a:r>
              <a:rPr dirty="0" sz="2400" spc="-125">
                <a:solidFill>
                  <a:srgbClr val="008FC6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008FC6"/>
                </a:solidFill>
                <a:latin typeface="Arial"/>
                <a:cs typeface="Arial"/>
              </a:rPr>
              <a:t>Auditing</a:t>
            </a:r>
            <a:endParaRPr sz="2400">
              <a:latin typeface="Arial"/>
              <a:cs typeface="Arial"/>
            </a:endParaRPr>
          </a:p>
          <a:p>
            <a:pPr lvl="1" marL="908050" indent="-457200">
              <a:lnSpc>
                <a:spcPct val="100000"/>
              </a:lnSpc>
              <a:spcBef>
                <a:spcPts val="575"/>
              </a:spcBef>
              <a:buChar char="•"/>
              <a:tabLst>
                <a:tab pos="908050" algn="l"/>
              </a:tabLst>
            </a:pPr>
            <a:r>
              <a:rPr dirty="0" sz="2400">
                <a:solidFill>
                  <a:srgbClr val="008FC6"/>
                </a:solidFill>
                <a:latin typeface="Arial"/>
                <a:cs typeface="Arial"/>
              </a:rPr>
              <a:t>Risk</a:t>
            </a:r>
            <a:r>
              <a:rPr dirty="0" sz="2400" spc="-30">
                <a:solidFill>
                  <a:srgbClr val="008FC6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008FC6"/>
                </a:solidFill>
                <a:latin typeface="Arial"/>
                <a:cs typeface="Arial"/>
              </a:rPr>
              <a:t>Management</a:t>
            </a:r>
            <a:endParaRPr sz="2400">
              <a:latin typeface="Arial"/>
              <a:cs typeface="Arial"/>
            </a:endParaRPr>
          </a:p>
          <a:p>
            <a:pPr lvl="1" marL="908050" indent="-457200">
              <a:lnSpc>
                <a:spcPct val="100000"/>
              </a:lnSpc>
              <a:spcBef>
                <a:spcPts val="575"/>
              </a:spcBef>
              <a:buChar char="•"/>
              <a:tabLst>
                <a:tab pos="908050" algn="l"/>
              </a:tabLst>
            </a:pPr>
            <a:r>
              <a:rPr dirty="0" sz="2400" spc="-10">
                <a:solidFill>
                  <a:srgbClr val="008FC6"/>
                </a:solidFill>
                <a:latin typeface="Arial"/>
                <a:cs typeface="Arial"/>
              </a:rPr>
              <a:t>Governance</a:t>
            </a:r>
            <a:endParaRPr sz="2400">
              <a:latin typeface="Arial"/>
              <a:cs typeface="Arial"/>
            </a:endParaRPr>
          </a:p>
          <a:p>
            <a:pPr lvl="1" marL="908050" indent="-457200">
              <a:lnSpc>
                <a:spcPct val="100000"/>
              </a:lnSpc>
              <a:spcBef>
                <a:spcPts val="580"/>
              </a:spcBef>
              <a:buChar char="•"/>
              <a:tabLst>
                <a:tab pos="908050" algn="l"/>
              </a:tabLst>
            </a:pPr>
            <a:r>
              <a:rPr dirty="0" sz="2400">
                <a:solidFill>
                  <a:srgbClr val="008FC6"/>
                </a:solidFill>
                <a:latin typeface="Arial"/>
                <a:cs typeface="Arial"/>
              </a:rPr>
              <a:t>Internal</a:t>
            </a:r>
            <a:r>
              <a:rPr dirty="0" sz="2400" spc="-80">
                <a:solidFill>
                  <a:srgbClr val="008FC6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008FC6"/>
                </a:solidFill>
                <a:latin typeface="Arial"/>
                <a:cs typeface="Arial"/>
              </a:rPr>
              <a:t>Control</a:t>
            </a:r>
            <a:endParaRPr sz="2400">
              <a:latin typeface="Arial"/>
              <a:cs typeface="Arial"/>
            </a:endParaRPr>
          </a:p>
          <a:p>
            <a:pPr lvl="1" marL="908050" indent="-457200">
              <a:lnSpc>
                <a:spcPct val="100000"/>
              </a:lnSpc>
              <a:spcBef>
                <a:spcPts val="575"/>
              </a:spcBef>
              <a:buChar char="•"/>
              <a:tabLst>
                <a:tab pos="908050" algn="l"/>
              </a:tabLst>
            </a:pPr>
            <a:r>
              <a:rPr dirty="0" sz="2400">
                <a:solidFill>
                  <a:srgbClr val="008FC6"/>
                </a:solidFill>
                <a:latin typeface="Arial"/>
                <a:cs typeface="Arial"/>
              </a:rPr>
              <a:t>IT</a:t>
            </a:r>
            <a:r>
              <a:rPr dirty="0" sz="2400" spc="-185">
                <a:solidFill>
                  <a:srgbClr val="008FC6"/>
                </a:solidFill>
                <a:latin typeface="Arial"/>
                <a:cs typeface="Arial"/>
              </a:rPr>
              <a:t> </a:t>
            </a:r>
            <a:r>
              <a:rPr dirty="0" sz="2400" spc="-20">
                <a:solidFill>
                  <a:srgbClr val="008FC6"/>
                </a:solidFill>
                <a:latin typeface="Arial"/>
                <a:cs typeface="Arial"/>
              </a:rPr>
              <a:t>Audit</a:t>
            </a:r>
            <a:endParaRPr sz="2400">
              <a:latin typeface="Arial"/>
              <a:cs typeface="Arial"/>
            </a:endParaRPr>
          </a:p>
          <a:p>
            <a:pPr lvl="1" marL="908050" indent="-457200">
              <a:lnSpc>
                <a:spcPct val="100000"/>
              </a:lnSpc>
              <a:spcBef>
                <a:spcPts val="575"/>
              </a:spcBef>
              <a:buChar char="•"/>
              <a:tabLst>
                <a:tab pos="908050" algn="l"/>
              </a:tabLst>
            </a:pPr>
            <a:r>
              <a:rPr dirty="0" sz="2400" spc="-10">
                <a:solidFill>
                  <a:srgbClr val="008FC6"/>
                </a:solidFill>
                <a:latin typeface="Arial"/>
                <a:cs typeface="Arial"/>
              </a:rPr>
              <a:t>Education</a:t>
            </a:r>
            <a:endParaRPr sz="2400">
              <a:latin typeface="Arial"/>
              <a:cs typeface="Arial"/>
            </a:endParaRPr>
          </a:p>
          <a:p>
            <a:pPr lvl="1" marL="908050" indent="-457200">
              <a:lnSpc>
                <a:spcPct val="100000"/>
              </a:lnSpc>
              <a:spcBef>
                <a:spcPts val="580"/>
              </a:spcBef>
              <a:buChar char="•"/>
              <a:tabLst>
                <a:tab pos="908050" algn="l"/>
              </a:tabLst>
            </a:pPr>
            <a:r>
              <a:rPr dirty="0" sz="2400" spc="-10">
                <a:solidFill>
                  <a:srgbClr val="008FC6"/>
                </a:solidFill>
                <a:latin typeface="Arial"/>
                <a:cs typeface="Arial"/>
              </a:rPr>
              <a:t>Security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535940" y="505714"/>
            <a:ext cx="7536815" cy="5207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48005">
              <a:lnSpc>
                <a:spcPct val="100000"/>
              </a:lnSpc>
              <a:spcBef>
                <a:spcPts val="100"/>
              </a:spcBef>
            </a:pPr>
            <a:r>
              <a:rPr dirty="0" sz="2400" spc="-10">
                <a:solidFill>
                  <a:srgbClr val="FFFFFF"/>
                </a:solidFill>
                <a:latin typeface="Arial"/>
                <a:cs typeface="Arial"/>
              </a:rPr>
              <a:t>MEMBERSHIP</a:t>
            </a:r>
            <a:r>
              <a:rPr dirty="0" sz="2400" spc="-10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FFFFFF"/>
                </a:solidFill>
                <a:latin typeface="Arial"/>
                <a:cs typeface="Arial"/>
              </a:rPr>
              <a:t>CATEGORIES</a:t>
            </a:r>
            <a:r>
              <a:rPr dirty="0" sz="2400" spc="-4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–</a:t>
            </a:r>
            <a:r>
              <a:rPr dirty="0" sz="2400" spc="-4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 spc="-30">
                <a:solidFill>
                  <a:srgbClr val="FFFFFF"/>
                </a:solidFill>
                <a:latin typeface="Arial"/>
                <a:cs typeface="Arial"/>
              </a:rPr>
              <a:t>NORTH</a:t>
            </a:r>
            <a:r>
              <a:rPr dirty="0" sz="2400" spc="-13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FFFFFF"/>
                </a:solidFill>
                <a:latin typeface="Arial"/>
                <a:cs typeface="Arial"/>
              </a:rPr>
              <a:t>AMERICA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490"/>
              </a:spcBef>
            </a:pPr>
            <a:endParaRPr sz="24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buChar char="•"/>
              <a:tabLst>
                <a:tab pos="354965" algn="l"/>
              </a:tabLst>
            </a:pPr>
            <a:r>
              <a:rPr dirty="0" sz="2800">
                <a:solidFill>
                  <a:srgbClr val="051D38"/>
                </a:solidFill>
                <a:latin typeface="Arial"/>
                <a:cs typeface="Arial"/>
              </a:rPr>
              <a:t>Individual</a:t>
            </a:r>
            <a:r>
              <a:rPr dirty="0" sz="2800" spc="-114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2800" spc="-10">
                <a:solidFill>
                  <a:srgbClr val="051D38"/>
                </a:solidFill>
                <a:latin typeface="Arial"/>
                <a:cs typeface="Arial"/>
              </a:rPr>
              <a:t>Membership</a:t>
            </a:r>
            <a:endParaRPr sz="2800">
              <a:latin typeface="Arial"/>
              <a:cs typeface="Arial"/>
            </a:endParaRPr>
          </a:p>
          <a:p>
            <a:pPr lvl="1" marL="755015" indent="-285115">
              <a:lnSpc>
                <a:spcPct val="100000"/>
              </a:lnSpc>
              <a:spcBef>
                <a:spcPts val="20"/>
              </a:spcBef>
              <a:buChar char="–"/>
              <a:tabLst>
                <a:tab pos="755015" algn="l"/>
              </a:tabLst>
            </a:pPr>
            <a:r>
              <a:rPr dirty="0" sz="2400" spc="-10">
                <a:solidFill>
                  <a:srgbClr val="008FC6"/>
                </a:solidFill>
                <a:latin typeface="Arial"/>
                <a:cs typeface="Arial"/>
              </a:rPr>
              <a:t>Regular</a:t>
            </a:r>
            <a:endParaRPr sz="2400">
              <a:latin typeface="Arial"/>
              <a:cs typeface="Arial"/>
            </a:endParaRPr>
          </a:p>
          <a:p>
            <a:pPr lvl="1" marL="755015" indent="-285115">
              <a:lnSpc>
                <a:spcPct val="100000"/>
              </a:lnSpc>
              <a:buChar char="–"/>
              <a:tabLst>
                <a:tab pos="755015" algn="l"/>
              </a:tabLst>
            </a:pPr>
            <a:r>
              <a:rPr dirty="0" sz="2400" spc="-10">
                <a:solidFill>
                  <a:srgbClr val="008FC6"/>
                </a:solidFill>
                <a:latin typeface="Arial"/>
                <a:cs typeface="Arial"/>
              </a:rPr>
              <a:t>Educational</a:t>
            </a:r>
            <a:endParaRPr sz="2400">
              <a:latin typeface="Arial"/>
              <a:cs typeface="Arial"/>
            </a:endParaRPr>
          </a:p>
          <a:p>
            <a:pPr lvl="1" marL="755015" indent="-285115">
              <a:lnSpc>
                <a:spcPct val="100000"/>
              </a:lnSpc>
              <a:buChar char="–"/>
              <a:tabLst>
                <a:tab pos="755015" algn="l"/>
              </a:tabLst>
            </a:pPr>
            <a:r>
              <a:rPr dirty="0" sz="2400" spc="-10">
                <a:solidFill>
                  <a:srgbClr val="008FC6"/>
                </a:solidFill>
                <a:latin typeface="Arial"/>
                <a:cs typeface="Arial"/>
              </a:rPr>
              <a:t>Government</a:t>
            </a:r>
            <a:endParaRPr sz="2400">
              <a:latin typeface="Arial"/>
              <a:cs typeface="Arial"/>
            </a:endParaRPr>
          </a:p>
          <a:p>
            <a:pPr lvl="1" marL="755015" indent="-285115">
              <a:lnSpc>
                <a:spcPct val="100000"/>
              </a:lnSpc>
              <a:buChar char="–"/>
              <a:tabLst>
                <a:tab pos="755015" algn="l"/>
              </a:tabLst>
            </a:pPr>
            <a:r>
              <a:rPr dirty="0" sz="2400" spc="-10">
                <a:solidFill>
                  <a:srgbClr val="008FC6"/>
                </a:solidFill>
                <a:latin typeface="Arial"/>
                <a:cs typeface="Arial"/>
              </a:rPr>
              <a:t>Student</a:t>
            </a:r>
            <a:endParaRPr sz="2400">
              <a:latin typeface="Arial"/>
              <a:cs typeface="Arial"/>
            </a:endParaRPr>
          </a:p>
          <a:p>
            <a:pPr lvl="1" marL="755015" indent="-285115">
              <a:lnSpc>
                <a:spcPct val="100000"/>
              </a:lnSpc>
              <a:buChar char="–"/>
              <a:tabLst>
                <a:tab pos="755015" algn="l"/>
              </a:tabLst>
            </a:pPr>
            <a:r>
              <a:rPr dirty="0" sz="2400" spc="-10">
                <a:solidFill>
                  <a:srgbClr val="008FC6"/>
                </a:solidFill>
                <a:latin typeface="Arial"/>
                <a:cs typeface="Arial"/>
              </a:rPr>
              <a:t>Retired</a:t>
            </a:r>
            <a:endParaRPr sz="2400">
              <a:latin typeface="Arial"/>
              <a:cs typeface="Arial"/>
            </a:endParaRPr>
          </a:p>
          <a:p>
            <a:pPr lvl="1" marL="755015" indent="-285115">
              <a:lnSpc>
                <a:spcPct val="100000"/>
              </a:lnSpc>
              <a:buChar char="–"/>
              <a:tabLst>
                <a:tab pos="755015" algn="l"/>
              </a:tabLst>
            </a:pPr>
            <a:r>
              <a:rPr dirty="0" sz="2400" spc="-20">
                <a:solidFill>
                  <a:srgbClr val="008FC6"/>
                </a:solidFill>
                <a:latin typeface="Arial"/>
                <a:cs typeface="Arial"/>
              </a:rPr>
              <a:t>Life</a:t>
            </a:r>
            <a:endParaRPr sz="24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110"/>
              </a:spcBef>
              <a:buClr>
                <a:srgbClr val="008FC6"/>
              </a:buClr>
              <a:buFont typeface="Arial"/>
              <a:buChar char="–"/>
            </a:pPr>
            <a:endParaRPr sz="24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buChar char="•"/>
              <a:tabLst>
                <a:tab pos="354965" algn="l"/>
              </a:tabLst>
            </a:pPr>
            <a:r>
              <a:rPr dirty="0" sz="2800">
                <a:solidFill>
                  <a:srgbClr val="051D38"/>
                </a:solidFill>
                <a:latin typeface="Arial"/>
                <a:cs typeface="Arial"/>
              </a:rPr>
              <a:t>Group</a:t>
            </a:r>
            <a:r>
              <a:rPr dirty="0" sz="2800" spc="-60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2800" spc="-10">
                <a:solidFill>
                  <a:srgbClr val="051D38"/>
                </a:solidFill>
                <a:latin typeface="Arial"/>
                <a:cs typeface="Arial"/>
              </a:rPr>
              <a:t>Membership</a:t>
            </a:r>
            <a:endParaRPr sz="2800">
              <a:latin typeface="Arial"/>
              <a:cs typeface="Arial"/>
            </a:endParaRPr>
          </a:p>
          <a:p>
            <a:pPr lvl="1" marL="755015" indent="-285115">
              <a:lnSpc>
                <a:spcPct val="100000"/>
              </a:lnSpc>
              <a:spcBef>
                <a:spcPts val="15"/>
              </a:spcBef>
              <a:buChar char="–"/>
              <a:tabLst>
                <a:tab pos="755015" algn="l"/>
              </a:tabLst>
            </a:pPr>
            <a:r>
              <a:rPr dirty="0" sz="2400">
                <a:solidFill>
                  <a:srgbClr val="008FC6"/>
                </a:solidFill>
                <a:latin typeface="Arial"/>
                <a:cs typeface="Arial"/>
              </a:rPr>
              <a:t>Audit</a:t>
            </a:r>
            <a:r>
              <a:rPr dirty="0" sz="2400" spc="-75">
                <a:solidFill>
                  <a:srgbClr val="008FC6"/>
                </a:solidFill>
                <a:latin typeface="Arial"/>
                <a:cs typeface="Arial"/>
              </a:rPr>
              <a:t> </a:t>
            </a:r>
            <a:r>
              <a:rPr dirty="0" sz="2400" spc="-20">
                <a:solidFill>
                  <a:srgbClr val="008FC6"/>
                </a:solidFill>
                <a:latin typeface="Arial"/>
                <a:cs typeface="Arial"/>
              </a:rPr>
              <a:t>Group</a:t>
            </a:r>
            <a:endParaRPr sz="2400">
              <a:latin typeface="Arial"/>
              <a:cs typeface="Arial"/>
            </a:endParaRPr>
          </a:p>
          <a:p>
            <a:pPr lvl="1" marL="755015" indent="-285115">
              <a:lnSpc>
                <a:spcPct val="100000"/>
              </a:lnSpc>
              <a:buChar char="–"/>
              <a:tabLst>
                <a:tab pos="755015" algn="l"/>
              </a:tabLst>
            </a:pPr>
            <a:r>
              <a:rPr dirty="0" sz="2400">
                <a:solidFill>
                  <a:srgbClr val="008FC6"/>
                </a:solidFill>
                <a:latin typeface="Arial"/>
                <a:cs typeface="Arial"/>
              </a:rPr>
              <a:t>Government</a:t>
            </a:r>
            <a:r>
              <a:rPr dirty="0" sz="2400" spc="-50">
                <a:solidFill>
                  <a:srgbClr val="008FC6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008FC6"/>
                </a:solidFill>
                <a:latin typeface="Arial"/>
                <a:cs typeface="Arial"/>
              </a:rPr>
              <a:t>Group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906270">
              <a:lnSpc>
                <a:spcPct val="100000"/>
              </a:lnSpc>
              <a:spcBef>
                <a:spcPts val="100"/>
              </a:spcBef>
            </a:pPr>
            <a:r>
              <a:rPr dirty="0"/>
              <a:t>LOCAL</a:t>
            </a:r>
            <a:r>
              <a:rPr dirty="0" spc="-110"/>
              <a:t> </a:t>
            </a:r>
            <a:r>
              <a:rPr dirty="0" spc="-20"/>
              <a:t>IIA</a:t>
            </a:r>
            <a:r>
              <a:rPr dirty="0" spc="-300"/>
              <a:t> </a:t>
            </a:r>
            <a:r>
              <a:rPr dirty="0" spc="-20"/>
              <a:t>AFFILIATION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535940" y="1621663"/>
            <a:ext cx="7987030" cy="305054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Char char="•"/>
              <a:tabLst>
                <a:tab pos="355600" algn="l"/>
              </a:tabLst>
            </a:pP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In</a:t>
            </a:r>
            <a:r>
              <a:rPr dirty="0" sz="3200" spc="-2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North</a:t>
            </a:r>
            <a:r>
              <a:rPr dirty="0" sz="3200" spc="-210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America</a:t>
            </a:r>
            <a:r>
              <a:rPr dirty="0" sz="3200" spc="-6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-</a:t>
            </a:r>
            <a:r>
              <a:rPr dirty="0" sz="3200" spc="-20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join</a:t>
            </a:r>
            <a:r>
              <a:rPr dirty="0" sz="3200" spc="-20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as</a:t>
            </a:r>
            <a:r>
              <a:rPr dirty="0" sz="3200" spc="-20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members</a:t>
            </a:r>
            <a:r>
              <a:rPr dirty="0" sz="3200" spc="-20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of</a:t>
            </a:r>
            <a:r>
              <a:rPr dirty="0" sz="3200" spc="-80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 spc="-25">
                <a:solidFill>
                  <a:srgbClr val="051D38"/>
                </a:solidFill>
                <a:latin typeface="Arial"/>
                <a:cs typeface="Arial"/>
              </a:rPr>
              <a:t>The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IIA</a:t>
            </a:r>
            <a:r>
              <a:rPr dirty="0" sz="3200" spc="-19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directly;</a:t>
            </a:r>
            <a:r>
              <a:rPr dirty="0" sz="3200" spc="-20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assigned</a:t>
            </a:r>
            <a:r>
              <a:rPr dirty="0" sz="3200" spc="-20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to</a:t>
            </a:r>
            <a:r>
              <a:rPr dirty="0" sz="3200" spc="-20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a</a:t>
            </a:r>
            <a:r>
              <a:rPr dirty="0" sz="3200" spc="-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chapter</a:t>
            </a:r>
            <a:r>
              <a:rPr dirty="0" sz="3200" spc="-20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in </a:t>
            </a:r>
            <a:r>
              <a:rPr dirty="0" sz="3200" spc="-10">
                <a:solidFill>
                  <a:srgbClr val="051D38"/>
                </a:solidFill>
                <a:latin typeface="Arial"/>
                <a:cs typeface="Arial"/>
              </a:rPr>
              <a:t>their </a:t>
            </a:r>
            <a:r>
              <a:rPr dirty="0" sz="3200" spc="-20">
                <a:solidFill>
                  <a:srgbClr val="051D38"/>
                </a:solidFill>
                <a:latin typeface="Arial"/>
                <a:cs typeface="Arial"/>
              </a:rPr>
              <a:t>area</a:t>
            </a:r>
            <a:endParaRPr sz="3200">
              <a:latin typeface="Arial"/>
              <a:cs typeface="Arial"/>
            </a:endParaRPr>
          </a:p>
          <a:p>
            <a:pPr marL="355600" marR="502920" indent="-342900">
              <a:lnSpc>
                <a:spcPct val="100000"/>
              </a:lnSpc>
              <a:spcBef>
                <a:spcPts val="765"/>
              </a:spcBef>
              <a:buChar char="•"/>
              <a:tabLst>
                <a:tab pos="355600" algn="l"/>
              </a:tabLst>
            </a:pP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All</a:t>
            </a:r>
            <a:r>
              <a:rPr dirty="0" sz="3200" spc="-1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other</a:t>
            </a:r>
            <a:r>
              <a:rPr dirty="0" sz="3200" spc="-40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regions</a:t>
            </a:r>
            <a:r>
              <a:rPr dirty="0" sz="3200" spc="-7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-</a:t>
            </a:r>
            <a:r>
              <a:rPr dirty="0" sz="3200" spc="-3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become</a:t>
            </a:r>
            <a:r>
              <a:rPr dirty="0" sz="3200" spc="-4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members</a:t>
            </a:r>
            <a:r>
              <a:rPr dirty="0" sz="3200" spc="-3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 spc="-25">
                <a:solidFill>
                  <a:srgbClr val="051D38"/>
                </a:solidFill>
                <a:latin typeface="Arial"/>
                <a:cs typeface="Arial"/>
              </a:rPr>
              <a:t>of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The</a:t>
            </a:r>
            <a:r>
              <a:rPr dirty="0" sz="3200" spc="-30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IIA</a:t>
            </a:r>
            <a:r>
              <a:rPr dirty="0" sz="3200" spc="-180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by</a:t>
            </a:r>
            <a:r>
              <a:rPr dirty="0" sz="3200" spc="-1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joining</a:t>
            </a:r>
            <a:r>
              <a:rPr dirty="0" sz="3200" spc="-1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an</a:t>
            </a:r>
            <a:r>
              <a:rPr dirty="0" sz="3200" spc="-30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IIA</a:t>
            </a:r>
            <a:r>
              <a:rPr dirty="0" sz="3200" spc="-180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institute</a:t>
            </a:r>
            <a:r>
              <a:rPr dirty="0" sz="3200" spc="-30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in</a:t>
            </a:r>
            <a:r>
              <a:rPr dirty="0" sz="3200" spc="-10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 spc="-20">
                <a:solidFill>
                  <a:srgbClr val="051D38"/>
                </a:solidFill>
                <a:latin typeface="Arial"/>
                <a:cs typeface="Arial"/>
              </a:rPr>
              <a:t>your </a:t>
            </a:r>
            <a:r>
              <a:rPr dirty="0" sz="3200" spc="-10">
                <a:solidFill>
                  <a:srgbClr val="051D38"/>
                </a:solidFill>
                <a:latin typeface="Arial"/>
                <a:cs typeface="Arial"/>
              </a:rPr>
              <a:t>region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535940" y="228346"/>
            <a:ext cx="7957820" cy="41509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054350" marR="824230" indent="-2112645">
              <a:lnSpc>
                <a:spcPct val="100000"/>
              </a:lnSpc>
              <a:spcBef>
                <a:spcPts val="100"/>
              </a:spcBef>
            </a:pPr>
            <a:r>
              <a:rPr dirty="0" sz="300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dirty="0" sz="3000" spc="-5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0">
                <a:solidFill>
                  <a:srgbClr val="FFFFFF"/>
                </a:solidFill>
                <a:latin typeface="Arial"/>
                <a:cs typeface="Arial"/>
              </a:rPr>
              <a:t>[NAME]</a:t>
            </a:r>
            <a:r>
              <a:rPr dirty="0" sz="3000" spc="-5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0" spc="-10">
                <a:solidFill>
                  <a:srgbClr val="FFFFFF"/>
                </a:solidFill>
                <a:latin typeface="Arial"/>
                <a:cs typeface="Arial"/>
              </a:rPr>
              <a:t>CHAPTER/INSTITUTE </a:t>
            </a:r>
            <a:r>
              <a:rPr dirty="0" sz="300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dirty="0" sz="3000" spc="-7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dirty="0" sz="300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0" spc="-25">
                <a:solidFill>
                  <a:srgbClr val="FFFFFF"/>
                </a:solidFill>
                <a:latin typeface="Arial"/>
                <a:cs typeface="Arial"/>
              </a:rPr>
              <a:t>IIA</a:t>
            </a:r>
            <a:endParaRPr sz="3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25"/>
              </a:spcBef>
            </a:pPr>
            <a:endParaRPr sz="30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buChar char="•"/>
              <a:tabLst>
                <a:tab pos="354965" algn="l"/>
              </a:tabLst>
            </a:pP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Became</a:t>
            </a:r>
            <a:r>
              <a:rPr dirty="0" sz="3200" spc="-5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a</a:t>
            </a:r>
            <a:r>
              <a:rPr dirty="0" sz="3200" spc="-3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Chapter/Institute</a:t>
            </a:r>
            <a:r>
              <a:rPr dirty="0" sz="3200" spc="-50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on</a:t>
            </a:r>
            <a:r>
              <a:rPr dirty="0" sz="3200" spc="-30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 spc="-10">
                <a:solidFill>
                  <a:srgbClr val="051D38"/>
                </a:solidFill>
                <a:latin typeface="Arial"/>
                <a:cs typeface="Arial"/>
              </a:rPr>
              <a:t>[date]</a:t>
            </a:r>
            <a:endParaRPr sz="32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765"/>
              </a:spcBef>
              <a:buChar char="•"/>
              <a:tabLst>
                <a:tab pos="354965" algn="l"/>
              </a:tabLst>
            </a:pP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[number</a:t>
            </a:r>
            <a:r>
              <a:rPr dirty="0" sz="3200" spc="-3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of]</a:t>
            </a:r>
            <a:r>
              <a:rPr dirty="0" sz="3200" spc="-1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 spc="-10">
                <a:solidFill>
                  <a:srgbClr val="051D38"/>
                </a:solidFill>
                <a:latin typeface="Arial"/>
                <a:cs typeface="Arial"/>
              </a:rPr>
              <a:t>Members</a:t>
            </a:r>
            <a:endParaRPr sz="32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</a:tabLst>
            </a:pP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[Chapter/Institute</a:t>
            </a:r>
            <a:r>
              <a:rPr dirty="0" sz="3200" spc="-8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 spc="-10">
                <a:solidFill>
                  <a:srgbClr val="051D38"/>
                </a:solidFill>
                <a:latin typeface="Arial"/>
                <a:cs typeface="Arial"/>
              </a:rPr>
              <a:t>Website]</a:t>
            </a:r>
            <a:endParaRPr sz="32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5600" algn="l"/>
              </a:tabLst>
            </a:pP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Other</a:t>
            </a:r>
            <a:r>
              <a:rPr dirty="0" sz="3200" spc="-2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pertinent</a:t>
            </a:r>
            <a:r>
              <a:rPr dirty="0" sz="3200" spc="-3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information</a:t>
            </a:r>
            <a:r>
              <a:rPr dirty="0" sz="3200" spc="-20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about</a:t>
            </a:r>
            <a:r>
              <a:rPr dirty="0" sz="3200" spc="-4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the</a:t>
            </a:r>
            <a:r>
              <a:rPr dirty="0" sz="3200" spc="-20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 spc="-10">
                <a:solidFill>
                  <a:srgbClr val="051D38"/>
                </a:solidFill>
                <a:latin typeface="Arial"/>
                <a:cs typeface="Arial"/>
              </a:rPr>
              <a:t>local </a:t>
            </a:r>
            <a:r>
              <a:rPr dirty="0" sz="3200" spc="-25">
                <a:solidFill>
                  <a:srgbClr val="051D38"/>
                </a:solidFill>
                <a:latin typeface="Arial"/>
                <a:cs typeface="Arial"/>
              </a:rPr>
              <a:t>IIA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971194" y="228346"/>
            <a:ext cx="7197725" cy="9404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713230" marR="5080" indent="-1701164">
              <a:lnSpc>
                <a:spcPct val="100000"/>
              </a:lnSpc>
              <a:spcBef>
                <a:spcPts val="100"/>
              </a:spcBef>
            </a:pPr>
            <a:r>
              <a:rPr dirty="0" sz="300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dirty="0" sz="3000" spc="-8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0">
                <a:solidFill>
                  <a:srgbClr val="FFFFFF"/>
                </a:solidFill>
                <a:latin typeface="Arial"/>
                <a:cs typeface="Arial"/>
              </a:rPr>
              <a:t>PROFESSION</a:t>
            </a:r>
            <a:r>
              <a:rPr dirty="0" sz="3000" spc="-8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0">
                <a:solidFill>
                  <a:srgbClr val="FFFFFF"/>
                </a:solidFill>
                <a:latin typeface="Arial"/>
                <a:cs typeface="Arial"/>
              </a:rPr>
              <a:t>FOR</a:t>
            </a:r>
            <a:r>
              <a:rPr dirty="0" sz="3000" spc="-1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dirty="0" sz="3000" spc="-9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0" spc="-10">
                <a:solidFill>
                  <a:srgbClr val="FFFFFF"/>
                </a:solidFill>
                <a:latin typeface="Arial"/>
                <a:cs typeface="Arial"/>
              </a:rPr>
              <a:t>FUTURE… </a:t>
            </a:r>
            <a:r>
              <a:rPr dirty="0" sz="3000">
                <a:solidFill>
                  <a:srgbClr val="FFFFFF"/>
                </a:solidFill>
                <a:latin typeface="Arial"/>
                <a:cs typeface="Arial"/>
              </a:rPr>
              <a:t>INTERNAL</a:t>
            </a:r>
            <a:r>
              <a:rPr dirty="0" sz="3000" spc="-29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0" spc="-10">
                <a:solidFill>
                  <a:srgbClr val="FFFFFF"/>
                </a:solidFill>
                <a:latin typeface="Arial"/>
                <a:cs typeface="Arial"/>
              </a:rPr>
              <a:t>AUDITING</a:t>
            </a:r>
            <a:endParaRPr sz="30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933701" y="2179446"/>
            <a:ext cx="527812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>
                <a:solidFill>
                  <a:srgbClr val="051D38"/>
                </a:solidFill>
                <a:latin typeface="Verdana"/>
                <a:cs typeface="Verdana"/>
              </a:rPr>
              <a:t>For</a:t>
            </a:r>
            <a:r>
              <a:rPr dirty="0" sz="3600" spc="-125">
                <a:solidFill>
                  <a:srgbClr val="051D38"/>
                </a:solidFill>
                <a:latin typeface="Verdana"/>
                <a:cs typeface="Verdana"/>
              </a:rPr>
              <a:t> </a:t>
            </a:r>
            <a:r>
              <a:rPr dirty="0" sz="3600">
                <a:solidFill>
                  <a:srgbClr val="051D38"/>
                </a:solidFill>
                <a:latin typeface="Verdana"/>
                <a:cs typeface="Verdana"/>
              </a:rPr>
              <a:t>more</a:t>
            </a:r>
            <a:r>
              <a:rPr dirty="0" sz="3600" spc="-114">
                <a:solidFill>
                  <a:srgbClr val="051D38"/>
                </a:solidFill>
                <a:latin typeface="Verdana"/>
                <a:cs typeface="Verdana"/>
              </a:rPr>
              <a:t> </a:t>
            </a:r>
            <a:r>
              <a:rPr dirty="0" sz="3600" spc="-10">
                <a:solidFill>
                  <a:srgbClr val="051D38"/>
                </a:solidFill>
                <a:latin typeface="Verdana"/>
                <a:cs typeface="Verdana"/>
              </a:rPr>
              <a:t>information…</a:t>
            </a:r>
            <a:endParaRPr sz="3600">
              <a:latin typeface="Verdana"/>
              <a:cs typeface="Verdana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720344" y="3002661"/>
            <a:ext cx="7701915" cy="24650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ctr" marL="12700" marR="5080" indent="3810">
              <a:lnSpc>
                <a:spcPct val="100000"/>
              </a:lnSpc>
              <a:spcBef>
                <a:spcPts val="105"/>
              </a:spcBef>
            </a:pPr>
            <a:r>
              <a:rPr dirty="0" sz="3200" spc="-10">
                <a:solidFill>
                  <a:srgbClr val="051D38"/>
                </a:solidFill>
                <a:latin typeface="Verdana"/>
                <a:cs typeface="Verdana"/>
              </a:rPr>
              <a:t>E-</a:t>
            </a:r>
            <a:r>
              <a:rPr dirty="0" sz="3200">
                <a:solidFill>
                  <a:srgbClr val="051D38"/>
                </a:solidFill>
                <a:latin typeface="Verdana"/>
                <a:cs typeface="Verdana"/>
              </a:rPr>
              <a:t>mail:</a:t>
            </a:r>
            <a:r>
              <a:rPr dirty="0" sz="3200" spc="-30">
                <a:solidFill>
                  <a:srgbClr val="051D38"/>
                </a:solidFill>
                <a:latin typeface="Verdana"/>
                <a:cs typeface="Verdana"/>
              </a:rPr>
              <a:t> </a:t>
            </a:r>
            <a:r>
              <a:rPr dirty="0" u="sng" sz="3200" spc="-10">
                <a:solidFill>
                  <a:srgbClr val="008FC6"/>
                </a:solidFill>
                <a:uFill>
                  <a:solidFill>
                    <a:srgbClr val="008FC6"/>
                  </a:solidFill>
                </a:uFill>
                <a:latin typeface="Verdana"/>
                <a:cs typeface="Verdana"/>
                <a:hlinkClick r:id="rId2"/>
              </a:rPr>
              <a:t>academic@theiia.org</a:t>
            </a:r>
            <a:r>
              <a:rPr dirty="0" sz="3200" spc="-10">
                <a:solidFill>
                  <a:srgbClr val="008FC6"/>
                </a:solidFill>
                <a:latin typeface="Verdana"/>
                <a:cs typeface="Verdana"/>
              </a:rPr>
              <a:t> </a:t>
            </a:r>
            <a:r>
              <a:rPr dirty="0" sz="3200">
                <a:solidFill>
                  <a:srgbClr val="051D38"/>
                </a:solidFill>
                <a:latin typeface="Verdana"/>
                <a:cs typeface="Verdana"/>
              </a:rPr>
              <a:t>Website:</a:t>
            </a:r>
            <a:r>
              <a:rPr dirty="0" sz="3200" spc="-200">
                <a:solidFill>
                  <a:srgbClr val="051D38"/>
                </a:solidFill>
                <a:latin typeface="Verdana"/>
                <a:cs typeface="Verdana"/>
              </a:rPr>
              <a:t> </a:t>
            </a:r>
            <a:r>
              <a:rPr dirty="0" u="sng" sz="3200">
                <a:solidFill>
                  <a:srgbClr val="008FC6"/>
                </a:solidFill>
                <a:uFill>
                  <a:solidFill>
                    <a:srgbClr val="008FC6"/>
                  </a:solidFill>
                </a:uFill>
                <a:latin typeface="Verdana"/>
                <a:cs typeface="Verdana"/>
                <a:hlinkClick r:id="rId3"/>
              </a:rPr>
              <a:t>www.theiia.org/academic</a:t>
            </a:r>
            <a:r>
              <a:rPr dirty="0" sz="3200" spc="-225">
                <a:solidFill>
                  <a:srgbClr val="008FC6"/>
                </a:solidFill>
                <a:latin typeface="Verdana"/>
                <a:cs typeface="Verdana"/>
              </a:rPr>
              <a:t> </a:t>
            </a:r>
            <a:r>
              <a:rPr dirty="0" sz="3200" spc="-25">
                <a:solidFill>
                  <a:srgbClr val="051D38"/>
                </a:solidFill>
                <a:latin typeface="Verdana"/>
                <a:cs typeface="Verdana"/>
              </a:rPr>
              <a:t>or </a:t>
            </a:r>
            <a:r>
              <a:rPr dirty="0" u="sng" sz="3200" spc="-10">
                <a:solidFill>
                  <a:srgbClr val="008FC6"/>
                </a:solidFill>
                <a:uFill>
                  <a:solidFill>
                    <a:srgbClr val="008FC6"/>
                  </a:solidFill>
                </a:uFill>
                <a:latin typeface="Verdana"/>
                <a:cs typeface="Verdana"/>
                <a:hlinkClick r:id="rId4"/>
              </a:rPr>
              <a:t>www.globaltheiia.org</a:t>
            </a:r>
            <a:endParaRPr sz="3200">
              <a:latin typeface="Verdana"/>
              <a:cs typeface="Verdana"/>
            </a:endParaRPr>
          </a:p>
          <a:p>
            <a:pPr algn="ctr">
              <a:lnSpc>
                <a:spcPct val="100000"/>
              </a:lnSpc>
            </a:pPr>
            <a:r>
              <a:rPr dirty="0" sz="3200" spc="-20">
                <a:solidFill>
                  <a:srgbClr val="051D38"/>
                </a:solidFill>
                <a:latin typeface="Verdana"/>
                <a:cs typeface="Verdana"/>
              </a:rPr>
              <a:t>Telephone:</a:t>
            </a:r>
            <a:r>
              <a:rPr dirty="0" sz="3200" spc="-95">
                <a:solidFill>
                  <a:srgbClr val="051D38"/>
                </a:solidFill>
                <a:latin typeface="Verdana"/>
                <a:cs typeface="Verdana"/>
              </a:rPr>
              <a:t> </a:t>
            </a:r>
            <a:r>
              <a:rPr dirty="0" sz="3200">
                <a:solidFill>
                  <a:srgbClr val="051D38"/>
                </a:solidFill>
                <a:latin typeface="Verdana"/>
                <a:cs typeface="Verdana"/>
              </a:rPr>
              <a:t>+1</a:t>
            </a:r>
            <a:r>
              <a:rPr dirty="0" sz="3200" spc="-100">
                <a:solidFill>
                  <a:srgbClr val="051D38"/>
                </a:solidFill>
                <a:latin typeface="Verdana"/>
                <a:cs typeface="Verdana"/>
              </a:rPr>
              <a:t> </a:t>
            </a:r>
            <a:r>
              <a:rPr dirty="0" sz="3200">
                <a:solidFill>
                  <a:srgbClr val="051D38"/>
                </a:solidFill>
                <a:latin typeface="Verdana"/>
                <a:cs typeface="Verdana"/>
              </a:rPr>
              <a:t>407</a:t>
            </a:r>
            <a:r>
              <a:rPr dirty="0" sz="3200" spc="-90">
                <a:solidFill>
                  <a:srgbClr val="051D38"/>
                </a:solidFill>
                <a:latin typeface="Verdana"/>
                <a:cs typeface="Verdana"/>
              </a:rPr>
              <a:t> </a:t>
            </a:r>
            <a:r>
              <a:rPr dirty="0" sz="3200">
                <a:solidFill>
                  <a:srgbClr val="051D38"/>
                </a:solidFill>
                <a:latin typeface="Verdana"/>
                <a:cs typeface="Verdana"/>
              </a:rPr>
              <a:t>937</a:t>
            </a:r>
            <a:r>
              <a:rPr dirty="0" sz="3200" spc="-90">
                <a:solidFill>
                  <a:srgbClr val="051D38"/>
                </a:solidFill>
                <a:latin typeface="Verdana"/>
                <a:cs typeface="Verdana"/>
              </a:rPr>
              <a:t> </a:t>
            </a:r>
            <a:r>
              <a:rPr dirty="0" sz="3200" spc="-20">
                <a:solidFill>
                  <a:srgbClr val="051D38"/>
                </a:solidFill>
                <a:latin typeface="Verdana"/>
                <a:cs typeface="Verdana"/>
              </a:rPr>
              <a:t>1100</a:t>
            </a:r>
            <a:endParaRPr sz="3200">
              <a:latin typeface="Verdana"/>
              <a:cs typeface="Verdana"/>
            </a:endParaRPr>
          </a:p>
          <a:p>
            <a:pPr algn="ctr">
              <a:lnSpc>
                <a:spcPct val="100000"/>
              </a:lnSpc>
            </a:pPr>
            <a:r>
              <a:rPr dirty="0" sz="3200">
                <a:solidFill>
                  <a:srgbClr val="051D38"/>
                </a:solidFill>
                <a:latin typeface="Verdana"/>
                <a:cs typeface="Verdana"/>
              </a:rPr>
              <a:t>Fax:</a:t>
            </a:r>
            <a:r>
              <a:rPr dirty="0" sz="3200" spc="-90">
                <a:solidFill>
                  <a:srgbClr val="051D38"/>
                </a:solidFill>
                <a:latin typeface="Verdana"/>
                <a:cs typeface="Verdana"/>
              </a:rPr>
              <a:t> </a:t>
            </a:r>
            <a:r>
              <a:rPr dirty="0" sz="3200">
                <a:solidFill>
                  <a:srgbClr val="051D38"/>
                </a:solidFill>
                <a:latin typeface="Verdana"/>
                <a:cs typeface="Verdana"/>
              </a:rPr>
              <a:t>+1</a:t>
            </a:r>
            <a:r>
              <a:rPr dirty="0" sz="3200" spc="-85">
                <a:solidFill>
                  <a:srgbClr val="051D38"/>
                </a:solidFill>
                <a:latin typeface="Verdana"/>
                <a:cs typeface="Verdana"/>
              </a:rPr>
              <a:t> </a:t>
            </a:r>
            <a:r>
              <a:rPr dirty="0" sz="3200">
                <a:solidFill>
                  <a:srgbClr val="051D38"/>
                </a:solidFill>
                <a:latin typeface="Verdana"/>
                <a:cs typeface="Verdana"/>
              </a:rPr>
              <a:t>407</a:t>
            </a:r>
            <a:r>
              <a:rPr dirty="0" sz="3200" spc="-85">
                <a:solidFill>
                  <a:srgbClr val="051D38"/>
                </a:solidFill>
                <a:latin typeface="Verdana"/>
                <a:cs typeface="Verdana"/>
              </a:rPr>
              <a:t> </a:t>
            </a:r>
            <a:r>
              <a:rPr dirty="0" sz="3200">
                <a:solidFill>
                  <a:srgbClr val="051D38"/>
                </a:solidFill>
                <a:latin typeface="Verdana"/>
                <a:cs typeface="Verdana"/>
              </a:rPr>
              <a:t>937</a:t>
            </a:r>
            <a:r>
              <a:rPr dirty="0" sz="3200" spc="-85">
                <a:solidFill>
                  <a:srgbClr val="051D38"/>
                </a:solidFill>
                <a:latin typeface="Verdana"/>
                <a:cs typeface="Verdana"/>
              </a:rPr>
              <a:t> </a:t>
            </a:r>
            <a:r>
              <a:rPr dirty="0" sz="3200" spc="-20">
                <a:solidFill>
                  <a:srgbClr val="051D38"/>
                </a:solidFill>
                <a:latin typeface="Verdana"/>
                <a:cs typeface="Verdana"/>
              </a:rPr>
              <a:t>1101</a:t>
            </a:r>
            <a:endParaRPr sz="32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752980" y="456641"/>
            <a:ext cx="5636895" cy="48323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000" spc="-10">
                <a:solidFill>
                  <a:srgbClr val="FFFFFF"/>
                </a:solidFill>
                <a:latin typeface="Arial"/>
                <a:cs typeface="Arial"/>
              </a:rPr>
              <a:t>PROFESSIONAL</a:t>
            </a:r>
            <a:r>
              <a:rPr dirty="0" sz="3000" spc="-17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0" spc="-20">
                <a:solidFill>
                  <a:srgbClr val="FFFFFF"/>
                </a:solidFill>
                <a:latin typeface="Arial"/>
                <a:cs typeface="Arial"/>
              </a:rPr>
              <a:t>ASSOCIATION</a:t>
            </a:r>
            <a:endParaRPr sz="30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ctrTitle"/>
          </p:nvPr>
        </p:nvSpPr>
        <p:spPr>
          <a:prstGeom prst="rect"/>
        </p:spPr>
        <p:txBody>
          <a:bodyPr wrap="square" lIns="0" tIns="6096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3200" b="1">
                <a:solidFill>
                  <a:srgbClr val="051D38"/>
                </a:solidFill>
                <a:latin typeface="Arial"/>
                <a:cs typeface="Arial"/>
              </a:rPr>
              <a:t>Society</a:t>
            </a:r>
            <a:r>
              <a:rPr dirty="0" sz="3200" spc="-45" b="1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 b="1">
                <a:solidFill>
                  <a:srgbClr val="051D38"/>
                </a:solidFill>
                <a:latin typeface="Arial"/>
                <a:cs typeface="Arial"/>
              </a:rPr>
              <a:t>of</a:t>
            </a:r>
            <a:r>
              <a:rPr dirty="0" sz="3200" spc="-25" b="1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 spc="-10" b="1">
                <a:solidFill>
                  <a:srgbClr val="051D38"/>
                </a:solidFill>
                <a:latin typeface="Arial"/>
                <a:cs typeface="Arial"/>
              </a:rPr>
              <a:t>professionals</a:t>
            </a:r>
            <a:endParaRPr sz="3200">
              <a:latin typeface="Arial"/>
              <a:cs typeface="Arial"/>
            </a:endParaRPr>
          </a:p>
          <a:p>
            <a:pPr marL="355600" marR="5080">
              <a:lnSpc>
                <a:spcPct val="90000"/>
              </a:lnSpc>
              <a:spcBef>
                <a:spcPts val="770"/>
              </a:spcBef>
            </a:pPr>
            <a:r>
              <a:rPr dirty="0" sz="3200">
                <a:solidFill>
                  <a:srgbClr val="051D38"/>
                </a:solidFill>
              </a:rPr>
              <a:t>An</a:t>
            </a:r>
            <a:r>
              <a:rPr dirty="0" sz="3200" spc="-25">
                <a:solidFill>
                  <a:srgbClr val="051D38"/>
                </a:solidFill>
              </a:rPr>
              <a:t> </a:t>
            </a:r>
            <a:r>
              <a:rPr dirty="0" sz="3200">
                <a:solidFill>
                  <a:srgbClr val="051D38"/>
                </a:solidFill>
              </a:rPr>
              <a:t>organization</a:t>
            </a:r>
            <a:r>
              <a:rPr dirty="0" sz="3200" spc="-40">
                <a:solidFill>
                  <a:srgbClr val="051D38"/>
                </a:solidFill>
              </a:rPr>
              <a:t> </a:t>
            </a:r>
            <a:r>
              <a:rPr dirty="0" sz="3200">
                <a:solidFill>
                  <a:srgbClr val="051D38"/>
                </a:solidFill>
              </a:rPr>
              <a:t>composed</a:t>
            </a:r>
            <a:r>
              <a:rPr dirty="0" sz="3200" spc="-50">
                <a:solidFill>
                  <a:srgbClr val="051D38"/>
                </a:solidFill>
              </a:rPr>
              <a:t> </a:t>
            </a:r>
            <a:r>
              <a:rPr dirty="0" sz="3200">
                <a:solidFill>
                  <a:srgbClr val="051D38"/>
                </a:solidFill>
              </a:rPr>
              <a:t>of</a:t>
            </a:r>
            <a:r>
              <a:rPr dirty="0" sz="3200" spc="-25">
                <a:solidFill>
                  <a:srgbClr val="051D38"/>
                </a:solidFill>
              </a:rPr>
              <a:t> </a:t>
            </a:r>
            <a:r>
              <a:rPr dirty="0" sz="3200">
                <a:solidFill>
                  <a:srgbClr val="051D38"/>
                </a:solidFill>
              </a:rPr>
              <a:t>members</a:t>
            </a:r>
            <a:r>
              <a:rPr dirty="0" sz="3200" spc="-40">
                <a:solidFill>
                  <a:srgbClr val="051D38"/>
                </a:solidFill>
              </a:rPr>
              <a:t> </a:t>
            </a:r>
            <a:r>
              <a:rPr dirty="0" sz="3200" spc="-25">
                <a:solidFill>
                  <a:srgbClr val="051D38"/>
                </a:solidFill>
              </a:rPr>
              <a:t>of </a:t>
            </a:r>
            <a:r>
              <a:rPr dirty="0" sz="3200">
                <a:solidFill>
                  <a:srgbClr val="051D38"/>
                </a:solidFill>
              </a:rPr>
              <a:t>a</a:t>
            </a:r>
            <a:r>
              <a:rPr dirty="0" sz="3200" spc="-30">
                <a:solidFill>
                  <a:srgbClr val="051D38"/>
                </a:solidFill>
              </a:rPr>
              <a:t> </a:t>
            </a:r>
            <a:r>
              <a:rPr dirty="0" sz="3200">
                <a:solidFill>
                  <a:srgbClr val="051D38"/>
                </a:solidFill>
              </a:rPr>
              <a:t>particular</a:t>
            </a:r>
            <a:r>
              <a:rPr dirty="0" sz="3200" spc="-45">
                <a:solidFill>
                  <a:srgbClr val="051D38"/>
                </a:solidFill>
              </a:rPr>
              <a:t> </a:t>
            </a:r>
            <a:r>
              <a:rPr dirty="0" sz="3200">
                <a:solidFill>
                  <a:srgbClr val="051D38"/>
                </a:solidFill>
              </a:rPr>
              <a:t>profession</a:t>
            </a:r>
            <a:r>
              <a:rPr dirty="0" sz="3200" spc="-60">
                <a:solidFill>
                  <a:srgbClr val="051D38"/>
                </a:solidFill>
              </a:rPr>
              <a:t> </a:t>
            </a:r>
            <a:r>
              <a:rPr dirty="0" sz="3200">
                <a:solidFill>
                  <a:srgbClr val="051D38"/>
                </a:solidFill>
              </a:rPr>
              <a:t>that</a:t>
            </a:r>
            <a:r>
              <a:rPr dirty="0" sz="3200" spc="-40">
                <a:solidFill>
                  <a:srgbClr val="051D38"/>
                </a:solidFill>
              </a:rPr>
              <a:t> </a:t>
            </a:r>
            <a:r>
              <a:rPr dirty="0" sz="3200">
                <a:solidFill>
                  <a:srgbClr val="051D38"/>
                </a:solidFill>
              </a:rPr>
              <a:t>regulates</a:t>
            </a:r>
            <a:r>
              <a:rPr dirty="0" sz="3200" spc="-25">
                <a:solidFill>
                  <a:srgbClr val="051D38"/>
                </a:solidFill>
              </a:rPr>
              <a:t> </a:t>
            </a:r>
            <a:r>
              <a:rPr dirty="0" sz="3200" spc="-10">
                <a:solidFill>
                  <a:srgbClr val="051D38"/>
                </a:solidFill>
              </a:rPr>
              <a:t>entry </a:t>
            </a:r>
            <a:r>
              <a:rPr dirty="0" sz="3200">
                <a:solidFill>
                  <a:srgbClr val="051D38"/>
                </a:solidFill>
              </a:rPr>
              <a:t>to</a:t>
            </a:r>
            <a:r>
              <a:rPr dirty="0" sz="3200" spc="-25">
                <a:solidFill>
                  <a:srgbClr val="051D38"/>
                </a:solidFill>
              </a:rPr>
              <a:t> </a:t>
            </a:r>
            <a:r>
              <a:rPr dirty="0" sz="3200">
                <a:solidFill>
                  <a:srgbClr val="051D38"/>
                </a:solidFill>
              </a:rPr>
              <a:t>and</a:t>
            </a:r>
            <a:r>
              <a:rPr dirty="0" sz="3200" spc="-20">
                <a:solidFill>
                  <a:srgbClr val="051D38"/>
                </a:solidFill>
              </a:rPr>
              <a:t> </a:t>
            </a:r>
            <a:r>
              <a:rPr dirty="0" sz="3200">
                <a:solidFill>
                  <a:srgbClr val="051D38"/>
                </a:solidFill>
              </a:rPr>
              <a:t>sets</a:t>
            </a:r>
            <a:r>
              <a:rPr dirty="0" sz="3200" spc="-40">
                <a:solidFill>
                  <a:srgbClr val="051D38"/>
                </a:solidFill>
              </a:rPr>
              <a:t> </a:t>
            </a:r>
            <a:r>
              <a:rPr dirty="0" sz="3200">
                <a:solidFill>
                  <a:srgbClr val="051D38"/>
                </a:solidFill>
              </a:rPr>
              <a:t>and</a:t>
            </a:r>
            <a:r>
              <a:rPr dirty="0" sz="3200" spc="-20">
                <a:solidFill>
                  <a:srgbClr val="051D38"/>
                </a:solidFill>
              </a:rPr>
              <a:t> </a:t>
            </a:r>
            <a:r>
              <a:rPr dirty="0" sz="3200">
                <a:solidFill>
                  <a:srgbClr val="051D38"/>
                </a:solidFill>
              </a:rPr>
              <a:t>maintains</a:t>
            </a:r>
            <a:r>
              <a:rPr dirty="0" sz="3200" spc="-20">
                <a:solidFill>
                  <a:srgbClr val="051D38"/>
                </a:solidFill>
              </a:rPr>
              <a:t> </a:t>
            </a:r>
            <a:r>
              <a:rPr dirty="0" sz="3200">
                <a:solidFill>
                  <a:srgbClr val="051D38"/>
                </a:solidFill>
              </a:rPr>
              <a:t>standards</a:t>
            </a:r>
            <a:r>
              <a:rPr dirty="0" sz="3200" spc="-35">
                <a:solidFill>
                  <a:srgbClr val="051D38"/>
                </a:solidFill>
              </a:rPr>
              <a:t> </a:t>
            </a:r>
            <a:r>
              <a:rPr dirty="0" sz="3200" spc="-25">
                <a:solidFill>
                  <a:srgbClr val="051D38"/>
                </a:solidFill>
              </a:rPr>
              <a:t>for </a:t>
            </a:r>
            <a:r>
              <a:rPr dirty="0" sz="3200">
                <a:solidFill>
                  <a:srgbClr val="051D38"/>
                </a:solidFill>
              </a:rPr>
              <a:t>that </a:t>
            </a:r>
            <a:r>
              <a:rPr dirty="0" sz="3200" spc="-10">
                <a:solidFill>
                  <a:srgbClr val="051D38"/>
                </a:solidFill>
              </a:rPr>
              <a:t>profession</a:t>
            </a:r>
            <a:endParaRPr sz="3200"/>
          </a:p>
        </p:txBody>
      </p:sp>
      <p:sp>
        <p:nvSpPr>
          <p:cNvPr id="4" name="object 4" descr=""/>
          <p:cNvSpPr txBox="1"/>
          <p:nvPr/>
        </p:nvSpPr>
        <p:spPr>
          <a:xfrm>
            <a:off x="535940" y="4735829"/>
            <a:ext cx="3750310" cy="330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>
                <a:solidFill>
                  <a:srgbClr val="051D38"/>
                </a:solidFill>
                <a:latin typeface="Arial"/>
                <a:cs typeface="Arial"/>
              </a:rPr>
              <a:t>As</a:t>
            </a:r>
            <a:r>
              <a:rPr dirty="0" sz="2000" spc="-1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051D38"/>
                </a:solidFill>
                <a:latin typeface="Arial"/>
                <a:cs typeface="Arial"/>
              </a:rPr>
              <a:t>defined</a:t>
            </a:r>
            <a:r>
              <a:rPr dirty="0" sz="2000" spc="-3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051D38"/>
                </a:solidFill>
                <a:latin typeface="Arial"/>
                <a:cs typeface="Arial"/>
              </a:rPr>
              <a:t>by</a:t>
            </a:r>
            <a:r>
              <a:rPr dirty="0" sz="2000" spc="-20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2000" spc="-10">
                <a:solidFill>
                  <a:srgbClr val="051D38"/>
                </a:solidFill>
                <a:latin typeface="Arial"/>
                <a:cs typeface="Arial"/>
              </a:rPr>
              <a:t>“encarta.msn.com”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607177" y="2573477"/>
            <a:ext cx="3099435" cy="1672589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 indent="1744980">
              <a:lnSpc>
                <a:spcPct val="100000"/>
              </a:lnSpc>
              <a:spcBef>
                <a:spcPts val="100"/>
              </a:spcBef>
            </a:pPr>
            <a:r>
              <a:rPr dirty="0" sz="3600" spc="-20">
                <a:solidFill>
                  <a:srgbClr val="FFFFFD"/>
                </a:solidFill>
              </a:rPr>
              <a:t>YOUR </a:t>
            </a:r>
            <a:r>
              <a:rPr dirty="0" sz="3600" spc="-10">
                <a:solidFill>
                  <a:srgbClr val="FFFFFD"/>
                </a:solidFill>
              </a:rPr>
              <a:t>MEMBERSHIP EXPERIENCE</a:t>
            </a:r>
            <a:endParaRPr sz="36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403350">
              <a:lnSpc>
                <a:spcPct val="100000"/>
              </a:lnSpc>
              <a:spcBef>
                <a:spcPts val="100"/>
              </a:spcBef>
            </a:pPr>
            <a:r>
              <a:rPr dirty="0"/>
              <a:t>CHOOSING</a:t>
            </a:r>
            <a:r>
              <a:rPr dirty="0" spc="-65"/>
              <a:t> </a:t>
            </a:r>
            <a:r>
              <a:rPr dirty="0"/>
              <a:t>THE</a:t>
            </a:r>
            <a:r>
              <a:rPr dirty="0" spc="-10"/>
              <a:t> </a:t>
            </a:r>
            <a:r>
              <a:rPr dirty="0"/>
              <a:t>RIGHT</a:t>
            </a:r>
            <a:r>
              <a:rPr dirty="0" spc="-50"/>
              <a:t> </a:t>
            </a:r>
            <a:r>
              <a:rPr dirty="0" spc="-25"/>
              <a:t>ONE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535940" y="1524736"/>
            <a:ext cx="7914005" cy="2854325"/>
          </a:xfrm>
          <a:prstGeom prst="rect">
            <a:avLst/>
          </a:prstGeom>
        </p:spPr>
        <p:txBody>
          <a:bodyPr wrap="square" lIns="0" tIns="109855" rIns="0" bIns="0" rtlCol="0" vert="horz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865"/>
              </a:spcBef>
              <a:buChar char="•"/>
              <a:tabLst>
                <a:tab pos="354965" algn="l"/>
              </a:tabLst>
            </a:pP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What</a:t>
            </a:r>
            <a:r>
              <a:rPr dirty="0" sz="3200" spc="-1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is</a:t>
            </a:r>
            <a:r>
              <a:rPr dirty="0" sz="3200" spc="-2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important</a:t>
            </a:r>
            <a:r>
              <a:rPr dirty="0" sz="3200" spc="-1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to</a:t>
            </a:r>
            <a:r>
              <a:rPr dirty="0" sz="3200" spc="-10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 spc="-20">
                <a:solidFill>
                  <a:srgbClr val="051D38"/>
                </a:solidFill>
                <a:latin typeface="Arial"/>
                <a:cs typeface="Arial"/>
              </a:rPr>
              <a:t>you?</a:t>
            </a:r>
            <a:endParaRPr sz="32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</a:tabLst>
            </a:pP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What</a:t>
            </a:r>
            <a:r>
              <a:rPr dirty="0" sz="3200" spc="-10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is</a:t>
            </a:r>
            <a:r>
              <a:rPr dirty="0" sz="3200" spc="-20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expected</a:t>
            </a:r>
            <a:r>
              <a:rPr dirty="0" sz="3200" spc="-20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at</a:t>
            </a:r>
            <a:r>
              <a:rPr dirty="0" sz="3200" spc="-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 spc="-10">
                <a:solidFill>
                  <a:srgbClr val="051D38"/>
                </a:solidFill>
                <a:latin typeface="Arial"/>
                <a:cs typeface="Arial"/>
              </a:rPr>
              <a:t>work?</a:t>
            </a:r>
            <a:endParaRPr sz="32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765"/>
              </a:spcBef>
              <a:buChar char="•"/>
              <a:tabLst>
                <a:tab pos="354965" algn="l"/>
              </a:tabLst>
            </a:pP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What</a:t>
            </a:r>
            <a:r>
              <a:rPr dirty="0" sz="3200" spc="-30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can</a:t>
            </a:r>
            <a:r>
              <a:rPr dirty="0" sz="3200" spc="-20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you</a:t>
            </a:r>
            <a:r>
              <a:rPr dirty="0" sz="3200" spc="-2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get</a:t>
            </a:r>
            <a:r>
              <a:rPr dirty="0" sz="3200" spc="-1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out</a:t>
            </a:r>
            <a:r>
              <a:rPr dirty="0" sz="3200" spc="-10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of</a:t>
            </a:r>
            <a:r>
              <a:rPr dirty="0" sz="3200" spc="-2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the</a:t>
            </a:r>
            <a:r>
              <a:rPr dirty="0" sz="3200" spc="-1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 spc="-10">
                <a:solidFill>
                  <a:srgbClr val="051D38"/>
                </a:solidFill>
                <a:latin typeface="Arial"/>
                <a:cs typeface="Arial"/>
              </a:rPr>
              <a:t>membership?</a:t>
            </a:r>
            <a:endParaRPr sz="3200">
              <a:latin typeface="Arial"/>
              <a:cs typeface="Arial"/>
            </a:endParaRPr>
          </a:p>
          <a:p>
            <a:pPr marL="355600" marR="108712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5600" algn="l"/>
              </a:tabLst>
            </a:pP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What</a:t>
            </a:r>
            <a:r>
              <a:rPr dirty="0" sz="3200" spc="-20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can</a:t>
            </a:r>
            <a:r>
              <a:rPr dirty="0" sz="3200" spc="-2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you</a:t>
            </a:r>
            <a:r>
              <a:rPr dirty="0" sz="3200" spc="-1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give</a:t>
            </a:r>
            <a:r>
              <a:rPr dirty="0" sz="3200" spc="-10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to</a:t>
            </a:r>
            <a:r>
              <a:rPr dirty="0" sz="3200" spc="-2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the</a:t>
            </a:r>
            <a:r>
              <a:rPr dirty="0" sz="3200" spc="-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 spc="-10">
                <a:solidFill>
                  <a:srgbClr val="051D38"/>
                </a:solidFill>
                <a:latin typeface="Arial"/>
                <a:cs typeface="Arial"/>
              </a:rPr>
              <a:t>profession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through</a:t>
            </a:r>
            <a:r>
              <a:rPr dirty="0" sz="3200" spc="-6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 spc="-10">
                <a:solidFill>
                  <a:srgbClr val="051D38"/>
                </a:solidFill>
                <a:latin typeface="Arial"/>
                <a:cs typeface="Arial"/>
              </a:rPr>
              <a:t>membership?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373380">
              <a:lnSpc>
                <a:spcPct val="100000"/>
              </a:lnSpc>
              <a:spcBef>
                <a:spcPts val="100"/>
              </a:spcBef>
            </a:pPr>
            <a:r>
              <a:rPr dirty="0" spc="-30"/>
              <a:t>WHAT</a:t>
            </a:r>
            <a:r>
              <a:rPr dirty="0" spc="-75"/>
              <a:t> </a:t>
            </a:r>
            <a:r>
              <a:rPr dirty="0"/>
              <a:t>I</a:t>
            </a:r>
            <a:r>
              <a:rPr dirty="0" spc="-30"/>
              <a:t> </a:t>
            </a:r>
            <a:r>
              <a:rPr dirty="0"/>
              <a:t>NEED</a:t>
            </a:r>
            <a:r>
              <a:rPr dirty="0" spc="-50"/>
              <a:t> </a:t>
            </a:r>
            <a:r>
              <a:rPr dirty="0"/>
              <a:t>FROM</a:t>
            </a:r>
            <a:r>
              <a:rPr dirty="0" spc="-75"/>
              <a:t> </a:t>
            </a:r>
            <a:r>
              <a:rPr dirty="0"/>
              <a:t>THE</a:t>
            </a:r>
            <a:r>
              <a:rPr dirty="0" spc="-195"/>
              <a:t> </a:t>
            </a:r>
            <a:r>
              <a:rPr dirty="0" spc="-20"/>
              <a:t>ASSOCIATION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535940" y="1482293"/>
            <a:ext cx="4368800" cy="446532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54965" indent="-342265">
              <a:lnSpc>
                <a:spcPts val="3650"/>
              </a:lnSpc>
              <a:spcBef>
                <a:spcPts val="105"/>
              </a:spcBef>
              <a:buChar char="•"/>
              <a:tabLst>
                <a:tab pos="354965" algn="l"/>
              </a:tabLst>
            </a:pP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Professional</a:t>
            </a:r>
            <a:r>
              <a:rPr dirty="0" sz="3200" spc="-80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 spc="-10">
                <a:solidFill>
                  <a:srgbClr val="051D38"/>
                </a:solidFill>
                <a:latin typeface="Arial"/>
                <a:cs typeface="Arial"/>
              </a:rPr>
              <a:t>guidance</a:t>
            </a:r>
            <a:endParaRPr sz="3200">
              <a:latin typeface="Arial"/>
              <a:cs typeface="Arial"/>
            </a:endParaRPr>
          </a:p>
          <a:p>
            <a:pPr marL="354965" indent="-342265">
              <a:lnSpc>
                <a:spcPts val="3454"/>
              </a:lnSpc>
              <a:buChar char="•"/>
              <a:tabLst>
                <a:tab pos="354965" algn="l"/>
              </a:tabLst>
            </a:pPr>
            <a:r>
              <a:rPr dirty="0" sz="3200" spc="-10">
                <a:solidFill>
                  <a:srgbClr val="051D38"/>
                </a:solidFill>
                <a:latin typeface="Arial"/>
                <a:cs typeface="Arial"/>
              </a:rPr>
              <a:t>Advocacy</a:t>
            </a:r>
            <a:endParaRPr sz="3200">
              <a:latin typeface="Arial"/>
              <a:cs typeface="Arial"/>
            </a:endParaRPr>
          </a:p>
          <a:p>
            <a:pPr marL="354965" indent="-342265">
              <a:lnSpc>
                <a:spcPts val="3454"/>
              </a:lnSpc>
              <a:buChar char="•"/>
              <a:tabLst>
                <a:tab pos="354965" algn="l"/>
              </a:tabLst>
            </a:pPr>
            <a:r>
              <a:rPr dirty="0" sz="3200" spc="-10">
                <a:solidFill>
                  <a:srgbClr val="051D38"/>
                </a:solidFill>
                <a:latin typeface="Arial"/>
                <a:cs typeface="Arial"/>
              </a:rPr>
              <a:t>Training</a:t>
            </a:r>
            <a:endParaRPr sz="3200">
              <a:latin typeface="Arial"/>
              <a:cs typeface="Arial"/>
            </a:endParaRPr>
          </a:p>
          <a:p>
            <a:pPr marL="354965" indent="-342265">
              <a:lnSpc>
                <a:spcPts val="3454"/>
              </a:lnSpc>
              <a:buChar char="•"/>
              <a:tabLst>
                <a:tab pos="354965" algn="l"/>
              </a:tabLst>
            </a:pPr>
            <a:r>
              <a:rPr dirty="0" sz="3200" spc="-10">
                <a:solidFill>
                  <a:srgbClr val="051D38"/>
                </a:solidFill>
                <a:latin typeface="Arial"/>
                <a:cs typeface="Arial"/>
              </a:rPr>
              <a:t>Networking</a:t>
            </a:r>
            <a:endParaRPr sz="3200">
              <a:latin typeface="Arial"/>
              <a:cs typeface="Arial"/>
            </a:endParaRPr>
          </a:p>
          <a:p>
            <a:pPr marL="354965" indent="-342265">
              <a:lnSpc>
                <a:spcPts val="3454"/>
              </a:lnSpc>
              <a:buChar char="•"/>
              <a:tabLst>
                <a:tab pos="354965" algn="l"/>
              </a:tabLst>
            </a:pPr>
            <a:r>
              <a:rPr dirty="0" sz="3200" spc="-10">
                <a:solidFill>
                  <a:srgbClr val="051D38"/>
                </a:solidFill>
                <a:latin typeface="Arial"/>
                <a:cs typeface="Arial"/>
              </a:rPr>
              <a:t>Certification</a:t>
            </a:r>
            <a:endParaRPr sz="3200">
              <a:latin typeface="Arial"/>
              <a:cs typeface="Arial"/>
            </a:endParaRPr>
          </a:p>
          <a:p>
            <a:pPr marL="354965" indent="-342265">
              <a:lnSpc>
                <a:spcPts val="3454"/>
              </a:lnSpc>
              <a:buChar char="•"/>
              <a:tabLst>
                <a:tab pos="354965" algn="l"/>
              </a:tabLst>
            </a:pP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Specialty </a:t>
            </a:r>
            <a:r>
              <a:rPr dirty="0" sz="3200" spc="-10">
                <a:solidFill>
                  <a:srgbClr val="051D38"/>
                </a:solidFill>
                <a:latin typeface="Arial"/>
                <a:cs typeface="Arial"/>
              </a:rPr>
              <a:t>programs</a:t>
            </a:r>
            <a:endParaRPr sz="3200">
              <a:latin typeface="Arial"/>
              <a:cs typeface="Arial"/>
            </a:endParaRPr>
          </a:p>
          <a:p>
            <a:pPr marL="354965" indent="-342265">
              <a:lnSpc>
                <a:spcPts val="3454"/>
              </a:lnSpc>
              <a:buChar char="•"/>
              <a:tabLst>
                <a:tab pos="354965" algn="l"/>
              </a:tabLst>
            </a:pPr>
            <a:r>
              <a:rPr dirty="0" sz="3200" spc="-10">
                <a:solidFill>
                  <a:srgbClr val="051D38"/>
                </a:solidFill>
                <a:latin typeface="Arial"/>
                <a:cs typeface="Arial"/>
              </a:rPr>
              <a:t>Technology</a:t>
            </a:r>
            <a:endParaRPr sz="3200">
              <a:latin typeface="Arial"/>
              <a:cs typeface="Arial"/>
            </a:endParaRPr>
          </a:p>
          <a:p>
            <a:pPr marL="354965" indent="-342265">
              <a:lnSpc>
                <a:spcPts val="3454"/>
              </a:lnSpc>
              <a:buChar char="•"/>
              <a:tabLst>
                <a:tab pos="354965" algn="l"/>
              </a:tabLst>
            </a:pPr>
            <a:r>
              <a:rPr dirty="0" sz="3200" spc="-10">
                <a:solidFill>
                  <a:srgbClr val="051D38"/>
                </a:solidFill>
                <a:latin typeface="Arial"/>
                <a:cs typeface="Arial"/>
              </a:rPr>
              <a:t>Publications</a:t>
            </a:r>
            <a:endParaRPr sz="3200">
              <a:latin typeface="Arial"/>
              <a:cs typeface="Arial"/>
            </a:endParaRPr>
          </a:p>
          <a:p>
            <a:pPr marL="354965" indent="-342265">
              <a:lnSpc>
                <a:spcPts val="3454"/>
              </a:lnSpc>
              <a:buChar char="•"/>
              <a:tabLst>
                <a:tab pos="354965" algn="l"/>
              </a:tabLst>
            </a:pPr>
            <a:r>
              <a:rPr dirty="0" sz="3200" spc="-10">
                <a:solidFill>
                  <a:srgbClr val="051D38"/>
                </a:solidFill>
                <a:latin typeface="Arial"/>
                <a:cs typeface="Arial"/>
              </a:rPr>
              <a:t>Services</a:t>
            </a:r>
            <a:endParaRPr sz="3200">
              <a:latin typeface="Arial"/>
              <a:cs typeface="Arial"/>
            </a:endParaRPr>
          </a:p>
          <a:p>
            <a:pPr marL="354965" indent="-342265">
              <a:lnSpc>
                <a:spcPts val="3650"/>
              </a:lnSpc>
              <a:buChar char="•"/>
              <a:tabLst>
                <a:tab pos="354965" algn="l"/>
              </a:tabLst>
            </a:pP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Local</a:t>
            </a:r>
            <a:r>
              <a:rPr dirty="0" sz="3200" spc="-40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 spc="-10">
                <a:solidFill>
                  <a:srgbClr val="051D38"/>
                </a:solidFill>
                <a:latin typeface="Arial"/>
                <a:cs typeface="Arial"/>
              </a:rPr>
              <a:t>contacts</a:t>
            </a:r>
            <a:endParaRPr sz="3200">
              <a:latin typeface="Arial"/>
              <a:cs typeface="Arial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930140" y="2455164"/>
            <a:ext cx="3206495" cy="2959608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3335">
              <a:lnSpc>
                <a:spcPct val="100000"/>
              </a:lnSpc>
              <a:spcBef>
                <a:spcPts val="100"/>
              </a:spcBef>
            </a:pPr>
            <a:r>
              <a:rPr dirty="0" spc="-50"/>
              <a:t>WHAT</a:t>
            </a:r>
            <a:r>
              <a:rPr dirty="0" spc="-145"/>
              <a:t> </a:t>
            </a:r>
            <a:r>
              <a:rPr dirty="0"/>
              <a:t>THE</a:t>
            </a:r>
            <a:r>
              <a:rPr dirty="0" spc="-210"/>
              <a:t> </a:t>
            </a:r>
            <a:r>
              <a:rPr dirty="0" spc="-10"/>
              <a:t>ASSOCIATION</a:t>
            </a:r>
            <a:r>
              <a:rPr dirty="0" spc="-45"/>
              <a:t> </a:t>
            </a:r>
            <a:r>
              <a:rPr dirty="0"/>
              <a:t>NEEDS</a:t>
            </a:r>
            <a:r>
              <a:rPr dirty="0" spc="-70"/>
              <a:t> </a:t>
            </a:r>
            <a:r>
              <a:rPr dirty="0"/>
              <a:t>FROM</a:t>
            </a:r>
            <a:r>
              <a:rPr dirty="0" spc="-50"/>
              <a:t> </a:t>
            </a:r>
            <a:r>
              <a:rPr dirty="0" spc="-25"/>
              <a:t>ME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535940" y="1524736"/>
            <a:ext cx="6739255" cy="3927475"/>
          </a:xfrm>
          <a:prstGeom prst="rect">
            <a:avLst/>
          </a:prstGeom>
        </p:spPr>
        <p:txBody>
          <a:bodyPr wrap="square" lIns="0" tIns="109855" rIns="0" bIns="0" rtlCol="0" vert="horz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865"/>
              </a:spcBef>
              <a:buChar char="•"/>
              <a:tabLst>
                <a:tab pos="354965" algn="l"/>
              </a:tabLst>
            </a:pP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Involvement</a:t>
            </a:r>
            <a:r>
              <a:rPr dirty="0" sz="3200" spc="-30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in</a:t>
            </a:r>
            <a:r>
              <a:rPr dirty="0" sz="3200" spc="-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the</a:t>
            </a:r>
            <a:r>
              <a:rPr dirty="0" sz="3200" spc="-1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 spc="-10">
                <a:solidFill>
                  <a:srgbClr val="051D38"/>
                </a:solidFill>
                <a:latin typeface="Arial"/>
                <a:cs typeface="Arial"/>
              </a:rPr>
              <a:t>profession</a:t>
            </a:r>
            <a:endParaRPr sz="3200">
              <a:latin typeface="Arial"/>
              <a:cs typeface="Arial"/>
            </a:endParaRPr>
          </a:p>
          <a:p>
            <a:pPr marL="355600" marR="770255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5600" algn="l"/>
              </a:tabLst>
            </a:pP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Involvement</a:t>
            </a:r>
            <a:r>
              <a:rPr dirty="0" sz="3200" spc="-40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in</a:t>
            </a:r>
            <a:r>
              <a:rPr dirty="0" sz="3200" spc="-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the</a:t>
            </a:r>
            <a:r>
              <a:rPr dirty="0" sz="3200" spc="-1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 spc="-10">
                <a:solidFill>
                  <a:srgbClr val="051D38"/>
                </a:solidFill>
                <a:latin typeface="Arial"/>
                <a:cs typeface="Arial"/>
              </a:rPr>
              <a:t>professional association</a:t>
            </a:r>
            <a:endParaRPr sz="32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5600" algn="l"/>
              </a:tabLst>
            </a:pP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Motivating</a:t>
            </a:r>
            <a:r>
              <a:rPr dirty="0" sz="3200" spc="-4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professionals</a:t>
            </a:r>
            <a:r>
              <a:rPr dirty="0" sz="3200" spc="-5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to</a:t>
            </a:r>
            <a:r>
              <a:rPr dirty="0" sz="3200" spc="-30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 spc="-10">
                <a:solidFill>
                  <a:srgbClr val="051D38"/>
                </a:solidFill>
                <a:latin typeface="Arial"/>
                <a:cs typeface="Arial"/>
              </a:rPr>
              <a:t>become members</a:t>
            </a:r>
            <a:endParaRPr sz="32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</a:tabLst>
            </a:pP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Mentoring</a:t>
            </a:r>
            <a:r>
              <a:rPr dirty="0" sz="3200" spc="-4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new</a:t>
            </a:r>
            <a:r>
              <a:rPr dirty="0" sz="3200" spc="-30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 spc="-10">
                <a:solidFill>
                  <a:srgbClr val="051D38"/>
                </a:solidFill>
                <a:latin typeface="Arial"/>
                <a:cs typeface="Arial"/>
              </a:rPr>
              <a:t>members</a:t>
            </a:r>
            <a:endParaRPr sz="32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</a:tabLst>
            </a:pP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Mentoring</a:t>
            </a:r>
            <a:r>
              <a:rPr dirty="0" sz="3200" spc="-6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 spc="-10">
                <a:solidFill>
                  <a:srgbClr val="051D38"/>
                </a:solidFill>
                <a:latin typeface="Arial"/>
                <a:cs typeface="Arial"/>
              </a:rPr>
              <a:t>students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71896" y="2573477"/>
            <a:ext cx="3443604" cy="1672589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algn="r" marL="407034" marR="5080" indent="-394970">
              <a:lnSpc>
                <a:spcPct val="100000"/>
              </a:lnSpc>
              <a:spcBef>
                <a:spcPts val="100"/>
              </a:spcBef>
            </a:pPr>
            <a:r>
              <a:rPr dirty="0" sz="3600">
                <a:solidFill>
                  <a:srgbClr val="FFFFFD"/>
                </a:solidFill>
              </a:rPr>
              <a:t>THE </a:t>
            </a:r>
            <a:r>
              <a:rPr dirty="0" sz="3600" spc="-10">
                <a:solidFill>
                  <a:srgbClr val="FFFFFD"/>
                </a:solidFill>
              </a:rPr>
              <a:t>INSTITUTE </a:t>
            </a:r>
            <a:r>
              <a:rPr dirty="0" sz="3600">
                <a:solidFill>
                  <a:srgbClr val="FFFFFD"/>
                </a:solidFill>
              </a:rPr>
              <a:t>OF </a:t>
            </a:r>
            <a:r>
              <a:rPr dirty="0" sz="3600" spc="-10">
                <a:solidFill>
                  <a:srgbClr val="FFFFFD"/>
                </a:solidFill>
              </a:rPr>
              <a:t>INTERNAL AUDITORS</a:t>
            </a:r>
            <a:endParaRPr sz="36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535940" y="228346"/>
            <a:ext cx="8048625" cy="47364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677285" marR="257175" indent="-3391535">
              <a:lnSpc>
                <a:spcPct val="100000"/>
              </a:lnSpc>
              <a:spcBef>
                <a:spcPts val="100"/>
              </a:spcBef>
            </a:pPr>
            <a:r>
              <a:rPr dirty="0" sz="300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dirty="0" sz="3000" spc="-9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0">
                <a:solidFill>
                  <a:srgbClr val="FFFFFF"/>
                </a:solidFill>
                <a:latin typeface="Arial"/>
                <a:cs typeface="Arial"/>
              </a:rPr>
              <a:t>INSTITUTE</a:t>
            </a:r>
            <a:r>
              <a:rPr dirty="0" sz="3000" spc="-5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dirty="0" sz="3000" spc="-4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0">
                <a:solidFill>
                  <a:srgbClr val="FFFFFF"/>
                </a:solidFill>
                <a:latin typeface="Arial"/>
                <a:cs typeface="Arial"/>
              </a:rPr>
              <a:t>INTERNAL</a:t>
            </a:r>
            <a:r>
              <a:rPr dirty="0" sz="3000" spc="-3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0" spc="-10">
                <a:solidFill>
                  <a:srgbClr val="FFFFFF"/>
                </a:solidFill>
                <a:latin typeface="Arial"/>
                <a:cs typeface="Arial"/>
              </a:rPr>
              <a:t>AUDITORS (IIA)</a:t>
            </a:r>
            <a:endParaRPr sz="3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25"/>
              </a:spcBef>
            </a:pPr>
            <a:endParaRPr sz="30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buChar char="•"/>
              <a:tabLst>
                <a:tab pos="354965" algn="l"/>
              </a:tabLst>
            </a:pP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International </a:t>
            </a:r>
            <a:r>
              <a:rPr dirty="0" sz="3200" spc="-10">
                <a:solidFill>
                  <a:srgbClr val="051D38"/>
                </a:solidFill>
                <a:latin typeface="Arial"/>
                <a:cs typeface="Arial"/>
              </a:rPr>
              <a:t>Professional</a:t>
            </a:r>
            <a:r>
              <a:rPr dirty="0" sz="3200" spc="-19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 spc="-10">
                <a:solidFill>
                  <a:srgbClr val="051D38"/>
                </a:solidFill>
                <a:latin typeface="Arial"/>
                <a:cs typeface="Arial"/>
              </a:rPr>
              <a:t>Association</a:t>
            </a:r>
            <a:endParaRPr sz="32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765"/>
              </a:spcBef>
              <a:buChar char="•"/>
              <a:tabLst>
                <a:tab pos="354965" algn="l"/>
              </a:tabLst>
            </a:pP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Established</a:t>
            </a:r>
            <a:r>
              <a:rPr dirty="0" sz="3200" spc="-4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in</a:t>
            </a:r>
            <a:r>
              <a:rPr dirty="0" sz="3200" spc="-20">
                <a:solidFill>
                  <a:srgbClr val="051D38"/>
                </a:solidFill>
                <a:latin typeface="Arial"/>
                <a:cs typeface="Arial"/>
              </a:rPr>
              <a:t> 1941</a:t>
            </a:r>
            <a:endParaRPr sz="3200">
              <a:latin typeface="Arial"/>
              <a:cs typeface="Arial"/>
            </a:endParaRPr>
          </a:p>
          <a:p>
            <a:pPr marL="355600" marR="80645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5600" algn="l"/>
              </a:tabLst>
            </a:pP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Global</a:t>
            </a:r>
            <a:r>
              <a:rPr dirty="0" sz="3200" spc="-40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Headquarters</a:t>
            </a:r>
            <a:r>
              <a:rPr dirty="0" sz="3200" spc="-114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–</a:t>
            </a:r>
            <a:r>
              <a:rPr dirty="0" sz="3200" spc="-220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Altamonte</a:t>
            </a:r>
            <a:r>
              <a:rPr dirty="0" sz="3200" spc="-50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 spc="-10">
                <a:solidFill>
                  <a:srgbClr val="051D38"/>
                </a:solidFill>
                <a:latin typeface="Arial"/>
                <a:cs typeface="Arial"/>
              </a:rPr>
              <a:t>Springs,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Florida,</a:t>
            </a:r>
            <a:r>
              <a:rPr dirty="0" sz="3200" spc="-20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 spc="-10">
                <a:solidFill>
                  <a:srgbClr val="051D38"/>
                </a:solidFill>
                <a:latin typeface="Arial"/>
                <a:cs typeface="Arial"/>
              </a:rPr>
              <a:t>U.S.A.</a:t>
            </a:r>
            <a:endParaRPr sz="32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</a:tabLst>
            </a:pP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More</a:t>
            </a:r>
            <a:r>
              <a:rPr dirty="0" sz="3200" spc="-4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than</a:t>
            </a:r>
            <a:r>
              <a:rPr dirty="0" sz="3200" spc="-20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170,000</a:t>
            </a:r>
            <a:r>
              <a:rPr dirty="0" sz="3200" spc="-4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members</a:t>
            </a:r>
            <a:r>
              <a:rPr dirty="0" sz="3200" spc="-30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 spc="-10">
                <a:solidFill>
                  <a:srgbClr val="051D38"/>
                </a:solidFill>
                <a:latin typeface="Arial"/>
                <a:cs typeface="Arial"/>
              </a:rPr>
              <a:t>worldwide</a:t>
            </a:r>
            <a:endParaRPr sz="32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</a:tabLst>
            </a:pP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Representation</a:t>
            </a:r>
            <a:r>
              <a:rPr dirty="0" sz="3200" spc="-60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in</a:t>
            </a:r>
            <a:r>
              <a:rPr dirty="0" sz="3200" spc="-20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more</a:t>
            </a:r>
            <a:r>
              <a:rPr dirty="0" sz="3200" spc="-2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than</a:t>
            </a:r>
            <a:r>
              <a:rPr dirty="0" sz="3200" spc="-45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051D38"/>
                </a:solidFill>
                <a:latin typeface="Arial"/>
                <a:cs typeface="Arial"/>
              </a:rPr>
              <a:t>165</a:t>
            </a:r>
            <a:r>
              <a:rPr dirty="0" sz="3200" spc="-20">
                <a:solidFill>
                  <a:srgbClr val="051D38"/>
                </a:solidFill>
                <a:latin typeface="Arial"/>
                <a:cs typeface="Arial"/>
              </a:rPr>
              <a:t> </a:t>
            </a:r>
            <a:r>
              <a:rPr dirty="0" sz="3200" spc="-10">
                <a:solidFill>
                  <a:srgbClr val="051D38"/>
                </a:solidFill>
                <a:latin typeface="Arial"/>
                <a:cs typeface="Arial"/>
              </a:rPr>
              <a:t>countries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8FC6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Karina Urena</dc:creator>
  <dc:title>How To Succeed In Your Internal Audit Career</dc:title>
  <dcterms:created xsi:type="dcterms:W3CDTF">2024-09-20T16:13:47Z</dcterms:created>
  <dcterms:modified xsi:type="dcterms:W3CDTF">2024-09-20T16:13:47Z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2021-07-27T00:00:00Z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2024-09-20T00:00:00Z</vt:filetime>
  </property>
  <property fmtid="{D5CDD505-2E9C-101B-9397-08002B2CF9AE}" pid="5" name="Producer">
    <vt:lpwstr>Microsoft® PowerPoint® 2013</vt:lpwstr>
  </property>
</Properties>
</file>