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66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138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14C172-C0D9-466E-B088-62C421787C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142F72B-4127-4953-88A6-349D42FFA0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64D687-6981-4782-A3B7-34B41478C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755C5-9C03-4DDF-A5ED-CFBB69D0F9E8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507025-A4C0-4698-BC30-9DE67E467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98B4FE-6112-43EF-BA70-CA3C168D2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698DE-8E5E-4138-BA8F-3D72B75B7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723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7941D5-8532-473E-BBCF-A19BF5451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2975506-6166-4F96-A929-AF4064AF04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541D29-069D-4A81-B7ED-7E4FD3782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755C5-9C03-4DDF-A5ED-CFBB69D0F9E8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B1299F-5E20-4F53-9004-D9CBF2E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FF9206-0AA9-4B42-9415-43307406D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698DE-8E5E-4138-BA8F-3D72B75B7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29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DD91A6-06BE-4A04-8265-68509774E1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A980D2A-5F82-4A0B-A2BA-18D09769FB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9429D7-DBCE-48E4-B99A-AE7148F8A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755C5-9C03-4DDF-A5ED-CFBB69D0F9E8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AEFEF0-7D32-4BE5-B9EC-1BDF0500C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C3BB6C-FE48-42EA-A489-3489F08CE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698DE-8E5E-4138-BA8F-3D72B75B7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065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76BEAD-73AC-460C-8D5F-AE7A70ECC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4DE389-5DFC-4E58-909A-4800A2A4F6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0A3B27-2A11-483F-8B10-784E9018E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755C5-9C03-4DDF-A5ED-CFBB69D0F9E8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9E26A7-1ECC-41BF-B8DF-61295E678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15D12B-612F-4277-9A13-474EF9208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698DE-8E5E-4138-BA8F-3D72B75B7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028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406045-C995-4D1A-81C3-55229F7F6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E9C9F07-5369-4279-936C-6ECA6CB206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18AF0E-16A0-488C-AF26-6C0DC6817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755C5-9C03-4DDF-A5ED-CFBB69D0F9E8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D857BB-3DE2-4CC0-B4E4-296DD9D80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72C3C7-121A-4698-80DB-4F65250E8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698DE-8E5E-4138-BA8F-3D72B75B7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382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A4C32A-1417-41A5-B608-FA5C6F960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0FE8C1-F7B9-43AE-B03B-577C866B19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BD95A6E-22CC-48F8-88CE-5D73E480EE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7B3B51E-FEB4-4869-9099-A19BAF948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755C5-9C03-4DDF-A5ED-CFBB69D0F9E8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1C80072-780D-4035-94E3-ACDA72C31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84079BD-656E-4A99-AEA6-5B7AA5E21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698DE-8E5E-4138-BA8F-3D72B75B7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701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ECE109-EC15-48FA-A768-229FA0C47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562FED-E05C-4B39-B4BD-6C2D1FCA62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12287E8-6CA2-4EBA-B1AC-5AFA3A997B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D3A770D-22A1-4ADA-BE91-17EE2CA6AC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DA20AEC-EA94-4ACB-9471-01B1A3C522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61A61AE-BFE0-47D7-A38D-7E566CCC8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755C5-9C03-4DDF-A5ED-CFBB69D0F9E8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B350628-288D-4C5E-9ADF-7EB530C81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C167E88-6421-4DB5-8CF2-8972D512A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698DE-8E5E-4138-BA8F-3D72B75B7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545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7A66C-F3D3-4098-9D33-D4A9501DE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E11B8FA-F3BE-4148-B529-FB5F7B4A4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755C5-9C03-4DDF-A5ED-CFBB69D0F9E8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2467558-9357-464D-893C-9A60F650B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1F177FF-0534-4727-BF64-9959DDD0C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698DE-8E5E-4138-BA8F-3D72B75B7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271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81C0BCE-70BD-4464-937E-5AACDC949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755C5-9C03-4DDF-A5ED-CFBB69D0F9E8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B647CFA-2E1B-408B-9E8E-2DF0E5195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7CA98AC-18BA-4217-A70B-789DC2038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698DE-8E5E-4138-BA8F-3D72B75B7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073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ADFB98-E297-4F9D-888A-E06458A64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0DCC77-6B7E-4809-809C-C288E50B0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26B7AAD-5070-49CE-8FCC-C98E2D6ADB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218FAC3-262E-4FB8-B203-8FAF5C4DC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755C5-9C03-4DDF-A5ED-CFBB69D0F9E8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B5FC8BE-6571-4350-8E7D-1F61ED217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89FE3B9-4950-4BF8-9955-BC30681C6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698DE-8E5E-4138-BA8F-3D72B75B7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113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2E4196-43BD-4F98-BC98-2ACECA569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8DD5D65-CF17-4A16-AF5F-A86B3475BD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741BC8C-C6E3-4CCD-B213-8E39D7C889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6A008D1-B2EE-4D6D-AD7B-9437E6D7D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755C5-9C03-4DDF-A5ED-CFBB69D0F9E8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B27130A-86D6-4237-BE7A-2D2B2941E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0309BEF-A0D6-498B-BE13-A987C722D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698DE-8E5E-4138-BA8F-3D72B75B7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126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E580CC-44B4-492D-AFD6-DB202913F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A604537-7B7B-417A-886C-C645AC49FD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84B61B-AAB4-4D1E-8A71-A24DF583B1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755C5-9C03-4DDF-A5ED-CFBB69D0F9E8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1D4291-CFA5-4CD5-94AA-DC7AC092D1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E49687-B003-4BB6-86C0-0FCF99902A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698DE-8E5E-4138-BA8F-3D72B75B7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071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cloud.pocketbook.digital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demy.com/course/ciapart1/?couponCode=24T2MT070225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gleim.com/cia-review/free-study-guid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eb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ebp"/><Relationship Id="rId2" Type="http://schemas.openxmlformats.org/officeDocument/2006/relationships/image" Target="../media/image6.web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E964AA-1EB5-4690-877E-46C50D79CA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Советы по прохождению экзамена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CIA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B459CEE-656E-46C9-BD4B-24E992EF4D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(до изменений в мае 2025 года)</a:t>
            </a:r>
          </a:p>
        </p:txBody>
      </p:sp>
    </p:spTree>
    <p:extLst>
      <p:ext uri="{BB962C8B-B14F-4D97-AF65-F5344CB8AC3E}">
        <p14:creationId xmlns:p14="http://schemas.microsoft.com/office/powerpoint/2010/main" val="1280259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92BBEB-93AC-4458-9AEC-7AF5EE04D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Отзыв по сдаче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CIA 1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8F5E04-8792-4E19-9349-867282239E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10 января 2021 воскресенье в 14.15 успешно сдал CIA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1 из дома (из за невозможности сдавать в тестовом центре).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150 минут на 125 вопросов. Первоначально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прорешал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все 125 вопросов за 120 минут. Оставшиеся полчаса смотрел именно вопросы отмеченные флажком. Не все вопросы смог просмотреть по второму разу. Дошел до 60 вопроса. Важно сразу отмечать вопросы в которых сомневаешься.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Вопросы нормальные, адекватные. Не было больших текстов с вопросом насчет какой вид симптома мошенничества, но были короткие вопросы по мошенничеству. Не попадались вопросы насчет схем по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flowcharting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Вопросы не сильно похожи на те которые в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тестовике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от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Gleim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по другому как то сформулированы. По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gleim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оптимально 2-3 раза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прорешать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750 вопросов. Читать главу, делать мини конспект, решать вопросы, выписывать сложные вопросы.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Результат сразу -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pass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 предоставлении документов было немного странно что нет напоминания о необходимости предоставить документ подтверждающий личность именно на английском языке. Я сначала сфотографировал на веб камеру удостоверение, потом со мной по чату связались и сказали что нужен паспорт.</a:t>
            </a:r>
          </a:p>
        </p:txBody>
      </p:sp>
    </p:spTree>
    <p:extLst>
      <p:ext uri="{BB962C8B-B14F-4D97-AF65-F5344CB8AC3E}">
        <p14:creationId xmlns:p14="http://schemas.microsoft.com/office/powerpoint/2010/main" val="75627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467D02-36FE-461C-B9F5-4634C7578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4047E-FD6F-4760-AF94-9B2BA088CE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CIA 2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легче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CIA 1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так как есть одинаковые/похожие темы.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CIA 3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слишком большой. Объем книги как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CIA 1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CIA 2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совмещенно. В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CIA 3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фокус на ИТ так как % больше. Главы по финансам, бух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уету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занимают много текста, но % в экзамене небольшой.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Pocketbook /pocketbook reader -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https://cloud.pocketbook.digital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синхронизация между всеми видами устройств – веб браузер, приложения на андроид и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ios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Крайне удобная читалка.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639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13B234-25A9-4605-A9DC-A648C3792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Доп</a:t>
            </a:r>
            <a:r>
              <a:rPr lang="ru-RU" dirty="0"/>
              <a:t> ресурсы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2C9A68-8BD9-4EAB-87FC-5A11842C71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https://www.udemy.com/course/ciapart1/?couponCode=24T2MT070225</a:t>
            </a:r>
            <a:endParaRPr lang="ru-RU" dirty="0"/>
          </a:p>
          <a:p>
            <a:r>
              <a:rPr lang="en-US" dirty="0"/>
              <a:t>Adrian </a:t>
            </a:r>
            <a:r>
              <a:rPr lang="en-US" dirty="0" err="1"/>
              <a:t>Resag</a:t>
            </a:r>
            <a:r>
              <a:rPr lang="en-US" dirty="0"/>
              <a:t> – CIA 1. </a:t>
            </a:r>
          </a:p>
          <a:p>
            <a:r>
              <a:rPr lang="ru-RU" dirty="0"/>
              <a:t>Цена 85 долларов США, но очень часто скидка 81%, итоговая цена 16 долларов.</a:t>
            </a:r>
            <a:endParaRPr lang="en-US" dirty="0"/>
          </a:p>
          <a:p>
            <a:r>
              <a:rPr lang="ru-RU" dirty="0"/>
              <a:t>Важно – нет тестовых вопросов.</a:t>
            </a:r>
          </a:p>
          <a:p>
            <a:r>
              <a:rPr lang="ru-RU" dirty="0"/>
              <a:t>Не использовал по </a:t>
            </a:r>
            <a:r>
              <a:rPr lang="en-US" dirty="0"/>
              <a:t>CIA, </a:t>
            </a:r>
            <a:r>
              <a:rPr lang="ru-RU" dirty="0"/>
              <a:t>но использую по </a:t>
            </a:r>
            <a:r>
              <a:rPr lang="en-US" dirty="0"/>
              <a:t>CRMA.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804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5D01B7-97CD-484A-A353-471FFE6FB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D34B87-DEF3-4D61-8F2A-4372D9BA98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B3D57F8-1035-45B2-BAC8-081473AC25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230" y="265346"/>
            <a:ext cx="7864012" cy="606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539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467D02-36FE-461C-B9F5-4634C7578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4047E-FD6F-4760-AF94-9B2BA088CE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Информация по провайдерам обучения – устно.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Информация по русскому языку (пример) – устно.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Информация по словарю, выписыванию трудных вопросов, </a:t>
            </a:r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конспекту – устно.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341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843ADD-6B78-48CB-A82C-92CF24EF4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909" y="231960"/>
            <a:ext cx="10515600" cy="1325563"/>
          </a:xfrm>
        </p:spPr>
        <p:txBody>
          <a:bodyPr>
            <a:normAutofit/>
          </a:bodyPr>
          <a:lstStyle/>
          <a:p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Абильдинов Сагиндык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4F9A795-AC48-4645-A7BC-898E4B0A87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847" y="231960"/>
            <a:ext cx="1893325" cy="2524434"/>
          </a:xfr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id="{D15BD7C8-100E-4DB2-AB80-D675CD8979B5}"/>
              </a:ext>
            </a:extLst>
          </p:cNvPr>
          <p:cNvSpPr txBox="1">
            <a:spLocks/>
          </p:cNvSpPr>
          <p:nvPr/>
        </p:nvSpPr>
        <p:spPr>
          <a:xfrm>
            <a:off x="304829" y="1443884"/>
            <a:ext cx="9061114" cy="5072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Старший аудитор СВА АО «Казахтелеком».</a:t>
            </a:r>
          </a:p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Сертификаты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CIA, CISA, ACCA (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10 из 13 сданы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2010-2014 </a:t>
            </a:r>
            <a:r>
              <a:rPr lang="en-AU" sz="1800" dirty="0" err="1">
                <a:latin typeface="Arial" panose="020B0604020202020204" pitchFamily="34" charset="0"/>
                <a:cs typeface="Arial" panose="020B0604020202020204" pitchFamily="34" charset="0"/>
              </a:rPr>
              <a:t>Евразийский</a:t>
            </a:r>
            <a:r>
              <a:rPr lang="en-A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dirty="0" err="1">
                <a:latin typeface="Arial" panose="020B0604020202020204" pitchFamily="34" charset="0"/>
                <a:cs typeface="Arial" panose="020B0604020202020204" pitchFamily="34" charset="0"/>
              </a:rPr>
              <a:t>национальный</a:t>
            </a:r>
            <a:r>
              <a:rPr lang="en-A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dirty="0" err="1">
                <a:latin typeface="Arial" panose="020B0604020202020204" pitchFamily="34" charset="0"/>
                <a:cs typeface="Arial" panose="020B0604020202020204" pitchFamily="34" charset="0"/>
              </a:rPr>
              <a:t>университет</a:t>
            </a:r>
            <a:r>
              <a:rPr lang="en-A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dirty="0" err="1">
                <a:latin typeface="Arial" panose="020B0604020202020204" pitchFamily="34" charset="0"/>
                <a:cs typeface="Arial" panose="020B0604020202020204" pitchFamily="34" charset="0"/>
              </a:rPr>
              <a:t>имени</a:t>
            </a:r>
            <a:r>
              <a:rPr lang="en-A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dirty="0" err="1">
                <a:latin typeface="Arial" panose="020B0604020202020204" pitchFamily="34" charset="0"/>
                <a:cs typeface="Arial" panose="020B0604020202020204" pitchFamily="34" charset="0"/>
              </a:rPr>
              <a:t>Л.Н.Гумилева</a:t>
            </a:r>
            <a:r>
              <a:rPr lang="en-A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dirty="0" err="1"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lang="en-A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dirty="0" err="1">
                <a:latin typeface="Arial" panose="020B0604020202020204" pitchFamily="34" charset="0"/>
                <a:cs typeface="Arial" panose="020B0604020202020204" pitchFamily="34" charset="0"/>
              </a:rPr>
              <a:t>специальности</a:t>
            </a:r>
            <a:r>
              <a:rPr lang="en-AU" sz="1800" dirty="0"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en-AU" sz="1800" dirty="0" err="1">
                <a:latin typeface="Arial" panose="020B0604020202020204" pitchFamily="34" charset="0"/>
                <a:cs typeface="Arial" panose="020B0604020202020204" pitchFamily="34" charset="0"/>
              </a:rPr>
              <a:t>Учет</a:t>
            </a:r>
            <a:r>
              <a:rPr lang="en-AU" sz="18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AU" sz="1800" dirty="0" err="1">
                <a:latin typeface="Arial" panose="020B0604020202020204" pitchFamily="34" charset="0"/>
                <a:cs typeface="Arial" panose="020B0604020202020204" pitchFamily="34" charset="0"/>
              </a:rPr>
              <a:t>аудит</a:t>
            </a:r>
            <a:r>
              <a:rPr lang="en-AU" sz="180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(с отличием). </a:t>
            </a:r>
          </a:p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2012 - 2013 годах обучался по программе академической мобильности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Erasmus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Mundus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в Кардифф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Метрополитан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Университет (Великобритания) по специальности «Учет и финансы». </a:t>
            </a:r>
          </a:p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2016 - 2017 году магистратура (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Msc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Finance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Investment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университет Эдинбурга (Великобритания) по программе «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Болашак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». </a:t>
            </a:r>
          </a:p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Опыт работы составляет 10 лет, из них 4 года во внешнем аудите в ТОО «КПМГ Аудит»,                             3 года в департаменте бухгалтерского учета АО «НАК «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Казатомпром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»  и 3 года внутреннего аудита в таких крупных компаниях как АО «Казахтелеком», АО «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КазТрансОйл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» и ТОО «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AsiaAlliance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Предлагаю дружить на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линкедине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https://www.linkedin.com/in/sagindyk-abildinov-21219a5a/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A052FFE-F633-4A52-BC4A-6622F5A8A0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167" y="3991775"/>
            <a:ext cx="2545782" cy="252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712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9C1ACCC-E61E-4A28-8462-B17090DDB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157" y="538363"/>
            <a:ext cx="10515600" cy="5951214"/>
          </a:xfrm>
        </p:spPr>
        <p:txBody>
          <a:bodyPr>
            <a:norm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Опыт сдачи.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Все три экзамена на английском с первого раза, онлайн с дома.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Язык экзамена важен. Риски некорректного/запутанного перевода на русский язык.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Необходимо развитие словарного запаса, быстрого чтения и восприятия информации.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Использовал только книгу 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тестовик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от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Gleim (159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usd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Дешевый вариант из трех возможных.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Также на американские праздники бывают скидки от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Gleim (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Черную пятницу были в районе 25%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Покупайте обучающие материалы отдельно по частям экзамена.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https://www.gleim.com/cia-review/courses/test-bank-questions/</a:t>
            </a:r>
          </a:p>
        </p:txBody>
      </p:sp>
    </p:spTree>
    <p:extLst>
      <p:ext uri="{BB962C8B-B14F-4D97-AF65-F5344CB8AC3E}">
        <p14:creationId xmlns:p14="http://schemas.microsoft.com/office/powerpoint/2010/main" val="691112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9C1ACCC-E61E-4A28-8462-B17090DDB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971" y="325299"/>
            <a:ext cx="10515600" cy="4351338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сайте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https://www.gleim.com/cia-review/free-study-guide/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есть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CIA Exam Guide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»,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но нужно зарегистрироваться на сайте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Полезные материалы по сдаче экзамена. Ниже краткие вырезки.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A156601-4892-4C07-9276-AC964BC1B9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088" y="2008480"/>
            <a:ext cx="6362700" cy="470535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908A6CE-88ED-4D3C-A169-F8FFE1560F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1030" y="2104309"/>
            <a:ext cx="2344722" cy="4235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104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9C1ACCC-E61E-4A28-8462-B17090DDB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93974"/>
            <a:ext cx="10515600" cy="5915703"/>
          </a:xfrm>
        </p:spPr>
        <p:txBody>
          <a:bodyPr>
            <a:normAutofit lnSpcReduction="10000"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Метод обучения – чтение главы дважды, сразу решать вопросы, перечитывать ответы к вопросам для понимания причины правильного/неправильного ответа.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Сделать два круга по данной методике обучения – минимум. Третий круг уже для более уверенного и точечного обучения.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Если покупать более дорогие варианты, то есть аудио лекции или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видеолекции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В транспорте на постоянной основе слушать лекции.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Важно готовиться каждый день, просто чтобы была привычка. Не важно будет это 1 час или 15-20 минут.</a:t>
            </a:r>
          </a:p>
          <a:p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Ооочень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важно вести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гугл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таблицу с прочитанными страницами и временем для обучения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(чтобы была синхронизация на всех устройствах).</a:t>
            </a:r>
          </a:p>
        </p:txBody>
      </p:sp>
    </p:spTree>
    <p:extLst>
      <p:ext uri="{BB962C8B-B14F-4D97-AF65-F5344CB8AC3E}">
        <p14:creationId xmlns:p14="http://schemas.microsoft.com/office/powerpoint/2010/main" val="3648575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9C1ACCC-E61E-4A28-8462-B17090DDB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060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Примеры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гугл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таблиц.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8C2CBB6-BE43-47F5-8EAF-2244C25012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8085469"/>
              </p:ext>
            </p:extLst>
          </p:nvPr>
        </p:nvGraphicFramePr>
        <p:xfrm>
          <a:off x="838200" y="1135971"/>
          <a:ext cx="10090212" cy="20067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6152">
                  <a:extLst>
                    <a:ext uri="{9D8B030D-6E8A-4147-A177-3AD203B41FA5}">
                      <a16:colId xmlns:a16="http://schemas.microsoft.com/office/drawing/2014/main" val="3779050671"/>
                    </a:ext>
                  </a:extLst>
                </a:gridCol>
                <a:gridCol w="1226152">
                  <a:extLst>
                    <a:ext uri="{9D8B030D-6E8A-4147-A177-3AD203B41FA5}">
                      <a16:colId xmlns:a16="http://schemas.microsoft.com/office/drawing/2014/main" val="2432973880"/>
                    </a:ext>
                  </a:extLst>
                </a:gridCol>
                <a:gridCol w="1481601">
                  <a:extLst>
                    <a:ext uri="{9D8B030D-6E8A-4147-A177-3AD203B41FA5}">
                      <a16:colId xmlns:a16="http://schemas.microsoft.com/office/drawing/2014/main" val="2023169368"/>
                    </a:ext>
                  </a:extLst>
                </a:gridCol>
                <a:gridCol w="1481601">
                  <a:extLst>
                    <a:ext uri="{9D8B030D-6E8A-4147-A177-3AD203B41FA5}">
                      <a16:colId xmlns:a16="http://schemas.microsoft.com/office/drawing/2014/main" val="1023970232"/>
                    </a:ext>
                  </a:extLst>
                </a:gridCol>
                <a:gridCol w="1226152">
                  <a:extLst>
                    <a:ext uri="{9D8B030D-6E8A-4147-A177-3AD203B41FA5}">
                      <a16:colId xmlns:a16="http://schemas.microsoft.com/office/drawing/2014/main" val="2314763134"/>
                    </a:ext>
                  </a:extLst>
                </a:gridCol>
                <a:gridCol w="1992498">
                  <a:extLst>
                    <a:ext uri="{9D8B030D-6E8A-4147-A177-3AD203B41FA5}">
                      <a16:colId xmlns:a16="http://schemas.microsoft.com/office/drawing/2014/main" val="846316151"/>
                    </a:ext>
                  </a:extLst>
                </a:gridCol>
                <a:gridCol w="1456056">
                  <a:extLst>
                    <a:ext uri="{9D8B030D-6E8A-4147-A177-3AD203B41FA5}">
                      <a16:colId xmlns:a16="http://schemas.microsoft.com/office/drawing/2014/main" val="1418442716"/>
                    </a:ext>
                  </a:extLst>
                </a:gridCol>
              </a:tblGrid>
              <a:tr h="20067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Книга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71053745"/>
                  </a:ext>
                </a:extLst>
              </a:tr>
              <a:tr h="60201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Домены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Глава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Страницы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кол-во стр.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стр.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Вес в экзамене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Прочитано - </a:t>
                      </a:r>
                      <a:r>
                        <a:rPr lang="ru-RU" sz="11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</a:t>
                      </a:r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время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90963414"/>
                  </a:ext>
                </a:extLst>
              </a:tr>
              <a:tr h="602017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1-10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круг 1 - 5, 10, 20, круг 2 - 5, 15,20.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21427268"/>
                  </a:ext>
                </a:extLst>
              </a:tr>
              <a:tr h="200672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11-30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72637413"/>
                  </a:ext>
                </a:extLst>
              </a:tr>
              <a:tr h="200672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 т.д.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 т.д.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00877957"/>
                  </a:ext>
                </a:extLst>
              </a:tr>
              <a:tr h="20067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 т.д.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 т.д.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 т.д.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8881437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259118AC-72DC-4E9B-95F5-E0F31287B5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0214281"/>
              </p:ext>
            </p:extLst>
          </p:nvPr>
        </p:nvGraphicFramePr>
        <p:xfrm>
          <a:off x="838200" y="3715307"/>
          <a:ext cx="10090211" cy="26220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21945">
                  <a:extLst>
                    <a:ext uri="{9D8B030D-6E8A-4147-A177-3AD203B41FA5}">
                      <a16:colId xmlns:a16="http://schemas.microsoft.com/office/drawing/2014/main" val="2912894061"/>
                    </a:ext>
                  </a:extLst>
                </a:gridCol>
                <a:gridCol w="1921945">
                  <a:extLst>
                    <a:ext uri="{9D8B030D-6E8A-4147-A177-3AD203B41FA5}">
                      <a16:colId xmlns:a16="http://schemas.microsoft.com/office/drawing/2014/main" val="1849967695"/>
                    </a:ext>
                  </a:extLst>
                </a:gridCol>
                <a:gridCol w="1921945">
                  <a:extLst>
                    <a:ext uri="{9D8B030D-6E8A-4147-A177-3AD203B41FA5}">
                      <a16:colId xmlns:a16="http://schemas.microsoft.com/office/drawing/2014/main" val="2967188887"/>
                    </a:ext>
                  </a:extLst>
                </a:gridCol>
                <a:gridCol w="2402431">
                  <a:extLst>
                    <a:ext uri="{9D8B030D-6E8A-4147-A177-3AD203B41FA5}">
                      <a16:colId xmlns:a16="http://schemas.microsoft.com/office/drawing/2014/main" val="3512371917"/>
                    </a:ext>
                  </a:extLst>
                </a:gridCol>
                <a:gridCol w="1921945">
                  <a:extLst>
                    <a:ext uri="{9D8B030D-6E8A-4147-A177-3AD203B41FA5}">
                      <a16:colId xmlns:a16="http://schemas.microsoft.com/office/drawing/2014/main" val="9917812"/>
                    </a:ext>
                  </a:extLst>
                </a:gridCol>
              </a:tblGrid>
              <a:tr h="26220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Тестовик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50615586"/>
                  </a:ext>
                </a:extLst>
              </a:tr>
              <a:tr h="78662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Домены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Глава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Вопросы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вопросы.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Прорешал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20489460"/>
                  </a:ext>
                </a:extLst>
              </a:tr>
              <a:tr h="78662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аналогично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67634879"/>
                  </a:ext>
                </a:extLst>
              </a:tr>
              <a:tr h="26220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49617949"/>
                  </a:ext>
                </a:extLst>
              </a:tr>
              <a:tr h="26220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98522044"/>
                  </a:ext>
                </a:extLst>
              </a:tr>
              <a:tr h="26220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839438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0003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843ADD-6B78-48CB-A82C-92CF24EF4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C1ACCC-E61E-4A28-8462-B17090DDB2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Опыт по количеству часов.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 часам обучения на первую и вторую часть стоит заложить 150 часов.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третью часть 250-300 (она по количеству страниц сопоставима с двумя первыми экзаменами)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256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C43B60-A099-4CCC-8980-B961050A5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75633" cy="522641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Пример по фокусировке на главах с большим % в экзамене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B05EAEB2-C4C7-42FD-A2B7-D5F38BCE92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387" y="887766"/>
            <a:ext cx="4815608" cy="5880891"/>
          </a:xfrm>
        </p:spPr>
      </p:pic>
    </p:spTree>
    <p:extLst>
      <p:ext uri="{BB962C8B-B14F-4D97-AF65-F5344CB8AC3E}">
        <p14:creationId xmlns:p14="http://schemas.microsoft.com/office/powerpoint/2010/main" val="709306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3831937-6C01-46DB-B24F-4CC3B3FF88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04" y="334178"/>
            <a:ext cx="10515600" cy="526957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Пример статистики решения вопросов по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глейму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CIA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F269245-A51E-452A-AD10-1E11263F3D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76" y="1090279"/>
            <a:ext cx="5703630" cy="372044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837A928-1182-40E7-A090-17864C512B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46966"/>
            <a:ext cx="6096000" cy="294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1444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128</TotalTime>
  <Words>922</Words>
  <Application>Microsoft Office PowerPoint</Application>
  <PresentationFormat>Широкоэкранный</PresentationFormat>
  <Paragraphs>125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Советы по прохождению экзамена CIA</vt:lpstr>
      <vt:lpstr>Абильдинов Сагиндык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Пример по фокусировке на главах с большим % в экзамене</vt:lpstr>
      <vt:lpstr>Презентация PowerPoint</vt:lpstr>
      <vt:lpstr>Отзыв по сдаче CIA 1</vt:lpstr>
      <vt:lpstr>Презентация PowerPoint</vt:lpstr>
      <vt:lpstr>Доп ресурсы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Советы по прохождению экзамена CIA</dc:title>
  <dc:creator>Абильдинов Сагиндык</dc:creator>
  <cp:lastModifiedBy>Абильдинов Сагиндык</cp:lastModifiedBy>
  <cp:revision>15</cp:revision>
  <dcterms:created xsi:type="dcterms:W3CDTF">2025-02-07T09:42:04Z</dcterms:created>
  <dcterms:modified xsi:type="dcterms:W3CDTF">2025-02-07T12:39:24Z</dcterms:modified>
</cp:coreProperties>
</file>