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0" r:id="rId8"/>
    <p:sldId id="260" r:id="rId9"/>
    <p:sldId id="264" r:id="rId10"/>
    <p:sldId id="265" r:id="rId11"/>
    <p:sldId id="274" r:id="rId12"/>
    <p:sldId id="269" r:id="rId13"/>
    <p:sldId id="271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9"/>
  </p:normalViewPr>
  <p:slideViewPr>
    <p:cSldViewPr snapToGrid="0" showGuides="1">
      <p:cViewPr varScale="1">
        <p:scale>
          <a:sx n="103" d="100"/>
          <a:sy n="103" d="100"/>
        </p:scale>
        <p:origin x="89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55C5-9C03-4DDF-A5ED-CFBB69D0F9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98DE-8E5E-4138-BA8F-3D72B75B7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515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55C5-9C03-4DDF-A5ED-CFBB69D0F9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98DE-8E5E-4138-BA8F-3D72B75B7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63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55C5-9C03-4DDF-A5ED-CFBB69D0F9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98DE-8E5E-4138-BA8F-3D72B75B7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13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55C5-9C03-4DDF-A5ED-CFBB69D0F9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98DE-8E5E-4138-BA8F-3D72B75B7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38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55C5-9C03-4DDF-A5ED-CFBB69D0F9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98DE-8E5E-4138-BA8F-3D72B75B7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792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55C5-9C03-4DDF-A5ED-CFBB69D0F9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98DE-8E5E-4138-BA8F-3D72B75B7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46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55C5-9C03-4DDF-A5ED-CFBB69D0F9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98DE-8E5E-4138-BA8F-3D72B75B71B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49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55C5-9C03-4DDF-A5ED-CFBB69D0F9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98DE-8E5E-4138-BA8F-3D72B75B7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17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55C5-9C03-4DDF-A5ED-CFBB69D0F9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98DE-8E5E-4138-BA8F-3D72B75B7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3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55C5-9C03-4DDF-A5ED-CFBB69D0F9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98DE-8E5E-4138-BA8F-3D72B75B7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0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40755C5-9C03-4DDF-A5ED-CFBB69D0F9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98DE-8E5E-4138-BA8F-3D72B75B7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4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40755C5-9C03-4DDF-A5ED-CFBB69D0F9E8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14698DE-8E5E-4138-BA8F-3D72B75B7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ia.org/en/content/certifications/certification-candidate-handbook/" TargetMode="External" /><Relationship Id="rId2" Type="http://schemas.openxmlformats.org/officeDocument/2006/relationships/hyperlink" Target="https://www.theiia.org/en/certifications/new-to-certification/certification-program-pass-rates/" TargetMode="Externa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ipasstheciaexam.com/how-to-become-a-crma/" TargetMode="Externa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emy.com/course/iia-crma/learn/lecture/36058400?start=60#overview" TargetMode="External" /><Relationship Id="rId2" Type="http://schemas.openxmlformats.org/officeDocument/2006/relationships/hyperlink" Target="https://www.theiia.org/en/products/bookstore/crma-study-guide-and-practice-questions-3rd-edition/" TargetMode="Externa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www.theiia.org/en/products/learning-solutions/on-demand/crma-preparation-course/" TargetMode="Externa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964AA-1EB5-4690-877E-46C50D79CA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Советы по прохождению экзамена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CRMA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459CEE-656E-46C9-BD4B-24E992EF4D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59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2BBEB-93AC-4458-9AEC-7AF5EE04D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708"/>
            <a:ext cx="10515600" cy="654908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Отзыв по сдаче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CRMA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4A61AF8-64EC-4969-E421-DE8765D76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8541"/>
            <a:ext cx="10515600" cy="5869459"/>
          </a:xfrm>
        </p:spPr>
        <p:txBody>
          <a:bodyPr>
            <a:normAutofit lnSpcReduction="10000"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Сложности в экзамене: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1. Нехватка времени на фактическом экзамене. В конце когда оставалось 10 минут, 15 вопросов было не отвечено.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i="0" dirty="0">
                <a:effectLst/>
                <a:latin typeface="Arial" panose="020B0604020202020204" pitchFamily="34" charset="0"/>
              </a:rPr>
              <a:t>При завершении экзамена 5 вопросов не были нормально отвечены.</a:t>
            </a:r>
            <a:endParaRPr lang="en-US" sz="18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i="0" dirty="0">
                <a:effectLst/>
                <a:latin typeface="Arial" panose="020B0604020202020204" pitchFamily="34" charset="0"/>
              </a:rPr>
              <a:t>Флажки ставил, но не успел вернуться.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i="0" dirty="0">
                <a:effectLst/>
                <a:latin typeface="Arial" panose="020B0604020202020204" pitchFamily="34" charset="0"/>
              </a:rPr>
              <a:t>Обязательно когда остается мало времени, все равно все вопросы отметить.</a:t>
            </a:r>
            <a:endParaRPr lang="en-US" sz="18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i="0" dirty="0">
                <a:effectLst/>
                <a:latin typeface="Arial" panose="020B0604020202020204" pitchFamily="34" charset="0"/>
              </a:rPr>
              <a:t>2. Тяжело с вопросами в которых несколько ответов, также где необходимо сортировать правильные ответы.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i="0" dirty="0">
                <a:effectLst/>
                <a:latin typeface="Arial" panose="020B0604020202020204" pitchFamily="34" charset="0"/>
              </a:rPr>
              <a:t>3. Вопросы со сценариями читать по ключевым абзацам из вопроса, в целом нормально, но чтение забирает время.</a:t>
            </a:r>
            <a:endParaRPr lang="en-US" sz="1800" i="0" dirty="0">
              <a:effectLst/>
              <a:latin typeface="Arial" panose="020B0604020202020204" pitchFamily="34" charset="0"/>
            </a:endParaRPr>
          </a:p>
          <a:p>
            <a:endParaRPr lang="en-US" sz="18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i="0" dirty="0">
                <a:effectLst/>
                <a:latin typeface="Arial" panose="020B0604020202020204" pitchFamily="34" charset="0"/>
              </a:rPr>
              <a:t>Примечания к тестовому центру: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i="0" dirty="0">
                <a:effectLst/>
                <a:latin typeface="Arial" panose="020B0604020202020204" pitchFamily="34" charset="0"/>
              </a:rPr>
              <a:t>1. Из 3 тестовых центров в Астане, только в </a:t>
            </a:r>
            <a:r>
              <a:rPr lang="en" sz="1800" i="0" dirty="0">
                <a:effectLst/>
                <a:latin typeface="Arial" panose="020B0604020202020204" pitchFamily="34" charset="0"/>
              </a:rPr>
              <a:t>Digital transformation university </a:t>
            </a:r>
            <a:r>
              <a:rPr lang="ru-RU" sz="1800" i="0" dirty="0">
                <a:effectLst/>
                <a:latin typeface="Arial" panose="020B0604020202020204" pitchFamily="34" charset="0"/>
              </a:rPr>
              <a:t>были свободные временные слоты для экзамена. Находиться в БЦ Алматы, ул. Иманова 19, правый берег.</a:t>
            </a:r>
            <a:endParaRPr lang="en-US" sz="1800" i="0" dirty="0">
              <a:effectLst/>
              <a:latin typeface="Arial" panose="020B0604020202020204" pitchFamily="34" charset="0"/>
            </a:endParaRPr>
          </a:p>
          <a:p>
            <a:r>
              <a:rPr lang="ru-RU" sz="1800" i="0" dirty="0">
                <a:effectLst/>
                <a:latin typeface="Arial" panose="020B0604020202020204" pitchFamily="34" charset="0"/>
              </a:rPr>
              <a:t>2. За неделю до экзамена бронировал время.</a:t>
            </a:r>
            <a:endParaRPr lang="en-US" sz="1800" i="0" dirty="0">
              <a:effectLst/>
              <a:latin typeface="Arial" panose="020B0604020202020204" pitchFamily="34" charset="0"/>
            </a:endParaRPr>
          </a:p>
          <a:p>
            <a:r>
              <a:rPr lang="ru-RU" sz="1800" b="1" i="0" dirty="0">
                <a:effectLst/>
                <a:latin typeface="Arial" panose="020B0604020202020204" pitchFamily="34" charset="0"/>
              </a:rPr>
              <a:t>Беруши!!!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7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342D5-B02F-3B79-803B-1B316B6C3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476" y="346854"/>
            <a:ext cx="10787448" cy="814681"/>
          </a:xfrm>
        </p:spPr>
        <p:txBody>
          <a:bodyPr>
            <a:normAutofit/>
          </a:bodyPr>
          <a:lstStyle/>
          <a:p>
            <a:r>
              <a:rPr lang="ru-RU" sz="2200" b="1" i="0" dirty="0">
                <a:effectLst/>
                <a:latin typeface="Arial" panose="020B0604020202020204" pitchFamily="34" charset="0"/>
              </a:rPr>
              <a:t>Опрос людей в </a:t>
            </a:r>
            <a:r>
              <a:rPr lang="ru-RU" sz="2200" b="1" dirty="0" err="1">
                <a:latin typeface="Arial" panose="020B0604020202020204" pitchFamily="34" charset="0"/>
              </a:rPr>
              <a:t>Л</a:t>
            </a:r>
            <a:r>
              <a:rPr lang="ru-RU" sz="2200" b="1" i="0" dirty="0" err="1">
                <a:effectLst/>
                <a:latin typeface="Arial" panose="020B0604020202020204" pitchFamily="34" charset="0"/>
              </a:rPr>
              <a:t>инкедин</a:t>
            </a:r>
            <a:r>
              <a:rPr lang="ru-RU" sz="2200" b="1" i="0" dirty="0">
                <a:effectLst/>
                <a:latin typeface="Arial" panose="020B0604020202020204" pitchFamily="34" charset="0"/>
              </a:rPr>
              <a:t> которые сдали </a:t>
            </a:r>
            <a:r>
              <a:rPr lang="en" sz="2200" b="1" i="0" dirty="0">
                <a:effectLst/>
                <a:latin typeface="Arial" panose="020B0604020202020204" pitchFamily="34" charset="0"/>
              </a:rPr>
              <a:t>CRMA:</a:t>
            </a:r>
            <a:endParaRPr lang="ru-KZ" sz="2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E37542-93C8-2B84-0040-933F7FA25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475" y="1878008"/>
            <a:ext cx="10787447" cy="310198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отзывов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основном использовали только 3-е издание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CRMA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2 теста по книге.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COSO, ISO 31000, Risk culture from IRM.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344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D01B7-97CD-484A-A353-471FFE6FB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D34B87-DEF3-4D61-8F2A-4372D9BA9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A004C7-229D-2F32-5FB9-AA66A7F80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1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39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12766-5954-B628-8959-3836034A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 </a:t>
            </a:r>
            <a:r>
              <a:rPr lang="en-US" dirty="0"/>
              <a:t>Udemy </a:t>
            </a:r>
            <a:r>
              <a:rPr lang="ru-RU" dirty="0"/>
              <a:t>есть тестовые вопросы, но низкий рейтинг. Не использовал.</a:t>
            </a:r>
            <a:endParaRPr lang="ru-K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0DF5763-EAA3-6BD5-A53F-C2E976FF0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9163"/>
            <a:ext cx="12192000" cy="46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66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79B3-7FF0-9CA8-942E-168284AD3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KZ" dirty="0"/>
              <a:t>Вопросы?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786D2A-0336-A304-DCEB-6E3D7E87F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1489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43ADD-6B78-48CB-A82C-92CF24EF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09" y="231961"/>
            <a:ext cx="10515600" cy="546516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Абильдинов Сагиндык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F9A795-AC48-4645-A7BC-898E4B0A8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15" y="1033769"/>
            <a:ext cx="1893325" cy="2524434"/>
          </a:xfr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D15BD7C8-100E-4DB2-AB80-D675CD8979B5}"/>
              </a:ext>
            </a:extLst>
          </p:cNvPr>
          <p:cNvSpPr txBox="1">
            <a:spLocks/>
          </p:cNvSpPr>
          <p:nvPr/>
        </p:nvSpPr>
        <p:spPr>
          <a:xfrm>
            <a:off x="369053" y="892385"/>
            <a:ext cx="9061114" cy="5733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Старший аудитор СВА АО «Казахтелеком».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Сертификаты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CIA, CISA, ACCA (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10 из 13 сданы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), CRMA.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2010-2014 </a:t>
            </a:r>
            <a:r>
              <a:rPr lang="en-AU" sz="1800" dirty="0" err="1">
                <a:latin typeface="Arial" panose="020B0604020202020204" pitchFamily="34" charset="0"/>
                <a:cs typeface="Arial" panose="020B0604020202020204" pitchFamily="34" charset="0"/>
              </a:rPr>
              <a:t>Евразийский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dirty="0" err="1">
                <a:latin typeface="Arial" panose="020B0604020202020204" pitchFamily="34" charset="0"/>
                <a:cs typeface="Arial" panose="020B0604020202020204" pitchFamily="34" charset="0"/>
              </a:rPr>
              <a:t>национальный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dirty="0" err="1">
                <a:latin typeface="Arial" panose="020B0604020202020204" pitchFamily="34" charset="0"/>
                <a:cs typeface="Arial" panose="020B0604020202020204" pitchFamily="34" charset="0"/>
              </a:rPr>
              <a:t>университет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dirty="0" err="1">
                <a:latin typeface="Arial" panose="020B0604020202020204" pitchFamily="34" charset="0"/>
                <a:cs typeface="Arial" panose="020B0604020202020204" pitchFamily="34" charset="0"/>
              </a:rPr>
              <a:t>имени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dirty="0" err="1">
                <a:latin typeface="Arial" panose="020B0604020202020204" pitchFamily="34" charset="0"/>
                <a:cs typeface="Arial" panose="020B0604020202020204" pitchFamily="34" charset="0"/>
              </a:rPr>
              <a:t>Л.Н.Гумилева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специальности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AU" sz="1800" dirty="0" err="1">
                <a:latin typeface="Arial" panose="020B0604020202020204" pitchFamily="34" charset="0"/>
                <a:cs typeface="Arial" panose="020B0604020202020204" pitchFamily="34" charset="0"/>
              </a:rPr>
              <a:t>Учет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AU" sz="1800" dirty="0" err="1">
                <a:latin typeface="Arial" panose="020B0604020202020204" pitchFamily="34" charset="0"/>
                <a:cs typeface="Arial" panose="020B0604020202020204" pitchFamily="34" charset="0"/>
              </a:rPr>
              <a:t>аудит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(с отличием). 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2012 - 2013 годах обучался по программе академической мобильности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Erasmus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Mundus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в Кардифф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Метрополитан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Университет (Великобритания) по специальности «Учет и финансы». 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2016 - 2017 году магистратура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университет Эдинбурга (Великобритания) по программе «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Болашак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Опыт работы составляет 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лет, из них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4 года во внешнем аудите в ТОО «КПМГ Аудит»,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3 года в департаменте бухгалтерского учета АО «НАК «Казатомпром»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года внутреннего аудита в таких крупных компаниях как АО «Казахтелеком», АО «КазТрансОйл» и ТОО «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AsiaAlliance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Предлагаю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законектиться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линкедине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https://www.linkedin.com/in/sagindyk-abildinov-21219a5a/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052FFE-F633-4A52-BC4A-6622F5A8A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167" y="3991775"/>
            <a:ext cx="2545782" cy="252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1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C1ACCC-E61E-4A28-8462-B17090DDB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92" y="148282"/>
            <a:ext cx="11504140" cy="6388442"/>
          </a:xfrm>
        </p:spPr>
        <p:txBody>
          <a:bodyPr>
            <a:no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Экзамен 120 вопросов за 150 минут. 1 минута 15 секунд. Только на английском языке.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Стоимость экзамена для членов ИВА РК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Подача заявки – 75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USD.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Экзамен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350 USD.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Итого – 425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USD.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Pass rate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.2025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CRMA – 45%.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CIA 1 – 44%, CIA 2 – 48%, CIA 3 – 56%.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https://www.theiia.org/en/certifications/new-to-certification/certification-program-pass-rates/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Полезные материалы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Certification Candidate Handbook</a:t>
            </a:r>
          </a:p>
          <a:p>
            <a:r>
              <a:rPr lang="en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https://www.theiia.org/en/content/certifications/certification-candidate-handbook/</a:t>
            </a:r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to Become a CRMA: Follow These 6 Steps</a:t>
            </a:r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https://ipasstheciaexam.com/how-to-become-a-crma/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11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C1ACCC-E61E-4A28-8462-B17090DDB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92" y="325299"/>
            <a:ext cx="11627707" cy="6063144"/>
          </a:xfrm>
        </p:spPr>
        <p:txBody>
          <a:bodyPr>
            <a:no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Использованные обучающие материалы: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издание книги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CRMA </a:t>
            </a:r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159 USD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членов ИВА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260 стр. плотного текста).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 издание книги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CRMA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только для решения дополнительных 200 тестовых вопросов.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Онлайн курс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CRMA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Udemy </a:t>
            </a:r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10 USD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 скидкой (82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скидка от стоимости в 55%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USD,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скидка часто повторяется). 9,5 часов видеокурса.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 31000:2018 -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онлайн.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COSO ERM Integrating with Strategy and Performance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Executive summary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онлайн.</a:t>
            </a:r>
          </a:p>
          <a:p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https://www.theiia.org/en/products/bookstore/crma-study-guide-and-practice-questions-3rd-edition/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https://www.udemy.com/course/iia-crma/learn/lecture/36058400?start=60#overview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 пробовал курс ниже от Глобального ИВА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On demand course from IIA - 600 USD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членов ИВА</a:t>
            </a:r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https://www.theiia.org/en/products/learning-solutions/on-demand/crma-preparation-course/</a:t>
            </a:r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04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DFC26-F8C3-9BE4-4CBD-FF7785EDD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54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Квалификационные требования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D06DBA-A289-710A-18C3-063F520FE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98166"/>
            <a:ext cx="10515600" cy="794709"/>
          </a:xfrm>
        </p:spPr>
        <p:txBody>
          <a:bodyPr>
            <a:normAutofit/>
          </a:bodyPr>
          <a:lstStyle/>
          <a:p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" sz="1800" dirty="0" err="1">
                <a:latin typeface="Arial" panose="020B0604020202020204" pitchFamily="34" charset="0"/>
                <a:cs typeface="Arial" panose="020B0604020202020204" pitchFamily="34" charset="0"/>
              </a:rPr>
              <a:t>www.theiia.org</a:t>
            </a:r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" sz="1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/content/certifications/certification-candidate-handbook/</a:t>
            </a:r>
            <a:endParaRPr lang="ru-K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DECE9C-F0DD-8D1A-F799-695711C90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53" y="1556997"/>
            <a:ext cx="8123547" cy="39131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7B0E38-2D0B-025D-B3A2-68EE4A92B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447" y="1587630"/>
            <a:ext cx="31115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0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9C6AF3F-ED62-46A0-E876-C3C5D8686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86" y="222422"/>
            <a:ext cx="10921314" cy="6079524"/>
          </a:xfrm>
        </p:spPr>
        <p:txBody>
          <a:bodyPr>
            <a:noAutofit/>
          </a:bodyPr>
          <a:lstStyle/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экзамена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1800" b="1" dirty="0">
                <a:latin typeface="Arial" panose="020B0604020202020204" pitchFamily="34" charset="0"/>
                <a:cs typeface="Arial" panose="020B0604020202020204" pitchFamily="34" charset="0"/>
              </a:rPr>
              <a:t>Domain 1 - Internal Audit’s Role in Risk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1800" b="1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– 20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ERM, COSO 5 components of ERM, RM maturity, independence and objectivity, COSO’s ERM fan, Three lines, etc.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1800" b="1" dirty="0">
                <a:latin typeface="Arial" panose="020B0604020202020204" pitchFamily="34" charset="0"/>
                <a:cs typeface="Arial" panose="020B0604020202020204" pitchFamily="34" charset="0"/>
              </a:rPr>
              <a:t>Domain 2 - The governance of Risk Management – 25%.</a:t>
            </a:r>
          </a:p>
          <a:p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Responsibilities of Board, Types of risk evaluation – appetite, level, capacity, tolerance, types of controls, RM frameworks (ISO 31000, COSO, NIST, COBIT), McKinsey 7-S model, etc.</a:t>
            </a:r>
          </a:p>
          <a:p>
            <a:endParaRPr lang="e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1800" b="1" dirty="0">
                <a:latin typeface="Arial" panose="020B0604020202020204" pitchFamily="34" charset="0"/>
                <a:cs typeface="Arial" panose="020B0604020202020204" pitchFamily="34" charset="0"/>
              </a:rPr>
              <a:t>Domain 3 - Assurance over Risk Management – 55%.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Risk identification techniques – Benchmarking, Control-self assessment, etc.</a:t>
            </a:r>
          </a:p>
          <a:p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Assessing risk management, Data analytics (descriptive, diagnostic, predictive, prescriptive), methods of data analysis, etc.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Проходной балл – 600. Экзамен оценивается от 250 до 750 баллов.</a:t>
            </a:r>
          </a:p>
          <a:p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" sz="1800" dirty="0" err="1">
                <a:latin typeface="Arial" panose="020B0604020202020204" pitchFamily="34" charset="0"/>
                <a:cs typeface="Arial" panose="020B0604020202020204" pitchFamily="34" charset="0"/>
              </a:rPr>
              <a:t>www.theiia.org</a:t>
            </a:r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" sz="1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/certifications/</a:t>
            </a:r>
            <a:r>
              <a:rPr lang="en" sz="1800" dirty="0" err="1">
                <a:latin typeface="Arial" panose="020B0604020202020204" pitchFamily="34" charset="0"/>
                <a:cs typeface="Arial" panose="020B0604020202020204" pitchFamily="34" charset="0"/>
              </a:rPr>
              <a:t>crma</a:t>
            </a:r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K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024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09D67-1E68-3D57-8954-FAB9A6BB6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429"/>
            <a:ext cx="10515600" cy="672843"/>
          </a:xfrm>
        </p:spPr>
        <p:txBody>
          <a:bodyPr>
            <a:normAutofit/>
          </a:bodyPr>
          <a:lstStyle/>
          <a:p>
            <a:r>
              <a:rPr lang="ru-KZ" sz="2000" b="1" dirty="0">
                <a:latin typeface="Arial" panose="020B0604020202020204" pitchFamily="34" charset="0"/>
                <a:cs typeface="Arial" panose="020B0604020202020204" pitchFamily="34" charset="0"/>
              </a:rPr>
              <a:t>Опыт подготовки к экзамену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AC0566-373E-032C-CDC0-79BB86A71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9273"/>
            <a:ext cx="10515600" cy="1950998"/>
          </a:xfrm>
        </p:spPr>
        <p:txBody>
          <a:bodyPr>
            <a:normAutofit lnSpcReduction="10000"/>
          </a:bodyPr>
          <a:lstStyle/>
          <a:p>
            <a:r>
              <a:rPr lang="ru-RU" sz="1800" b="1" i="0" dirty="0">
                <a:effectLst/>
                <a:latin typeface="Arial" panose="020B0604020202020204" pitchFamily="34" charset="0"/>
              </a:rPr>
              <a:t>Исходные данные на 15.10.2025</a:t>
            </a:r>
          </a:p>
          <a:p>
            <a:r>
              <a:rPr lang="ru-RU" sz="1800" i="0" dirty="0">
                <a:effectLst/>
                <a:latin typeface="Arial" panose="020B0604020202020204" pitchFamily="34" charset="0"/>
              </a:rPr>
              <a:t>Книга </a:t>
            </a:r>
            <a:r>
              <a:rPr lang="en" sz="1800" i="0" dirty="0">
                <a:effectLst/>
                <a:latin typeface="Arial" panose="020B0604020202020204" pitchFamily="34" charset="0"/>
              </a:rPr>
              <a:t>CRMA </a:t>
            </a:r>
            <a:r>
              <a:rPr lang="ru-RU" sz="1800" i="0" dirty="0">
                <a:effectLst/>
                <a:latin typeface="Arial" panose="020B0604020202020204" pitchFamily="34" charset="0"/>
              </a:rPr>
              <a:t>дважды прочитана, но уже многое позабыто.</a:t>
            </a:r>
            <a:endParaRPr lang="ru-RU" sz="1800" b="1" dirty="0">
              <a:latin typeface="Arial" panose="020B0604020202020204" pitchFamily="34" charset="0"/>
            </a:endParaRPr>
          </a:p>
          <a:p>
            <a:r>
              <a:rPr lang="ru-RU" sz="1800" i="0" dirty="0">
                <a:effectLst/>
                <a:latin typeface="Arial" panose="020B0604020202020204" pitchFamily="34" charset="0"/>
              </a:rPr>
              <a:t>Слайды прочитаны по 3 круга.</a:t>
            </a:r>
            <a:endParaRPr lang="ru-RU" sz="1800" b="1" i="0" dirty="0">
              <a:effectLst/>
              <a:latin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</a:rPr>
              <a:t>Не решал тестовые вопросы.</a:t>
            </a:r>
          </a:p>
          <a:p>
            <a:r>
              <a:rPr lang="ru-RU" sz="1800" b="1" dirty="0">
                <a:latin typeface="Arial" panose="020B0604020202020204" pitchFamily="34" charset="0"/>
              </a:rPr>
              <a:t>Отпуск с 15.10.2025 – 05.11.2025. Дата сдачи экзамена 05.11.2025.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375E581-709B-18EF-BE98-B96838692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004153"/>
              </p:ext>
            </p:extLst>
          </p:nvPr>
        </p:nvGraphicFramePr>
        <p:xfrm>
          <a:off x="838200" y="2619433"/>
          <a:ext cx="10515601" cy="4094495"/>
        </p:xfrm>
        <a:graphic>
          <a:graphicData uri="http://schemas.openxmlformats.org/drawingml/2006/table">
            <a:tbl>
              <a:tblPr/>
              <a:tblGrid>
                <a:gridCol w="497898">
                  <a:extLst>
                    <a:ext uri="{9D8B030D-6E8A-4147-A177-3AD203B41FA5}">
                      <a16:colId xmlns:a16="http://schemas.microsoft.com/office/drawing/2014/main" val="1727750544"/>
                    </a:ext>
                  </a:extLst>
                </a:gridCol>
                <a:gridCol w="4928778">
                  <a:extLst>
                    <a:ext uri="{9D8B030D-6E8A-4147-A177-3AD203B41FA5}">
                      <a16:colId xmlns:a16="http://schemas.microsoft.com/office/drawing/2014/main" val="2284858039"/>
                    </a:ext>
                  </a:extLst>
                </a:gridCol>
                <a:gridCol w="1099751">
                  <a:extLst>
                    <a:ext uri="{9D8B030D-6E8A-4147-A177-3AD203B41FA5}">
                      <a16:colId xmlns:a16="http://schemas.microsoft.com/office/drawing/2014/main" val="3311397373"/>
                    </a:ext>
                  </a:extLst>
                </a:gridCol>
                <a:gridCol w="222422">
                  <a:extLst>
                    <a:ext uri="{9D8B030D-6E8A-4147-A177-3AD203B41FA5}">
                      <a16:colId xmlns:a16="http://schemas.microsoft.com/office/drawing/2014/main" val="2363324600"/>
                    </a:ext>
                  </a:extLst>
                </a:gridCol>
                <a:gridCol w="3766752">
                  <a:extLst>
                    <a:ext uri="{9D8B030D-6E8A-4147-A177-3AD203B41FA5}">
                      <a16:colId xmlns:a16="http://schemas.microsoft.com/office/drawing/2014/main" val="319578495"/>
                    </a:ext>
                  </a:extLst>
                </a:gridCol>
              </a:tblGrid>
              <a:tr h="362342">
                <a:tc>
                  <a:txBody>
                    <a:bodyPr/>
                    <a:lstStyle/>
                    <a:p>
                      <a:pPr algn="ctr" rtl="0" fontAlgn="b"/>
                      <a:r>
                        <a:rPr lang="ru-KZ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часов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кругов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7000725"/>
                  </a:ext>
                </a:extLst>
              </a:tr>
              <a:tr h="362342">
                <a:tc>
                  <a:txBody>
                    <a:bodyPr/>
                    <a:lstStyle/>
                    <a:p>
                      <a:pPr algn="ctr" rtl="0" fontAlgn="b"/>
                      <a:r>
                        <a:rPr lang="ru-K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Чтение слайдов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круга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9996054"/>
                  </a:ext>
                </a:extLst>
              </a:tr>
              <a:tr h="362342">
                <a:tc>
                  <a:txBody>
                    <a:bodyPr/>
                    <a:lstStyle/>
                    <a:p>
                      <a:pPr algn="ctr" rtl="0" fontAlgn="b"/>
                      <a:r>
                        <a:rPr lang="ru-K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240 вопросов – 3-е издание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круг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 было быть 5 часов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226998"/>
                  </a:ext>
                </a:extLst>
              </a:tr>
              <a:tr h="362342">
                <a:tc>
                  <a:txBody>
                    <a:bodyPr/>
                    <a:lstStyle/>
                    <a:p>
                      <a:pPr algn="ctr" rtl="0" fontAlgn="b"/>
                      <a:r>
                        <a:rPr lang="ru-K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Проверка решения 240 вопросов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круг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807508"/>
                  </a:ext>
                </a:extLst>
              </a:tr>
              <a:tr h="680731">
                <a:tc>
                  <a:txBody>
                    <a:bodyPr/>
                    <a:lstStyle/>
                    <a:p>
                      <a:pPr algn="ctr" rtl="0" fontAlgn="b"/>
                      <a:r>
                        <a:rPr lang="ru-K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Чтение книги и формирование конспекта (графики, рисунки)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17,5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круг – конспект сразу делал во время чтения книги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936904"/>
                  </a:ext>
                </a:extLst>
              </a:tr>
              <a:tr h="362342">
                <a:tc>
                  <a:txBody>
                    <a:bodyPr/>
                    <a:lstStyle/>
                    <a:p>
                      <a:pPr algn="ctr" rtl="0" fontAlgn="b"/>
                      <a:r>
                        <a:rPr lang="ru-K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Чтение конспекта со слайдов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круга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247401"/>
                  </a:ext>
                </a:extLst>
              </a:tr>
              <a:tr h="362342">
                <a:tc>
                  <a:txBody>
                    <a:bodyPr/>
                    <a:lstStyle/>
                    <a:p>
                      <a:pPr algn="ctr" rtl="0" fontAlgn="b"/>
                      <a:r>
                        <a:rPr lang="ru-K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Чтение конспекта с книги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круга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273593"/>
                  </a:ext>
                </a:extLst>
              </a:tr>
              <a:tr h="362342">
                <a:tc>
                  <a:txBody>
                    <a:bodyPr/>
                    <a:lstStyle/>
                    <a:p>
                      <a:pPr algn="ctr" rtl="0" fontAlgn="b"/>
                      <a:r>
                        <a:rPr lang="ru-K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200 вопросов – 2-е издание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круг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304998"/>
                  </a:ext>
                </a:extLst>
              </a:tr>
              <a:tr h="362342">
                <a:tc>
                  <a:txBody>
                    <a:bodyPr/>
                    <a:lstStyle/>
                    <a:p>
                      <a:pPr algn="ctr" rtl="0" fontAlgn="b"/>
                      <a:r>
                        <a:rPr lang="ru-K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Проверка решения 200 вопросов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круг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931873"/>
                  </a:ext>
                </a:extLst>
              </a:tr>
              <a:tr h="362342">
                <a:tc>
                  <a:txBody>
                    <a:bodyPr/>
                    <a:lstStyle/>
                    <a:p>
                      <a:pPr rtl="0" fontAlgn="b"/>
                      <a:endParaRPr lang="ru-KZ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57,7</a:t>
                      </a: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KZ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KZ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12" marR="20512" marT="13674" marB="1367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183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62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C1ACCC-E61E-4A28-8462-B17090DDB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3974"/>
            <a:ext cx="10515600" cy="5915703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Метод обучения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чтение главы дважды, сразу решать вопросы, перечитывать ответы к вопросам для понимания причины правильного/неправильного ответа.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Сделать два круга по данной методике обучения – минимум. Третий круг уже для более уверенного и точечного обучения.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Важно готовиться каждый день, просто чтобы была привычка. Не важно будет это 1 час или 15-20 минут.</a:t>
            </a:r>
          </a:p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Ооочень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важно вести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гугл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таблицу с прочитанными страницами и временем для обучения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(чтобы была синхронизация на всех устройствах).</a:t>
            </a:r>
          </a:p>
        </p:txBody>
      </p:sp>
    </p:spTree>
    <p:extLst>
      <p:ext uri="{BB962C8B-B14F-4D97-AF65-F5344CB8AC3E}">
        <p14:creationId xmlns:p14="http://schemas.microsoft.com/office/powerpoint/2010/main" val="364857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3831937-6C01-46DB-B24F-4CC3B3FF8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832" y="354361"/>
            <a:ext cx="10515600" cy="52695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Моя статистика решения тестовых вопросов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AC1F8C4-07A9-B571-BF78-D1A768045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116045"/>
              </p:ext>
            </p:extLst>
          </p:nvPr>
        </p:nvGraphicFramePr>
        <p:xfrm>
          <a:off x="790832" y="1025612"/>
          <a:ext cx="10799806" cy="5214548"/>
        </p:xfrm>
        <a:graphic>
          <a:graphicData uri="http://schemas.openxmlformats.org/drawingml/2006/table">
            <a:tbl>
              <a:tblPr/>
              <a:tblGrid>
                <a:gridCol w="790833">
                  <a:extLst>
                    <a:ext uri="{9D8B030D-6E8A-4147-A177-3AD203B41FA5}">
                      <a16:colId xmlns:a16="http://schemas.microsoft.com/office/drawing/2014/main" val="2996132256"/>
                    </a:ext>
                  </a:extLst>
                </a:gridCol>
                <a:gridCol w="5187631">
                  <a:extLst>
                    <a:ext uri="{9D8B030D-6E8A-4147-A177-3AD203B41FA5}">
                      <a16:colId xmlns:a16="http://schemas.microsoft.com/office/drawing/2014/main" val="483928572"/>
                    </a:ext>
                  </a:extLst>
                </a:gridCol>
                <a:gridCol w="1607114">
                  <a:extLst>
                    <a:ext uri="{9D8B030D-6E8A-4147-A177-3AD203B41FA5}">
                      <a16:colId xmlns:a16="http://schemas.microsoft.com/office/drawing/2014/main" val="3121439216"/>
                    </a:ext>
                  </a:extLst>
                </a:gridCol>
                <a:gridCol w="1607114">
                  <a:extLst>
                    <a:ext uri="{9D8B030D-6E8A-4147-A177-3AD203B41FA5}">
                      <a16:colId xmlns:a16="http://schemas.microsoft.com/office/drawing/2014/main" val="751707118"/>
                    </a:ext>
                  </a:extLst>
                </a:gridCol>
                <a:gridCol w="1607114">
                  <a:extLst>
                    <a:ext uri="{9D8B030D-6E8A-4147-A177-3AD203B41FA5}">
                      <a16:colId xmlns:a16="http://schemas.microsoft.com/office/drawing/2014/main" val="1468403822"/>
                    </a:ext>
                  </a:extLst>
                </a:gridCol>
              </a:tblGrid>
              <a:tr h="860890">
                <a:tc>
                  <a:txBody>
                    <a:bodyPr/>
                    <a:lstStyle/>
                    <a:p>
                      <a:pPr rtl="0" fontAlgn="b"/>
                      <a:endParaRPr lang="ru-KZ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KZ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KZ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KZ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вопросы легче чем в 3-м издании</a:t>
                      </a: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510802"/>
                  </a:ext>
                </a:extLst>
              </a:tr>
              <a:tr h="1172496">
                <a:tc>
                  <a:txBody>
                    <a:bodyPr/>
                    <a:lstStyle/>
                    <a:p>
                      <a:pPr rtl="0" fontAlgn="b"/>
                      <a:endParaRPr lang="ru-KZ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KZ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 1 - 120 вопросов, 3-е издание</a:t>
                      </a: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 2 - 120 вопросов, 3-е издание</a:t>
                      </a: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 - 200 вопросов, 2-е издание</a:t>
                      </a: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47124"/>
                  </a:ext>
                </a:extLst>
              </a:tr>
              <a:tr h="7018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Домена</a:t>
                      </a:r>
                    </a:p>
                  </a:txBody>
                  <a:tcPr marL="22695" marR="22695" marT="15130" marB="151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Домена и вес в экзамене</a:t>
                      </a:r>
                    </a:p>
                  </a:txBody>
                  <a:tcPr marL="22695" marR="22695" marT="15130" marB="151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правильных</a:t>
                      </a:r>
                    </a:p>
                  </a:txBody>
                  <a:tcPr marL="22695" marR="22695" marT="15130" marB="151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145701"/>
                  </a:ext>
                </a:extLst>
              </a:tr>
              <a:tr h="701861">
                <a:tc>
                  <a:txBody>
                    <a:bodyPr/>
                    <a:lstStyle/>
                    <a:p>
                      <a:pPr algn="ctr" rtl="0" fontAlgn="b"/>
                      <a:r>
                        <a:rPr lang="ru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 audit roles and responsibilities - 20%</a:t>
                      </a: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53,85%</a:t>
                      </a: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42,31%</a:t>
                      </a: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65,67%</a:t>
                      </a: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3201871"/>
                  </a:ext>
                </a:extLst>
              </a:tr>
              <a:tr h="701861">
                <a:tc>
                  <a:txBody>
                    <a:bodyPr/>
                    <a:lstStyle/>
                    <a:p>
                      <a:pPr algn="ctr" rtl="0" fontAlgn="b"/>
                      <a:r>
                        <a:rPr lang="ru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management governance - 25%</a:t>
                      </a: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70,97%</a:t>
                      </a: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64,52%</a:t>
                      </a: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68,00%</a:t>
                      </a: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307139"/>
                  </a:ext>
                </a:extLst>
              </a:tr>
              <a:tr h="701861">
                <a:tc>
                  <a:txBody>
                    <a:bodyPr/>
                    <a:lstStyle/>
                    <a:p>
                      <a:pPr algn="ctr" rtl="0" fontAlgn="b"/>
                      <a:r>
                        <a:rPr lang="ru-K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management assurance - 55%</a:t>
                      </a: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42,86%</a:t>
                      </a: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44,44%</a:t>
                      </a: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74,14%</a:t>
                      </a: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355773"/>
                  </a:ext>
                </a:extLst>
              </a:tr>
              <a:tr h="373718">
                <a:tc gridSpan="2">
                  <a:txBody>
                    <a:bodyPr/>
                    <a:lstStyle/>
                    <a:p>
                      <a:pPr rtl="0" fontAlgn="b"/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ru-KZ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52,50%</a:t>
                      </a: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49,17%</a:t>
                      </a: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69,00%</a:t>
                      </a:r>
                    </a:p>
                  </a:txBody>
                  <a:tcPr marL="22695" marR="22695" marT="15130" marB="151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838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144433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{BAAA78B2-BBD2-A847-9FF5-0EFBCEF01390}tf10001120</Template>
  <TotalTime>3129</TotalTime>
  <Words>1141</Words>
  <Application>Microsoft Office PowerPoint</Application>
  <PresentationFormat>Широкоэкранный</PresentationFormat>
  <Paragraphs>154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Посылка</vt:lpstr>
      <vt:lpstr>Советы по прохождению экзамена CRMA</vt:lpstr>
      <vt:lpstr>Абильдинов Сагиндык </vt:lpstr>
      <vt:lpstr>Презентация PowerPoint</vt:lpstr>
      <vt:lpstr>Презентация PowerPoint</vt:lpstr>
      <vt:lpstr>Квалификационные требования</vt:lpstr>
      <vt:lpstr>Презентация PowerPoint</vt:lpstr>
      <vt:lpstr>Опыт подготовки к экзамену</vt:lpstr>
      <vt:lpstr>Презентация PowerPoint</vt:lpstr>
      <vt:lpstr>Презентация PowerPoint</vt:lpstr>
      <vt:lpstr>Отзыв по сдаче CRMA</vt:lpstr>
      <vt:lpstr>Опрос людей в Линкедин которые сдали CRMA:</vt:lpstr>
      <vt:lpstr>Презентация PowerPoint</vt:lpstr>
      <vt:lpstr>На Udemy есть тестовые вопросы, но низкий рейтинг. Не использовал.</vt:lpstr>
      <vt:lpstr>Вопросы?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по прохождению экзамена CIA</dc:title>
  <dc:creator>Абильдинов Сагиндык</dc:creator>
  <cp:lastModifiedBy>Sagindyk Abildinov</cp:lastModifiedBy>
  <cp:revision>18</cp:revision>
  <dcterms:created xsi:type="dcterms:W3CDTF">2025-02-07T09:42:04Z</dcterms:created>
  <dcterms:modified xsi:type="dcterms:W3CDTF">2025-11-23T12:07:34Z</dcterms:modified>
</cp:coreProperties>
</file>