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7"/>
  </p:notesMasterIdLst>
  <p:handoutMasterIdLst>
    <p:handoutMasterId r:id="rId78"/>
  </p:handoutMasterIdLst>
  <p:sldIdLst>
    <p:sldId id="301" r:id="rId2"/>
    <p:sldId id="303" r:id="rId3"/>
    <p:sldId id="308" r:id="rId4"/>
    <p:sldId id="307" r:id="rId5"/>
    <p:sldId id="304" r:id="rId6"/>
    <p:sldId id="306" r:id="rId7"/>
    <p:sldId id="309" r:id="rId8"/>
    <p:sldId id="337" r:id="rId9"/>
    <p:sldId id="310" r:id="rId10"/>
    <p:sldId id="311" r:id="rId11"/>
    <p:sldId id="338" r:id="rId12"/>
    <p:sldId id="312" r:id="rId13"/>
    <p:sldId id="339" r:id="rId14"/>
    <p:sldId id="340" r:id="rId15"/>
    <p:sldId id="313" r:id="rId16"/>
    <p:sldId id="341" r:id="rId17"/>
    <p:sldId id="342" r:id="rId18"/>
    <p:sldId id="314" r:id="rId19"/>
    <p:sldId id="315" r:id="rId20"/>
    <p:sldId id="343" r:id="rId21"/>
    <p:sldId id="316" r:id="rId22"/>
    <p:sldId id="344" r:id="rId23"/>
    <p:sldId id="317" r:id="rId24"/>
    <p:sldId id="351" r:id="rId25"/>
    <p:sldId id="352" r:id="rId26"/>
    <p:sldId id="353" r:id="rId27"/>
    <p:sldId id="367" r:id="rId28"/>
    <p:sldId id="386" r:id="rId29"/>
    <p:sldId id="368" r:id="rId30"/>
    <p:sldId id="369" r:id="rId31"/>
    <p:sldId id="387" r:id="rId32"/>
    <p:sldId id="388" r:id="rId33"/>
    <p:sldId id="389" r:id="rId34"/>
    <p:sldId id="391" r:id="rId35"/>
    <p:sldId id="390" r:id="rId36"/>
    <p:sldId id="392" r:id="rId37"/>
    <p:sldId id="393" r:id="rId38"/>
    <p:sldId id="370" r:id="rId39"/>
    <p:sldId id="371" r:id="rId40"/>
    <p:sldId id="394" r:id="rId41"/>
    <p:sldId id="395" r:id="rId42"/>
    <p:sldId id="372" r:id="rId43"/>
    <p:sldId id="373" r:id="rId44"/>
    <p:sldId id="374" r:id="rId45"/>
    <p:sldId id="375" r:id="rId46"/>
    <p:sldId id="396" r:id="rId47"/>
    <p:sldId id="376" r:id="rId48"/>
    <p:sldId id="377" r:id="rId49"/>
    <p:sldId id="397" r:id="rId50"/>
    <p:sldId id="398" r:id="rId51"/>
    <p:sldId id="378" r:id="rId52"/>
    <p:sldId id="399" r:id="rId53"/>
    <p:sldId id="400" r:id="rId54"/>
    <p:sldId id="379" r:id="rId55"/>
    <p:sldId id="380" r:id="rId56"/>
    <p:sldId id="381" r:id="rId57"/>
    <p:sldId id="382" r:id="rId58"/>
    <p:sldId id="383" r:id="rId59"/>
    <p:sldId id="384" r:id="rId60"/>
    <p:sldId id="385" r:id="rId61"/>
    <p:sldId id="354" r:id="rId62"/>
    <p:sldId id="355" r:id="rId63"/>
    <p:sldId id="356" r:id="rId64"/>
    <p:sldId id="357" r:id="rId65"/>
    <p:sldId id="401" r:id="rId66"/>
    <p:sldId id="345" r:id="rId67"/>
    <p:sldId id="334" r:id="rId68"/>
    <p:sldId id="346" r:id="rId69"/>
    <p:sldId id="347" r:id="rId70"/>
    <p:sldId id="348" r:id="rId71"/>
    <p:sldId id="335" r:id="rId72"/>
    <p:sldId id="349" r:id="rId73"/>
    <p:sldId id="350" r:id="rId74"/>
    <p:sldId id="402" r:id="rId75"/>
    <p:sldId id="302" r:id="rId76"/>
  </p:sldIdLst>
  <p:sldSz cx="9144000" cy="6858000" type="screen4x3"/>
  <p:notesSz cx="7104063" cy="102346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92" autoAdjust="0"/>
    <p:restoredTop sz="96327" autoAdjust="0"/>
  </p:normalViewPr>
  <p:slideViewPr>
    <p:cSldViewPr>
      <p:cViewPr varScale="1">
        <p:scale>
          <a:sx n="128" d="100"/>
          <a:sy n="128" d="100"/>
        </p:scale>
        <p:origin x="2352" y="17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defRPr sz="1300"/>
            </a:lvl1pPr>
          </a:lstStyle>
          <a:p>
            <a:endParaRPr lang="en-US"/>
          </a:p>
        </p:txBody>
      </p:sp>
      <p:sp>
        <p:nvSpPr>
          <p:cNvPr id="355331" name="Rectangle 3"/>
          <p:cNvSpPr>
            <a:spLocks noGrp="1" noChangeArrowheads="1"/>
          </p:cNvSpPr>
          <p:nvPr>
            <p:ph type="dt" idx="1"/>
          </p:nvPr>
        </p:nvSpPr>
        <p:spPr bwMode="auto">
          <a:xfrm>
            <a:off x="4023992"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a:defRPr sz="1300"/>
            </a:lvl1pPr>
          </a:lstStyle>
          <a:p>
            <a:endParaRPr lang="en-US"/>
          </a:p>
        </p:txBody>
      </p:sp>
      <p:sp>
        <p:nvSpPr>
          <p:cNvPr id="355332" name="Rectangle 4"/>
          <p:cNvSpPr>
            <a:spLocks noGrp="1" noRot="1" noChangeAspect="1"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a:effectLst/>
        </p:spPr>
      </p:sp>
      <p:sp>
        <p:nvSpPr>
          <p:cNvPr id="355333" name="Rectangle 5"/>
          <p:cNvSpPr>
            <a:spLocks noGrp="1" noChangeArrowheads="1"/>
          </p:cNvSpPr>
          <p:nvPr>
            <p:ph type="body" sz="quarter" idx="3"/>
          </p:nvPr>
        </p:nvSpPr>
        <p:spPr bwMode="auto">
          <a:xfrm>
            <a:off x="710407" y="4861441"/>
            <a:ext cx="5683250" cy="4605576"/>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5334" name="Rectangle 6"/>
          <p:cNvSpPr>
            <a:spLocks noGrp="1" noChangeArrowheads="1"/>
          </p:cNvSpPr>
          <p:nvPr>
            <p:ph type="ftr" sz="quarter" idx="4"/>
          </p:nvPr>
        </p:nvSpPr>
        <p:spPr bwMode="auto">
          <a:xfrm>
            <a:off x="0"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defRPr sz="1300"/>
            </a:lvl1pPr>
          </a:lstStyle>
          <a:p>
            <a:endParaRPr lang="en-US"/>
          </a:p>
        </p:txBody>
      </p:sp>
      <p:sp>
        <p:nvSpPr>
          <p:cNvPr id="355335" name="Rectangle 7"/>
          <p:cNvSpPr>
            <a:spLocks noGrp="1" noChangeArrowheads="1"/>
          </p:cNvSpPr>
          <p:nvPr>
            <p:ph type="sldNum" sz="quarter" idx="5"/>
          </p:nvPr>
        </p:nvSpPr>
        <p:spPr bwMode="auto">
          <a:xfrm>
            <a:off x="4023992"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a:defRPr sz="1300"/>
            </a:lvl1pPr>
          </a:lstStyle>
          <a:p>
            <a:fld id="{331E4588-F462-44C5-A907-8BBCA1DC06C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15" descr="A picture containing food&#10;&#10;Description automatically generated">
            <a:extLst>
              <a:ext uri="{FF2B5EF4-FFF2-40B4-BE49-F238E27FC236}">
                <a16:creationId xmlns:a16="http://schemas.microsoft.com/office/drawing/2014/main" id="{D64B2DBE-BBC6-F34E-B8FD-BB58A2FE2DE0}"/>
              </a:ext>
            </a:extLst>
          </p:cNvPr>
          <p:cNvPicPr>
            <a:picLocks noChangeAspect="1"/>
          </p:cNvPicPr>
          <p:nvPr userDrawn="1"/>
        </p:nvPicPr>
        <p:blipFill>
          <a:blip r:embed="rId2"/>
          <a:stretch>
            <a:fillRect/>
          </a:stretch>
        </p:blipFill>
        <p:spPr>
          <a:xfrm>
            <a:off x="-21166" y="1381057"/>
            <a:ext cx="9165166" cy="5155406"/>
          </a:xfrm>
          <a:prstGeom prst="rect">
            <a:avLst/>
          </a:prstGeom>
        </p:spPr>
      </p:pic>
      <p:sp>
        <p:nvSpPr>
          <p:cNvPr id="2" name="Title 1"/>
          <p:cNvSpPr>
            <a:spLocks noGrp="1"/>
          </p:cNvSpPr>
          <p:nvPr>
            <p:ph type="ctrTitle"/>
          </p:nvPr>
        </p:nvSpPr>
        <p:spPr>
          <a:xfrm>
            <a:off x="304801" y="2133600"/>
            <a:ext cx="6553200" cy="1470025"/>
          </a:xfrm>
          <a:prstGeom prst="rect">
            <a:avLst/>
          </a:prstGeo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04801" y="3962400"/>
            <a:ext cx="6553200" cy="15240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D529BD7-38D4-4817-81FD-C746B5B21E4F}" type="datetimeFigureOut">
              <a:rPr lang="en-US"/>
              <a:pPr>
                <a:defRPr/>
              </a:pPr>
              <a:t>5/18/22</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7467600" y="6324600"/>
            <a:ext cx="1143000" cy="365125"/>
          </a:xfrm>
          <a:prstGeom prst="rect">
            <a:avLst/>
          </a:prstGeom>
        </p:spPr>
        <p:txBody>
          <a:bodyPr/>
          <a:lstStyle>
            <a:lvl1pPr>
              <a:defRPr/>
            </a:lvl1pPr>
          </a:lstStyle>
          <a:p>
            <a:pPr>
              <a:defRPr/>
            </a:pPr>
            <a:fld id="{0686F92D-F036-4C94-AA26-0D5FD77019E7}" type="slidenum">
              <a:rPr lang="en-US"/>
              <a:pPr>
                <a:defRPr/>
              </a:pPr>
              <a:t>‹#›</a:t>
            </a:fld>
            <a:endParaRPr lang="en-US"/>
          </a:p>
        </p:txBody>
      </p:sp>
    </p:spTree>
    <p:extLst>
      <p:ext uri="{BB962C8B-B14F-4D97-AF65-F5344CB8AC3E}">
        <p14:creationId xmlns:p14="http://schemas.microsoft.com/office/powerpoint/2010/main" val="88879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7"/>
            <a:ext cx="6419056" cy="432049"/>
          </a:xfrm>
          <a:prstGeom prst="rect">
            <a:avLst/>
          </a:prstGeom>
        </p:spPr>
        <p:txBody>
          <a:bodyPr/>
          <a:lstStyle>
            <a:lvl1pPr algn="l">
              <a:defRPr sz="2000"/>
            </a:lvl1pPr>
          </a:lstStyle>
          <a:p>
            <a:r>
              <a:rPr lang="en-US" dirty="0"/>
              <a:t>Click to edit Master title style</a:t>
            </a:r>
          </a:p>
        </p:txBody>
      </p:sp>
      <p:sp>
        <p:nvSpPr>
          <p:cNvPr id="3" name="Content Placeholder 2"/>
          <p:cNvSpPr>
            <a:spLocks noGrp="1"/>
          </p:cNvSpPr>
          <p:nvPr>
            <p:ph idx="1"/>
          </p:nvPr>
        </p:nvSpPr>
        <p:spPr>
          <a:xfrm>
            <a:off x="457200" y="1143000"/>
            <a:ext cx="8229600" cy="4983163"/>
          </a:xfrm>
          <a:prstGeom prst="rect">
            <a:avLst/>
          </a:prstGeom>
        </p:spPr>
        <p:txBody>
          <a:bodyPr/>
          <a:lstStyle>
            <a:lvl1pPr>
              <a:defRPr sz="25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395342-D7B9-4C5E-9B68-75B53FC8FAA1}" type="datetimeFigureOut">
              <a:rPr lang="en-US"/>
              <a:pPr>
                <a:defRPr/>
              </a:pPr>
              <a:t>5/18/22</a:t>
            </a:fld>
            <a:endParaRPr lang="en-US" dirty="0"/>
          </a:p>
        </p:txBody>
      </p:sp>
      <p:sp>
        <p:nvSpPr>
          <p:cNvPr id="6" name="Footer Placeholder 4"/>
          <p:cNvSpPr>
            <a:spLocks noGrp="1"/>
          </p:cNvSpPr>
          <p:nvPr>
            <p:ph type="ftr" sz="quarter" idx="11"/>
          </p:nvPr>
        </p:nvSpPr>
        <p:spPr>
          <a:xfrm>
            <a:off x="2743200" y="6356350"/>
            <a:ext cx="44958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7620000" y="6324600"/>
            <a:ext cx="1143000" cy="365125"/>
          </a:xfrm>
          <a:prstGeom prst="rect">
            <a:avLst/>
          </a:prstGeom>
        </p:spPr>
        <p:txBody>
          <a:bodyPr/>
          <a:lstStyle>
            <a:lvl1pPr>
              <a:defRPr/>
            </a:lvl1pPr>
          </a:lstStyle>
          <a:p>
            <a:pPr>
              <a:defRPr/>
            </a:pPr>
            <a:fld id="{722B6925-C4EC-4487-BACC-30C059EDDFA6}" type="slidenum">
              <a:rPr lang="en-US"/>
              <a:pPr>
                <a:defRPr/>
              </a:pPr>
              <a:t>‹#›</a:t>
            </a:fld>
            <a:endParaRPr lang="en-US" dirty="0"/>
          </a:p>
        </p:txBody>
      </p:sp>
      <p:cxnSp>
        <p:nvCxnSpPr>
          <p:cNvPr id="8" name="Straight Connector 7"/>
          <p:cNvCxnSpPr/>
          <p:nvPr userDrawn="1"/>
        </p:nvCxnSpPr>
        <p:spPr>
          <a:xfrm flipV="1">
            <a:off x="452582" y="764704"/>
            <a:ext cx="7091218" cy="11151"/>
          </a:xfrm>
          <a:prstGeom prst="line">
            <a:avLst/>
          </a:prstGeom>
          <a:ln w="76200">
            <a:solidFill>
              <a:schemeClr val="tx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8420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Picture 3" descr="A screenshot of a cell phone&#10;&#10;Description automatically generated">
            <a:extLst>
              <a:ext uri="{FF2B5EF4-FFF2-40B4-BE49-F238E27FC236}">
                <a16:creationId xmlns:a16="http://schemas.microsoft.com/office/drawing/2014/main" id="{508AE2E0-EA3C-5A4A-8911-D925027FB614}"/>
              </a:ext>
            </a:extLst>
          </p:cNvPr>
          <p:cNvPicPr>
            <a:picLocks noChangeAspect="1"/>
          </p:cNvPicPr>
          <p:nvPr userDrawn="1"/>
        </p:nvPicPr>
        <p:blipFill>
          <a:blip r:embed="rId2"/>
          <a:stretch>
            <a:fillRect/>
          </a:stretch>
        </p:blipFill>
        <p:spPr>
          <a:xfrm>
            <a:off x="1" y="1690688"/>
            <a:ext cx="9144000" cy="5167312"/>
          </a:xfrm>
          <a:prstGeom prst="rect">
            <a:avLst/>
          </a:prstGeom>
        </p:spPr>
      </p:pic>
      <p:sp>
        <p:nvSpPr>
          <p:cNvPr id="2" name="Заголовок 1"/>
          <p:cNvSpPr>
            <a:spLocks noGrp="1"/>
          </p:cNvSpPr>
          <p:nvPr>
            <p:ph type="title" hasCustomPrompt="1"/>
          </p:nvPr>
        </p:nvSpPr>
        <p:spPr>
          <a:xfrm>
            <a:off x="395536" y="3068960"/>
            <a:ext cx="7886700" cy="1325563"/>
          </a:xfrm>
          <a:prstGeom prst="rect">
            <a:avLst/>
          </a:prstGeom>
        </p:spPr>
        <p:txBody>
          <a:bodyPr/>
          <a:lstStyle>
            <a:lvl1pPr algn="l">
              <a:defRPr>
                <a:solidFill>
                  <a:schemeClr val="bg1"/>
                </a:solidFill>
              </a:defRPr>
            </a:lvl1pPr>
          </a:lstStyle>
          <a:p>
            <a:r>
              <a:rPr lang="en-US" dirty="0"/>
              <a:t>Questions</a:t>
            </a:r>
            <a:endParaRPr lang="ru-RU" dirty="0"/>
          </a:p>
        </p:txBody>
      </p:sp>
    </p:spTree>
    <p:extLst>
      <p:ext uri="{BB962C8B-B14F-4D97-AF65-F5344CB8AC3E}">
        <p14:creationId xmlns:p14="http://schemas.microsoft.com/office/powerpoint/2010/main" val="2093258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76256" y="116632"/>
            <a:ext cx="2202712" cy="762278"/>
          </a:xfrm>
          <a:prstGeom prst="rect">
            <a:avLst/>
          </a:prstGeom>
        </p:spPr>
      </p:pic>
    </p:spTree>
    <p:extLst>
      <p:ext uri="{BB962C8B-B14F-4D97-AF65-F5344CB8AC3E}">
        <p14:creationId xmlns:p14="http://schemas.microsoft.com/office/powerpoint/2010/main" val="4068892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inkedin.com/in/tdziekanowski" TargetMode="External"/><Relationship Id="rId2" Type="http://schemas.openxmlformats.org/officeDocument/2006/relationships/hyperlink" Target="mailto:Ted@chathamtech.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cloudsecurityalliance.org/artifacts/enterprise-architecture-reference-guide-v2/" TargetMode="External"/><Relationship Id="rId2" Type="http://schemas.openxmlformats.org/officeDocument/2006/relationships/hyperlink" Target="https://cloudsecurityalliance.org/research/guidance/" TargetMode="External"/><Relationship Id="rId1" Type="http://schemas.openxmlformats.org/officeDocument/2006/relationships/slideLayout" Target="../slideLayouts/slideLayout2.xml"/><Relationship Id="rId4" Type="http://schemas.openxmlformats.org/officeDocument/2006/relationships/hyperlink" Target="https://cloudsecurityalliance.org/research/lifecycl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3.amazonaws.com/content-production.cloudsecurityalliance/iwuxiaffpynrq17fgwnwciufn662?response-content-disposition=inline%3B%20filename%3D%22CCMv4_0AuditingGuidelines.pdf%22%3B%20filename%2A%3DUTF-8%27%27CCMv4_0AuditingGuidelines.pdf&amp;response-content-type=application%2Fpdf&amp;X-Amz-Algorithm=AWS4-HMAC-SHA256&amp;X-Amz-Credential=AKIAJ7D6HHC2YHBAPZ2Q%2F20220511%2Fus-east-1%2Fs3%2Faws4_request&amp;X-Amz-Date=20220511T143741Z&amp;X-Amz-Expires=300&amp;X-Amz-SignedHeaders=host&amp;X-Amz-Signature=2f747751a9a4f383afe274287f233e19d589a2e418f46cd0ef43c52f2066413b" TargetMode="External"/><Relationship Id="rId2" Type="http://schemas.openxmlformats.org/officeDocument/2006/relationships/hyperlink" Target="https://cloudsecurityalliance.org/artifacts/ccm-v4-0-implementation-guidelin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cloudsecurityalliance.org/artifacts/star-level-and-scheme-requirements/" TargetMode="External"/><Relationship Id="rId2" Type="http://schemas.openxmlformats.org/officeDocument/2006/relationships/hyperlink" Target="https://cloudsecurityalliance.org/membership/solution-providers/"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cloudsecurityalliance.org/artifacts/cloud-controls-matrix-v3-0-1/"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hyperlink" Target="http://www.linkedin.com/in/tdziekanowski"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venturebeat.com/2021/03/11/top-10-cybersecurity-lessons-learned-one-year-into-the-pandemi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133600"/>
            <a:ext cx="4824536" cy="1470025"/>
          </a:xfrm>
        </p:spPr>
        <p:txBody>
          <a:bodyPr/>
          <a:lstStyle/>
          <a:p>
            <a:pPr algn="l"/>
            <a:r>
              <a:rPr lang="en-US" sz="2400" dirty="0"/>
              <a:t>Assessing the Risk of Your Cloud Deployment, the CSA’s Control Framework and Becoming CCAK Certified</a:t>
            </a:r>
            <a:endParaRPr lang="ru-RU" sz="2400" dirty="0"/>
          </a:p>
        </p:txBody>
      </p:sp>
      <p:sp>
        <p:nvSpPr>
          <p:cNvPr id="3" name="Подзаголовок 2"/>
          <p:cNvSpPr>
            <a:spLocks noGrp="1"/>
          </p:cNvSpPr>
          <p:nvPr>
            <p:ph type="subTitle" idx="1"/>
          </p:nvPr>
        </p:nvSpPr>
        <p:spPr>
          <a:xfrm>
            <a:off x="539552" y="3861048"/>
            <a:ext cx="4464496" cy="1049288"/>
          </a:xfrm>
        </p:spPr>
        <p:txBody>
          <a:bodyPr/>
          <a:lstStyle/>
          <a:p>
            <a:pPr algn="l"/>
            <a:r>
              <a:rPr lang="en-US" sz="3000" dirty="0"/>
              <a:t>Ted Dziekanowski – CISA, CISM, CRISC, CCAK, CDPSE</a:t>
            </a:r>
            <a:endParaRPr lang="ru-RU" sz="3000" dirty="0"/>
          </a:p>
        </p:txBody>
      </p:sp>
    </p:spTree>
    <p:extLst>
      <p:ext uri="{BB962C8B-B14F-4D97-AF65-F5344CB8AC3E}">
        <p14:creationId xmlns:p14="http://schemas.microsoft.com/office/powerpoint/2010/main" val="3257577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dirty="0"/>
              <a:t>AWS Shared Governance</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Inherited Controls – Controls which a customer fully inherits from AWS.</a:t>
            </a:r>
          </a:p>
          <a:p>
            <a:r>
              <a:rPr lang="en-US" sz="1600" dirty="0"/>
              <a:t>Physical and Environmental controls</a:t>
            </a:r>
          </a:p>
          <a:p>
            <a:r>
              <a:rPr lang="en-US" sz="1600" dirty="0"/>
              <a:t>Shared Controls – Controls which apply to both the infrastructure layer and customer layers, but in completely separate contexts or perspectives. In a shared control, AWS provides the requirements for the infrastructure and the customer must provide their own control implementation within their use of AWS services. Examples include:</a:t>
            </a:r>
          </a:p>
          <a:p>
            <a:r>
              <a:rPr lang="en-US" sz="1600" dirty="0"/>
              <a:t>Patch Management – AWS is responsible for patching and fixing flaws within the infrastructure, but customers are responsible for patching their guest OS and applications.</a:t>
            </a:r>
          </a:p>
          <a:p>
            <a:r>
              <a:rPr lang="en-US" sz="1600" dirty="0"/>
              <a:t>Configuration Management – AWS maintains the configuration of its infrastructure devices, but a customer is responsible for configuring their own guest operating systems, databases, and applications.</a:t>
            </a:r>
          </a:p>
          <a:p>
            <a:r>
              <a:rPr lang="en-US" sz="1600" dirty="0"/>
              <a:t>Awareness &amp; Training - AWS trains AWS employees, but a customer must train their own employees.</a:t>
            </a:r>
          </a:p>
          <a:p>
            <a:endParaRPr lang="en-US" sz="2000" dirty="0"/>
          </a:p>
        </p:txBody>
      </p:sp>
    </p:spTree>
    <p:extLst>
      <p:ext uri="{BB962C8B-B14F-4D97-AF65-F5344CB8AC3E}">
        <p14:creationId xmlns:p14="http://schemas.microsoft.com/office/powerpoint/2010/main" val="1671782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dirty="0"/>
              <a:t>AWS Shared Governance</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800" dirty="0"/>
              <a:t>Customer Specific – Controls which are solely the responsibility of the customer based on the application they are deploying within AWS services. Examples include:</a:t>
            </a:r>
          </a:p>
          <a:p>
            <a:r>
              <a:rPr lang="en-US" sz="1800" dirty="0"/>
              <a:t>Service and Communications Protection or Zone Security which may require a customer to route or zone data within specific security environments.</a:t>
            </a:r>
          </a:p>
          <a:p>
            <a:pPr marL="0" indent="0">
              <a:buNone/>
            </a:pPr>
            <a:endParaRPr lang="en-US" sz="2000" dirty="0"/>
          </a:p>
        </p:txBody>
      </p:sp>
    </p:spTree>
    <p:extLst>
      <p:ext uri="{BB962C8B-B14F-4D97-AF65-F5344CB8AC3E}">
        <p14:creationId xmlns:p14="http://schemas.microsoft.com/office/powerpoint/2010/main" val="22857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dirty="0"/>
              <a:t>Microsoft’s Shared Governance Model</a:t>
            </a:r>
          </a:p>
        </p:txBody>
      </p:sp>
      <p:pic>
        <p:nvPicPr>
          <p:cNvPr id="3" name="Content Placeholder 2">
            <a:extLst>
              <a:ext uri="{FF2B5EF4-FFF2-40B4-BE49-F238E27FC236}">
                <a16:creationId xmlns:a16="http://schemas.microsoft.com/office/drawing/2014/main" id="{3820838D-4F52-4185-10F1-C097714F3487}"/>
              </a:ext>
            </a:extLst>
          </p:cNvPr>
          <p:cNvPicPr>
            <a:picLocks noGrp="1" noChangeAspect="1"/>
          </p:cNvPicPr>
          <p:nvPr>
            <p:ph idx="1"/>
          </p:nvPr>
        </p:nvPicPr>
        <p:blipFill>
          <a:blip r:embed="rId2"/>
          <a:stretch>
            <a:fillRect/>
          </a:stretch>
        </p:blipFill>
        <p:spPr>
          <a:xfrm>
            <a:off x="457200" y="980728"/>
            <a:ext cx="7931150" cy="5040560"/>
          </a:xfrm>
          <a:prstGeom prst="rect">
            <a:avLst/>
          </a:prstGeom>
        </p:spPr>
      </p:pic>
    </p:spTree>
    <p:extLst>
      <p:ext uri="{BB962C8B-B14F-4D97-AF65-F5344CB8AC3E}">
        <p14:creationId xmlns:p14="http://schemas.microsoft.com/office/powerpoint/2010/main" val="210371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Microsoft’s Shared Governance Model</a:t>
            </a:r>
          </a:p>
        </p:txBody>
      </p:sp>
      <p:sp>
        <p:nvSpPr>
          <p:cNvPr id="5" name="Content Placeholder 4">
            <a:extLst>
              <a:ext uri="{FF2B5EF4-FFF2-40B4-BE49-F238E27FC236}">
                <a16:creationId xmlns:a16="http://schemas.microsoft.com/office/drawing/2014/main" id="{BC22D66A-BD1F-82DD-853A-3D551414C500}"/>
              </a:ext>
            </a:extLst>
          </p:cNvPr>
          <p:cNvSpPr>
            <a:spLocks noGrp="1"/>
          </p:cNvSpPr>
          <p:nvPr>
            <p:ph idx="1"/>
          </p:nvPr>
        </p:nvSpPr>
        <p:spPr/>
        <p:txBody>
          <a:bodyPr/>
          <a:lstStyle/>
          <a:p>
            <a:r>
              <a:rPr lang="en-US" dirty="0"/>
              <a:t>For on-premises solutions, the customer is both accountable and responsible for all aspects of security and operations.</a:t>
            </a:r>
          </a:p>
          <a:p>
            <a:r>
              <a:rPr lang="en-US" dirty="0"/>
              <a:t>For IaaS solutions, the elements such as buildings, servers, networking hardware, and the hypervisor should be managed by the platform vendor. The customer is responsible or has a shared responsibility for securing and managing the operating system, network configuration, applications, identity, clients, and data</a:t>
            </a:r>
          </a:p>
          <a:p>
            <a:endParaRPr lang="en-US" dirty="0"/>
          </a:p>
        </p:txBody>
      </p:sp>
    </p:spTree>
    <p:extLst>
      <p:ext uri="{BB962C8B-B14F-4D97-AF65-F5344CB8AC3E}">
        <p14:creationId xmlns:p14="http://schemas.microsoft.com/office/powerpoint/2010/main" val="253805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Microsoft’s Shared Governance Model</a:t>
            </a:r>
          </a:p>
        </p:txBody>
      </p:sp>
      <p:sp>
        <p:nvSpPr>
          <p:cNvPr id="5" name="Content Placeholder 4">
            <a:extLst>
              <a:ext uri="{FF2B5EF4-FFF2-40B4-BE49-F238E27FC236}">
                <a16:creationId xmlns:a16="http://schemas.microsoft.com/office/drawing/2014/main" id="{BC22D66A-BD1F-82DD-853A-3D551414C500}"/>
              </a:ext>
            </a:extLst>
          </p:cNvPr>
          <p:cNvSpPr>
            <a:spLocks noGrp="1"/>
          </p:cNvSpPr>
          <p:nvPr>
            <p:ph idx="1"/>
          </p:nvPr>
        </p:nvSpPr>
        <p:spPr/>
        <p:txBody>
          <a:bodyPr/>
          <a:lstStyle/>
          <a:p>
            <a:r>
              <a:rPr lang="en-US" dirty="0"/>
              <a:t>PaaS solutions build on IaaS deployments, and the provider is additionally responsible to manage and secure the network controls. The customer is still responsible or has a shared responsibility for securing and managing applications, identity, clients, and data.</a:t>
            </a:r>
          </a:p>
          <a:p>
            <a:r>
              <a:rPr lang="en-US" dirty="0"/>
              <a:t>For SaaS solutions, a vendor provides the application and abstracts customers from the underlying components. Nonetheless, the customer continues to be accountable; they must ensure that data is classified correctly, and they share a responsibility to manage their users and end-point devices</a:t>
            </a:r>
          </a:p>
          <a:p>
            <a:endParaRPr lang="en-US" dirty="0"/>
          </a:p>
        </p:txBody>
      </p:sp>
    </p:spTree>
    <p:extLst>
      <p:ext uri="{BB962C8B-B14F-4D97-AF65-F5344CB8AC3E}">
        <p14:creationId xmlns:p14="http://schemas.microsoft.com/office/powerpoint/2010/main" val="98885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680121"/>
          </a:xfrm>
        </p:spPr>
        <p:txBody>
          <a:bodyPr/>
          <a:lstStyle/>
          <a:p>
            <a:pPr algn="l"/>
            <a:r>
              <a:rPr lang="en-US" b="1" dirty="0"/>
              <a:t>Example of Shared Responsibility</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2000" dirty="0"/>
              <a:t>NIST SP 800-53R5 AC-1</a:t>
            </a:r>
          </a:p>
          <a:p>
            <a:pPr marL="0" indent="0">
              <a:buNone/>
            </a:pPr>
            <a:r>
              <a:rPr lang="en-US" sz="2000" dirty="0"/>
              <a:t>Control Description:</a:t>
            </a:r>
          </a:p>
          <a:p>
            <a:pPr marL="0" indent="0">
              <a:buNone/>
            </a:pPr>
            <a:r>
              <a:rPr lang="en-US" sz="2000" dirty="0"/>
              <a:t>The organization develops, documents, and disseminates to [Assignment: organization-defined personnel or roles] an access control policy that addresses purpose, scope, roles, responsibilities, management commitment, coordination among organizational entities, and compliance; and procedures to facilitate the implementation of the access control policy and associated access controls; and reviews and updates the current access control policy [Assignment: organization-defined frequency]; and access control procedures [Assignment: organization-defined frequency]</a:t>
            </a:r>
          </a:p>
        </p:txBody>
      </p:sp>
    </p:spTree>
    <p:extLst>
      <p:ext uri="{BB962C8B-B14F-4D97-AF65-F5344CB8AC3E}">
        <p14:creationId xmlns:p14="http://schemas.microsoft.com/office/powerpoint/2010/main" val="1686121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680121"/>
          </a:xfrm>
        </p:spPr>
        <p:txBody>
          <a:bodyPr/>
          <a:lstStyle/>
          <a:p>
            <a:pPr algn="l"/>
            <a:r>
              <a:rPr lang="en-US" b="1" dirty="0"/>
              <a:t>Example of Shared Responsibility</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2000" dirty="0"/>
              <a:t>NIST SP 800-53R5 AC-1</a:t>
            </a:r>
          </a:p>
          <a:p>
            <a:pPr marL="0" indent="0">
              <a:buNone/>
            </a:pPr>
            <a:r>
              <a:rPr lang="en-US" sz="2000" dirty="0"/>
              <a:t>What Does Microsoft say they do?</a:t>
            </a:r>
          </a:p>
          <a:p>
            <a:pPr marL="0" indent="0">
              <a:buNone/>
            </a:pPr>
            <a:r>
              <a:rPr lang="en-US" sz="2000" dirty="0"/>
              <a:t>For PAAS Control Coverage  - The customer is responsible for implementing this control.</a:t>
            </a:r>
          </a:p>
          <a:p>
            <a:pPr marL="0" indent="0">
              <a:buNone/>
            </a:pPr>
            <a:r>
              <a:rPr lang="en-US" sz="2000" dirty="0"/>
              <a:t>What is the Customer supposed to do?</a:t>
            </a:r>
          </a:p>
          <a:p>
            <a:pPr marL="0" indent="0">
              <a:buNone/>
            </a:pPr>
            <a:r>
              <a:rPr lang="en-US" sz="2000" dirty="0"/>
              <a:t>The customer is responsible for developing, documenting, reviewing, updating, and disseminating the access control policy and procedures. The customer access control policy and procedures address access to all customer-deployed resources and customer system access (e.g., access to customer-deployed virtual machines, access to customer-built applications). The customer implementation statement should address the content of the policy (which must include purpose, scope, roles, responsibilities, management commitment, coordination, and compliance), procedures (which must facilitate the implementation of the policies and associated controls), frequency of review, and the role(s) responsible.</a:t>
            </a:r>
          </a:p>
        </p:txBody>
      </p:sp>
    </p:spTree>
    <p:extLst>
      <p:ext uri="{BB962C8B-B14F-4D97-AF65-F5344CB8AC3E}">
        <p14:creationId xmlns:p14="http://schemas.microsoft.com/office/powerpoint/2010/main" val="148100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680121"/>
          </a:xfrm>
        </p:spPr>
        <p:txBody>
          <a:bodyPr/>
          <a:lstStyle/>
          <a:p>
            <a:pPr algn="l"/>
            <a:r>
              <a:rPr lang="en-US" b="1" dirty="0"/>
              <a:t>Example of Shared Responsibility</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2000" dirty="0"/>
              <a:t>Multiple this by the total number of controls in any given framework and you begin to see</a:t>
            </a:r>
          </a:p>
          <a:p>
            <a:r>
              <a:rPr lang="en-US" sz="2000" dirty="0"/>
              <a:t>The challenging in maintaining an updated risk register to cover</a:t>
            </a:r>
          </a:p>
          <a:p>
            <a:pPr lvl="1"/>
            <a:r>
              <a:rPr lang="en-US" sz="1600" dirty="0"/>
              <a:t>Every application and control where there is a shared responsibility</a:t>
            </a:r>
          </a:p>
          <a:p>
            <a:pPr lvl="1"/>
            <a:r>
              <a:rPr lang="en-US" sz="1600" dirty="0"/>
              <a:t>Across numerous cloud providers</a:t>
            </a:r>
          </a:p>
          <a:p>
            <a:pPr lvl="1"/>
            <a:r>
              <a:rPr lang="en-US" sz="1600" dirty="0"/>
              <a:t>Covering all of the compliance and data an organization collects and manages</a:t>
            </a:r>
          </a:p>
          <a:p>
            <a:pPr lvl="1"/>
            <a:r>
              <a:rPr lang="en-US" sz="1600" dirty="0"/>
              <a:t>Across all the Clouds a company uses</a:t>
            </a:r>
          </a:p>
          <a:p>
            <a:pPr lvl="1"/>
            <a:r>
              <a:rPr lang="en-US" sz="1600" dirty="0"/>
              <a:t>While obtaining assurance that the Cloud Providers are doing their part</a:t>
            </a:r>
          </a:p>
          <a:p>
            <a:pPr lvl="1"/>
            <a:endParaRPr lang="en-US" sz="1600" dirty="0"/>
          </a:p>
        </p:txBody>
      </p:sp>
    </p:spTree>
    <p:extLst>
      <p:ext uri="{BB962C8B-B14F-4D97-AF65-F5344CB8AC3E}">
        <p14:creationId xmlns:p14="http://schemas.microsoft.com/office/powerpoint/2010/main" val="71925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sz="2400" dirty="0"/>
              <a:t>So How Do We Fix this?</a:t>
            </a:r>
          </a:p>
        </p:txBody>
      </p:sp>
      <p:sp>
        <p:nvSpPr>
          <p:cNvPr id="4" name="Content Placeholder 2"/>
          <p:cNvSpPr>
            <a:spLocks noGrp="1"/>
          </p:cNvSpPr>
          <p:nvPr>
            <p:ph idx="1"/>
          </p:nvPr>
        </p:nvSpPr>
        <p:spPr>
          <a:xfrm>
            <a:off x="457200" y="908721"/>
            <a:ext cx="67672284" cy="21283938"/>
          </a:xfrm>
        </p:spPr>
        <p:txBody>
          <a:bodyPr/>
          <a:lstStyle/>
          <a:p>
            <a:pPr marL="0" indent="0">
              <a:buNone/>
            </a:pPr>
            <a:r>
              <a:rPr lang="en-US" sz="2000" dirty="0"/>
              <a:t>The Overarching Objective</a:t>
            </a:r>
          </a:p>
          <a:p>
            <a:pPr marL="0" indent="0">
              <a:buNone/>
            </a:pPr>
            <a:endParaRPr lang="en-US" sz="2000" dirty="0"/>
          </a:p>
        </p:txBody>
      </p:sp>
      <p:sp>
        <p:nvSpPr>
          <p:cNvPr id="3" name="AutoShape 2" descr="page47image381187968">
            <a:extLst>
              <a:ext uri="{FF2B5EF4-FFF2-40B4-BE49-F238E27FC236}">
                <a16:creationId xmlns:a16="http://schemas.microsoft.com/office/drawing/2014/main" id="{DECC8FD5-F210-C669-FD96-8F9879374831}"/>
              </a:ext>
            </a:extLst>
          </p:cNvPr>
          <p:cNvSpPr>
            <a:spLocks noChangeAspect="1" noChangeArrowheads="1"/>
          </p:cNvSpPr>
          <p:nvPr/>
        </p:nvSpPr>
        <p:spPr bwMode="auto">
          <a:xfrm>
            <a:off x="4419600" y="3276600"/>
            <a:ext cx="2600672" cy="26006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330D3499-FC65-6125-B08A-4A73DCA7DD94}"/>
              </a:ext>
            </a:extLst>
          </p:cNvPr>
          <p:cNvPicPr>
            <a:picLocks noChangeAspect="1"/>
          </p:cNvPicPr>
          <p:nvPr/>
        </p:nvPicPr>
        <p:blipFill>
          <a:blip r:embed="rId2"/>
          <a:stretch>
            <a:fillRect/>
          </a:stretch>
        </p:blipFill>
        <p:spPr>
          <a:xfrm>
            <a:off x="457200" y="1599956"/>
            <a:ext cx="8354053" cy="4248472"/>
          </a:xfrm>
          <a:prstGeom prst="rect">
            <a:avLst/>
          </a:prstGeom>
        </p:spPr>
      </p:pic>
    </p:spTree>
    <p:extLst>
      <p:ext uri="{BB962C8B-B14F-4D97-AF65-F5344CB8AC3E}">
        <p14:creationId xmlns:p14="http://schemas.microsoft.com/office/powerpoint/2010/main" val="1377271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sz="2400" dirty="0"/>
              <a:t>So, How do we Fix this?</a:t>
            </a:r>
          </a:p>
        </p:txBody>
      </p:sp>
      <p:sp>
        <p:nvSpPr>
          <p:cNvPr id="4" name="Content Placeholder 2"/>
          <p:cNvSpPr>
            <a:spLocks noGrp="1"/>
          </p:cNvSpPr>
          <p:nvPr>
            <p:ph idx="1"/>
          </p:nvPr>
        </p:nvSpPr>
        <p:spPr>
          <a:xfrm>
            <a:off x="457200" y="980728"/>
            <a:ext cx="7931224" cy="5263480"/>
          </a:xfrm>
        </p:spPr>
        <p:txBody>
          <a:bodyPr/>
          <a:lstStyle/>
          <a:p>
            <a:pPr marL="0" indent="0">
              <a:buNone/>
            </a:pPr>
            <a:r>
              <a:rPr lang="en-US" sz="2000" dirty="0"/>
              <a:t>ISACA’s Cloud Governance Recommendations from the Cloud Computing Audit Program</a:t>
            </a:r>
          </a:p>
          <a:p>
            <a:pPr marL="0" indent="0">
              <a:buNone/>
            </a:pPr>
            <a:r>
              <a:rPr lang="en-US" sz="2000" dirty="0"/>
              <a:t> </a:t>
            </a:r>
          </a:p>
          <a:p>
            <a:pPr marL="0" indent="0">
              <a:buNone/>
            </a:pPr>
            <a:r>
              <a:rPr lang="en-US" sz="2000" dirty="0"/>
              <a:t> </a:t>
            </a:r>
          </a:p>
        </p:txBody>
      </p:sp>
      <p:graphicFrame>
        <p:nvGraphicFramePr>
          <p:cNvPr id="3" name="Table 2">
            <a:extLst>
              <a:ext uri="{FF2B5EF4-FFF2-40B4-BE49-F238E27FC236}">
                <a16:creationId xmlns:a16="http://schemas.microsoft.com/office/drawing/2014/main" id="{46B077B8-A603-329D-5CB5-21656D8D0DFC}"/>
              </a:ext>
            </a:extLst>
          </p:cNvPr>
          <p:cNvGraphicFramePr>
            <a:graphicFrameLocks noGrp="1"/>
          </p:cNvGraphicFramePr>
          <p:nvPr>
            <p:extLst>
              <p:ext uri="{D42A27DB-BD31-4B8C-83A1-F6EECF244321}">
                <p14:modId xmlns:p14="http://schemas.microsoft.com/office/powerpoint/2010/main" val="3274835200"/>
              </p:ext>
            </p:extLst>
          </p:nvPr>
        </p:nvGraphicFramePr>
        <p:xfrm>
          <a:off x="489290" y="1733968"/>
          <a:ext cx="6242950" cy="758928"/>
        </p:xfrm>
        <a:graphic>
          <a:graphicData uri="http://schemas.openxmlformats.org/drawingml/2006/table">
            <a:tbl>
              <a:tblPr>
                <a:tableStyleId>{5C22544A-7EE6-4342-B048-85BDC9FD1C3A}</a:tableStyleId>
              </a:tblPr>
              <a:tblGrid>
                <a:gridCol w="1743527">
                  <a:extLst>
                    <a:ext uri="{9D8B030D-6E8A-4147-A177-3AD203B41FA5}">
                      <a16:colId xmlns:a16="http://schemas.microsoft.com/office/drawing/2014/main" val="32423701"/>
                    </a:ext>
                  </a:extLst>
                </a:gridCol>
                <a:gridCol w="250951">
                  <a:extLst>
                    <a:ext uri="{9D8B030D-6E8A-4147-A177-3AD203B41FA5}">
                      <a16:colId xmlns:a16="http://schemas.microsoft.com/office/drawing/2014/main" val="3530378578"/>
                    </a:ext>
                  </a:extLst>
                </a:gridCol>
                <a:gridCol w="4248472">
                  <a:extLst>
                    <a:ext uri="{9D8B030D-6E8A-4147-A177-3AD203B41FA5}">
                      <a16:colId xmlns:a16="http://schemas.microsoft.com/office/drawing/2014/main" val="519375428"/>
                    </a:ext>
                  </a:extLst>
                </a:gridCol>
              </a:tblGrid>
              <a:tr h="758928">
                <a:tc>
                  <a:txBody>
                    <a:bodyPr/>
                    <a:lstStyle/>
                    <a:p>
                      <a:pPr algn="l" fontAlgn="t"/>
                      <a:r>
                        <a:rPr lang="en-US" sz="1100" u="none" strike="noStrike">
                          <a:effectLst/>
                        </a:rPr>
                        <a:t>Governance of Cloud Computing Services</a:t>
                      </a: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CO1. Governance functions are established to ensure effective and sustainable management processes that result in transparency of business decisions, clear lines of responsibility, information security in alignment with regulatory and customer organization standards, and accountability.</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196403165"/>
                  </a:ext>
                </a:extLst>
              </a:tr>
            </a:tbl>
          </a:graphicData>
        </a:graphic>
      </p:graphicFrame>
      <p:graphicFrame>
        <p:nvGraphicFramePr>
          <p:cNvPr id="5" name="Table 4">
            <a:extLst>
              <a:ext uri="{FF2B5EF4-FFF2-40B4-BE49-F238E27FC236}">
                <a16:creationId xmlns:a16="http://schemas.microsoft.com/office/drawing/2014/main" id="{2FA33ADF-104A-E768-1236-A042073B2A09}"/>
              </a:ext>
            </a:extLst>
          </p:cNvPr>
          <p:cNvGraphicFramePr>
            <a:graphicFrameLocks noGrp="1"/>
          </p:cNvGraphicFramePr>
          <p:nvPr>
            <p:extLst>
              <p:ext uri="{D42A27DB-BD31-4B8C-83A1-F6EECF244321}">
                <p14:modId xmlns:p14="http://schemas.microsoft.com/office/powerpoint/2010/main" val="4192106921"/>
              </p:ext>
            </p:extLst>
          </p:nvPr>
        </p:nvGraphicFramePr>
        <p:xfrm>
          <a:off x="489290" y="2603343"/>
          <a:ext cx="6275040" cy="609222"/>
        </p:xfrm>
        <a:graphic>
          <a:graphicData uri="http://schemas.openxmlformats.org/drawingml/2006/table">
            <a:tbl>
              <a:tblPr>
                <a:tableStyleId>{5C22544A-7EE6-4342-B048-85BDC9FD1C3A}</a:tableStyleId>
              </a:tblPr>
              <a:tblGrid>
                <a:gridCol w="1738536">
                  <a:extLst>
                    <a:ext uri="{9D8B030D-6E8A-4147-A177-3AD203B41FA5}">
                      <a16:colId xmlns:a16="http://schemas.microsoft.com/office/drawing/2014/main" val="997744388"/>
                    </a:ext>
                  </a:extLst>
                </a:gridCol>
                <a:gridCol w="288032">
                  <a:extLst>
                    <a:ext uri="{9D8B030D-6E8A-4147-A177-3AD203B41FA5}">
                      <a16:colId xmlns:a16="http://schemas.microsoft.com/office/drawing/2014/main" val="131476278"/>
                    </a:ext>
                  </a:extLst>
                </a:gridCol>
                <a:gridCol w="4248472">
                  <a:extLst>
                    <a:ext uri="{9D8B030D-6E8A-4147-A177-3AD203B41FA5}">
                      <a16:colId xmlns:a16="http://schemas.microsoft.com/office/drawing/2014/main" val="3128988429"/>
                    </a:ext>
                  </a:extLst>
                </a:gridCol>
              </a:tblGrid>
              <a:tr h="609222">
                <a:tc>
                  <a:txBody>
                    <a:bodyPr/>
                    <a:lstStyle/>
                    <a:p>
                      <a:pPr algn="l" fontAlgn="t"/>
                      <a:r>
                        <a:rPr lang="en-US" sz="1100" u="none" strike="noStrike">
                          <a:effectLst/>
                        </a:rPr>
                        <a:t>Enterprise Risk Management</a:t>
                      </a: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CO2. Risk management practices are implemented to evaluate inherent risk within the cloud computing model, identify appropriate control mechanisms and ensure that residual risk is within acceptable levels.</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742297206"/>
                  </a:ext>
                </a:extLst>
              </a:tr>
            </a:tbl>
          </a:graphicData>
        </a:graphic>
      </p:graphicFrame>
      <p:graphicFrame>
        <p:nvGraphicFramePr>
          <p:cNvPr id="6" name="Table 5">
            <a:extLst>
              <a:ext uri="{FF2B5EF4-FFF2-40B4-BE49-F238E27FC236}">
                <a16:creationId xmlns:a16="http://schemas.microsoft.com/office/drawing/2014/main" id="{2AFEF305-906B-B2A2-7F1A-647116C46A9F}"/>
              </a:ext>
            </a:extLst>
          </p:cNvPr>
          <p:cNvGraphicFramePr>
            <a:graphicFrameLocks noGrp="1"/>
          </p:cNvGraphicFramePr>
          <p:nvPr>
            <p:extLst>
              <p:ext uri="{D42A27DB-BD31-4B8C-83A1-F6EECF244321}">
                <p14:modId xmlns:p14="http://schemas.microsoft.com/office/powerpoint/2010/main" val="254492281"/>
              </p:ext>
            </p:extLst>
          </p:nvPr>
        </p:nvGraphicFramePr>
        <p:xfrm>
          <a:off x="489290" y="3245024"/>
          <a:ext cx="6242950" cy="904056"/>
        </p:xfrm>
        <a:graphic>
          <a:graphicData uri="http://schemas.openxmlformats.org/drawingml/2006/table">
            <a:tbl>
              <a:tblPr>
                <a:tableStyleId>{5C22544A-7EE6-4342-B048-85BDC9FD1C3A}</a:tableStyleId>
              </a:tblPr>
              <a:tblGrid>
                <a:gridCol w="1743527">
                  <a:extLst>
                    <a:ext uri="{9D8B030D-6E8A-4147-A177-3AD203B41FA5}">
                      <a16:colId xmlns:a16="http://schemas.microsoft.com/office/drawing/2014/main" val="1361192348"/>
                    </a:ext>
                  </a:extLst>
                </a:gridCol>
                <a:gridCol w="250951">
                  <a:extLst>
                    <a:ext uri="{9D8B030D-6E8A-4147-A177-3AD203B41FA5}">
                      <a16:colId xmlns:a16="http://schemas.microsoft.com/office/drawing/2014/main" val="1330780698"/>
                    </a:ext>
                  </a:extLst>
                </a:gridCol>
                <a:gridCol w="4248472">
                  <a:extLst>
                    <a:ext uri="{9D8B030D-6E8A-4147-A177-3AD203B41FA5}">
                      <a16:colId xmlns:a16="http://schemas.microsoft.com/office/drawing/2014/main" val="2188992075"/>
                    </a:ext>
                  </a:extLst>
                </a:gridCol>
              </a:tblGrid>
              <a:tr h="904056">
                <a:tc>
                  <a:txBody>
                    <a:bodyPr/>
                    <a:lstStyle/>
                    <a:p>
                      <a:pPr algn="l" fontAlgn="t"/>
                      <a:r>
                        <a:rPr lang="en-US" sz="1100" u="none" strike="noStrike">
                          <a:effectLst/>
                        </a:rPr>
                        <a:t>Information Risk Management</a:t>
                      </a: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CO3. A process to manage information risk exists and is integrated into the organization’s overall ERM framework.  Information risk management information and metrics are available for the information security function to manage risk within the risk tolerance of the data owner.</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90086783"/>
                  </a:ext>
                </a:extLst>
              </a:tr>
            </a:tbl>
          </a:graphicData>
        </a:graphic>
      </p:graphicFrame>
      <p:graphicFrame>
        <p:nvGraphicFramePr>
          <p:cNvPr id="7" name="Table 6">
            <a:extLst>
              <a:ext uri="{FF2B5EF4-FFF2-40B4-BE49-F238E27FC236}">
                <a16:creationId xmlns:a16="http://schemas.microsoft.com/office/drawing/2014/main" id="{79044AD3-05A7-E504-9A68-2B0F3AAB727E}"/>
              </a:ext>
            </a:extLst>
          </p:cNvPr>
          <p:cNvGraphicFramePr>
            <a:graphicFrameLocks noGrp="1"/>
          </p:cNvGraphicFramePr>
          <p:nvPr>
            <p:extLst>
              <p:ext uri="{D42A27DB-BD31-4B8C-83A1-F6EECF244321}">
                <p14:modId xmlns:p14="http://schemas.microsoft.com/office/powerpoint/2010/main" val="2620313354"/>
              </p:ext>
            </p:extLst>
          </p:nvPr>
        </p:nvGraphicFramePr>
        <p:xfrm>
          <a:off x="489290" y="4274255"/>
          <a:ext cx="6242949" cy="738921"/>
        </p:xfrm>
        <a:graphic>
          <a:graphicData uri="http://schemas.openxmlformats.org/drawingml/2006/table">
            <a:tbl>
              <a:tblPr>
                <a:tableStyleId>{5C22544A-7EE6-4342-B048-85BDC9FD1C3A}</a:tableStyleId>
              </a:tblPr>
              <a:tblGrid>
                <a:gridCol w="1706446">
                  <a:extLst>
                    <a:ext uri="{9D8B030D-6E8A-4147-A177-3AD203B41FA5}">
                      <a16:colId xmlns:a16="http://schemas.microsoft.com/office/drawing/2014/main" val="3450435844"/>
                    </a:ext>
                  </a:extLst>
                </a:gridCol>
                <a:gridCol w="288032">
                  <a:extLst>
                    <a:ext uri="{9D8B030D-6E8A-4147-A177-3AD203B41FA5}">
                      <a16:colId xmlns:a16="http://schemas.microsoft.com/office/drawing/2014/main" val="3219633334"/>
                    </a:ext>
                  </a:extLst>
                </a:gridCol>
                <a:gridCol w="4248471">
                  <a:extLst>
                    <a:ext uri="{9D8B030D-6E8A-4147-A177-3AD203B41FA5}">
                      <a16:colId xmlns:a16="http://schemas.microsoft.com/office/drawing/2014/main" val="976635116"/>
                    </a:ext>
                  </a:extLst>
                </a:gridCol>
              </a:tblGrid>
              <a:tr h="738921">
                <a:tc>
                  <a:txBody>
                    <a:bodyPr/>
                    <a:lstStyle/>
                    <a:p>
                      <a:pPr algn="l" fontAlgn="t"/>
                      <a:r>
                        <a:rPr lang="en-US" sz="1100" u="none" strike="noStrike">
                          <a:effectLst/>
                        </a:rPr>
                        <a:t>Third-party Management</a:t>
                      </a: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CO4. The customer recognizes the outsourced relationship with the service provider. The customer understands its responsibilities for controls, and the service provider has provided assurances of sustainability of those controls.</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32675505"/>
                  </a:ext>
                </a:extLst>
              </a:tr>
            </a:tbl>
          </a:graphicData>
        </a:graphic>
      </p:graphicFrame>
      <p:graphicFrame>
        <p:nvGraphicFramePr>
          <p:cNvPr id="8" name="Table 7">
            <a:extLst>
              <a:ext uri="{FF2B5EF4-FFF2-40B4-BE49-F238E27FC236}">
                <a16:creationId xmlns:a16="http://schemas.microsoft.com/office/drawing/2014/main" id="{4B1EED27-A199-F9CB-E620-3FCF970F8510}"/>
              </a:ext>
            </a:extLst>
          </p:cNvPr>
          <p:cNvGraphicFramePr>
            <a:graphicFrameLocks noGrp="1"/>
          </p:cNvGraphicFramePr>
          <p:nvPr>
            <p:extLst>
              <p:ext uri="{D42A27DB-BD31-4B8C-83A1-F6EECF244321}">
                <p14:modId xmlns:p14="http://schemas.microsoft.com/office/powerpoint/2010/main" val="4237487449"/>
              </p:ext>
            </p:extLst>
          </p:nvPr>
        </p:nvGraphicFramePr>
        <p:xfrm>
          <a:off x="488969" y="5138351"/>
          <a:ext cx="6242949" cy="680085"/>
        </p:xfrm>
        <a:graphic>
          <a:graphicData uri="http://schemas.openxmlformats.org/drawingml/2006/table">
            <a:tbl>
              <a:tblPr>
                <a:tableStyleId>{5C22544A-7EE6-4342-B048-85BDC9FD1C3A}</a:tableStyleId>
              </a:tblPr>
              <a:tblGrid>
                <a:gridCol w="1743526">
                  <a:extLst>
                    <a:ext uri="{9D8B030D-6E8A-4147-A177-3AD203B41FA5}">
                      <a16:colId xmlns:a16="http://schemas.microsoft.com/office/drawing/2014/main" val="3856663020"/>
                    </a:ext>
                  </a:extLst>
                </a:gridCol>
                <a:gridCol w="251273">
                  <a:extLst>
                    <a:ext uri="{9D8B030D-6E8A-4147-A177-3AD203B41FA5}">
                      <a16:colId xmlns:a16="http://schemas.microsoft.com/office/drawing/2014/main" val="4184858735"/>
                    </a:ext>
                  </a:extLst>
                </a:gridCol>
                <a:gridCol w="4248150">
                  <a:extLst>
                    <a:ext uri="{9D8B030D-6E8A-4147-A177-3AD203B41FA5}">
                      <a16:colId xmlns:a16="http://schemas.microsoft.com/office/drawing/2014/main" val="402325930"/>
                    </a:ext>
                  </a:extLst>
                </a:gridCol>
              </a:tblGrid>
              <a:tr h="0">
                <a:tc>
                  <a:txBody>
                    <a:bodyPr/>
                    <a:lstStyle/>
                    <a:p>
                      <a:pPr algn="l" fontAlgn="t"/>
                      <a:r>
                        <a:rPr lang="en-US" sz="1100" u="none" strike="noStrike">
                          <a:effectLst/>
                        </a:rPr>
                        <a:t>Legal and Electronic Discovery</a:t>
                      </a: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CO5. The service provider and customer establish bilateral agreements and procedures to ensure contractual obligations are satisfied, and these obligations address the compliance requirements of both the customer and service provider.</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279899308"/>
                  </a:ext>
                </a:extLst>
              </a:tr>
            </a:tbl>
          </a:graphicData>
        </a:graphic>
      </p:graphicFrame>
    </p:spTree>
    <p:extLst>
      <p:ext uri="{BB962C8B-B14F-4D97-AF65-F5344CB8AC3E}">
        <p14:creationId xmlns:p14="http://schemas.microsoft.com/office/powerpoint/2010/main" val="154566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15962"/>
          </a:xfrm>
        </p:spPr>
        <p:txBody>
          <a:bodyPr/>
          <a:lstStyle/>
          <a:p>
            <a:pPr algn="l" eaLnBrk="1" hangingPunct="1"/>
            <a:r>
              <a:rPr lang="en-US" altLang="en-US" sz="2800" b="1" dirty="0"/>
              <a:t>About your presenter</a:t>
            </a:r>
            <a:endParaRPr lang="ru-RU" altLang="en-US" sz="2800" b="1" dirty="0"/>
          </a:p>
        </p:txBody>
      </p:sp>
      <p:sp>
        <p:nvSpPr>
          <p:cNvPr id="5123" name="Content Placeholder 2"/>
          <p:cNvSpPr>
            <a:spLocks noGrp="1"/>
          </p:cNvSpPr>
          <p:nvPr>
            <p:ph idx="1"/>
          </p:nvPr>
        </p:nvSpPr>
        <p:spPr>
          <a:xfrm>
            <a:off x="467544" y="1029072"/>
            <a:ext cx="8534400" cy="5712296"/>
          </a:xfrm>
        </p:spPr>
        <p:txBody>
          <a:bodyPr/>
          <a:lstStyle/>
          <a:p>
            <a:pPr marL="0" indent="0" eaLnBrk="1" hangingPunct="1">
              <a:buFont typeface="Arial" charset="0"/>
              <a:buNone/>
              <a:defRPr/>
            </a:pPr>
            <a:r>
              <a:rPr lang="en-US" dirty="0"/>
              <a:t>Ted Dziekanowski (Je-ka-now-ski) – Accredited ISACA CISA, CISM, CRISC, CCAK and IoT Instructor.  Also, an ISC2 – CISSP, CAP, CCSP Accredited Instructor.</a:t>
            </a:r>
          </a:p>
          <a:p>
            <a:pPr marL="0" indent="0" eaLnBrk="1" hangingPunct="1">
              <a:buFont typeface="Arial" charset="0"/>
              <a:buNone/>
              <a:defRPr/>
            </a:pPr>
            <a:r>
              <a:rPr lang="en-US" dirty="0"/>
              <a:t>Contact Email – </a:t>
            </a:r>
            <a:r>
              <a:rPr lang="en-US" dirty="0">
                <a:hlinkClick r:id="rId2"/>
              </a:rPr>
              <a:t>Ted@chathamtech.com</a:t>
            </a:r>
            <a:endParaRPr lang="en-US" dirty="0"/>
          </a:p>
          <a:p>
            <a:pPr marL="0" indent="0" eaLnBrk="1" hangingPunct="1">
              <a:buNone/>
              <a:defRPr/>
            </a:pPr>
            <a:r>
              <a:rPr lang="en-US" dirty="0"/>
              <a:t>LinkedIn Profile - </a:t>
            </a:r>
            <a:r>
              <a:rPr lang="en-US" dirty="0">
                <a:hlinkClick r:id="rId3"/>
              </a:rPr>
              <a:t>www.linkedin.com/in/tdziekanowski</a:t>
            </a:r>
            <a:r>
              <a:rPr lang="en-US" dirty="0"/>
              <a:t> </a:t>
            </a:r>
          </a:p>
        </p:txBody>
      </p:sp>
    </p:spTree>
    <p:extLst>
      <p:ext uri="{BB962C8B-B14F-4D97-AF65-F5344CB8AC3E}">
        <p14:creationId xmlns:p14="http://schemas.microsoft.com/office/powerpoint/2010/main" val="919130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sz="2400" dirty="0"/>
              <a:t>So, How do we Fix this?</a:t>
            </a:r>
          </a:p>
        </p:txBody>
      </p:sp>
      <p:sp>
        <p:nvSpPr>
          <p:cNvPr id="4" name="Content Placeholder 2"/>
          <p:cNvSpPr>
            <a:spLocks noGrp="1"/>
          </p:cNvSpPr>
          <p:nvPr>
            <p:ph idx="1"/>
          </p:nvPr>
        </p:nvSpPr>
        <p:spPr>
          <a:xfrm>
            <a:off x="457200" y="980728"/>
            <a:ext cx="7931224" cy="5263480"/>
          </a:xfrm>
        </p:spPr>
        <p:txBody>
          <a:bodyPr/>
          <a:lstStyle/>
          <a:p>
            <a:pPr marL="0" indent="0">
              <a:buNone/>
            </a:pPr>
            <a:r>
              <a:rPr lang="en-US" sz="2000" dirty="0"/>
              <a:t>ISACA’s Cloud Governance Recommendations from the Cloud Computing Audit Program</a:t>
            </a:r>
          </a:p>
          <a:p>
            <a:pPr marL="0" indent="0">
              <a:buNone/>
            </a:pPr>
            <a:r>
              <a:rPr lang="en-US" sz="2000" dirty="0"/>
              <a:t> </a:t>
            </a:r>
          </a:p>
          <a:p>
            <a:pPr marL="0" indent="0">
              <a:buNone/>
            </a:pPr>
            <a:r>
              <a:rPr lang="en-US" sz="2000" dirty="0"/>
              <a:t> </a:t>
            </a:r>
          </a:p>
        </p:txBody>
      </p:sp>
      <p:graphicFrame>
        <p:nvGraphicFramePr>
          <p:cNvPr id="9" name="Table 8">
            <a:extLst>
              <a:ext uri="{FF2B5EF4-FFF2-40B4-BE49-F238E27FC236}">
                <a16:creationId xmlns:a16="http://schemas.microsoft.com/office/drawing/2014/main" id="{1A5ABB39-3A06-F401-E267-EC9539F8F200}"/>
              </a:ext>
            </a:extLst>
          </p:cNvPr>
          <p:cNvGraphicFramePr>
            <a:graphicFrameLocks noGrp="1"/>
          </p:cNvGraphicFramePr>
          <p:nvPr>
            <p:extLst>
              <p:ext uri="{D42A27DB-BD31-4B8C-83A1-F6EECF244321}">
                <p14:modId xmlns:p14="http://schemas.microsoft.com/office/powerpoint/2010/main" val="3078032389"/>
              </p:ext>
            </p:extLst>
          </p:nvPr>
        </p:nvGraphicFramePr>
        <p:xfrm>
          <a:off x="539552" y="1805975"/>
          <a:ext cx="6552728" cy="542905"/>
        </p:xfrm>
        <a:graphic>
          <a:graphicData uri="http://schemas.openxmlformats.org/drawingml/2006/table">
            <a:tbl>
              <a:tblPr>
                <a:tableStyleId>{5C22544A-7EE6-4342-B048-85BDC9FD1C3A}</a:tableStyleId>
              </a:tblPr>
              <a:tblGrid>
                <a:gridCol w="1830041">
                  <a:extLst>
                    <a:ext uri="{9D8B030D-6E8A-4147-A177-3AD203B41FA5}">
                      <a16:colId xmlns:a16="http://schemas.microsoft.com/office/drawing/2014/main" val="2497749915"/>
                    </a:ext>
                  </a:extLst>
                </a:gridCol>
                <a:gridCol w="305118">
                  <a:extLst>
                    <a:ext uri="{9D8B030D-6E8A-4147-A177-3AD203B41FA5}">
                      <a16:colId xmlns:a16="http://schemas.microsoft.com/office/drawing/2014/main" val="300802951"/>
                    </a:ext>
                  </a:extLst>
                </a:gridCol>
                <a:gridCol w="4417569">
                  <a:extLst>
                    <a:ext uri="{9D8B030D-6E8A-4147-A177-3AD203B41FA5}">
                      <a16:colId xmlns:a16="http://schemas.microsoft.com/office/drawing/2014/main" val="1236970907"/>
                    </a:ext>
                  </a:extLst>
                </a:gridCol>
              </a:tblGrid>
              <a:tr h="542905">
                <a:tc>
                  <a:txBody>
                    <a:bodyPr/>
                    <a:lstStyle/>
                    <a:p>
                      <a:pPr algn="l" fontAlgn="t"/>
                      <a:r>
                        <a:rPr lang="en-US" sz="1100" u="none" strike="noStrike">
                          <a:effectLst/>
                        </a:rPr>
                        <a:t>Right to Audit</a:t>
                      </a: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CO7. The right to audit is clearly defined and satisfies the assurance requirements of the customer’s board of directors, audit charter, external auditors and any regulators having jurisdiction over the customer.</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928453367"/>
                  </a:ext>
                </a:extLst>
              </a:tr>
            </a:tbl>
          </a:graphicData>
        </a:graphic>
      </p:graphicFrame>
      <p:graphicFrame>
        <p:nvGraphicFramePr>
          <p:cNvPr id="10" name="Table 9">
            <a:extLst>
              <a:ext uri="{FF2B5EF4-FFF2-40B4-BE49-F238E27FC236}">
                <a16:creationId xmlns:a16="http://schemas.microsoft.com/office/drawing/2014/main" id="{42C3F9FF-769A-473D-AE46-593A4F0C5C55}"/>
              </a:ext>
            </a:extLst>
          </p:cNvPr>
          <p:cNvGraphicFramePr>
            <a:graphicFrameLocks noGrp="1"/>
          </p:cNvGraphicFramePr>
          <p:nvPr>
            <p:extLst>
              <p:ext uri="{D42A27DB-BD31-4B8C-83A1-F6EECF244321}">
                <p14:modId xmlns:p14="http://schemas.microsoft.com/office/powerpoint/2010/main" val="3393665051"/>
              </p:ext>
            </p:extLst>
          </p:nvPr>
        </p:nvGraphicFramePr>
        <p:xfrm>
          <a:off x="539551" y="2473368"/>
          <a:ext cx="6520958" cy="617865"/>
        </p:xfrm>
        <a:graphic>
          <a:graphicData uri="http://schemas.openxmlformats.org/drawingml/2006/table">
            <a:tbl>
              <a:tblPr>
                <a:tableStyleId>{5C22544A-7EE6-4342-B048-85BDC9FD1C3A}</a:tableStyleId>
              </a:tblPr>
              <a:tblGrid>
                <a:gridCol w="1840438">
                  <a:extLst>
                    <a:ext uri="{9D8B030D-6E8A-4147-A177-3AD203B41FA5}">
                      <a16:colId xmlns:a16="http://schemas.microsoft.com/office/drawing/2014/main" val="2189939816"/>
                    </a:ext>
                  </a:extLst>
                </a:gridCol>
                <a:gridCol w="288032">
                  <a:extLst>
                    <a:ext uri="{9D8B030D-6E8A-4147-A177-3AD203B41FA5}">
                      <a16:colId xmlns:a16="http://schemas.microsoft.com/office/drawing/2014/main" val="2734802182"/>
                    </a:ext>
                  </a:extLst>
                </a:gridCol>
                <a:gridCol w="4392488">
                  <a:extLst>
                    <a:ext uri="{9D8B030D-6E8A-4147-A177-3AD203B41FA5}">
                      <a16:colId xmlns:a16="http://schemas.microsoft.com/office/drawing/2014/main" val="1789946596"/>
                    </a:ext>
                  </a:extLst>
                </a:gridCol>
              </a:tblGrid>
              <a:tr h="617865">
                <a:tc>
                  <a:txBody>
                    <a:bodyPr/>
                    <a:lstStyle/>
                    <a:p>
                      <a:pPr algn="l" fontAlgn="t"/>
                      <a:r>
                        <a:rPr lang="en-US" sz="1100" u="none" strike="noStrike" dirty="0">
                          <a:effectLst/>
                        </a:rPr>
                        <a:t>Auditability</a:t>
                      </a:r>
                      <a:endParaRPr lang="en-US"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CO8. The service provider’s operating environment should be subject to audit to satisfy the customer’s audit charter, compliance requirements and good practice controls without restriction.</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74725450"/>
                  </a:ext>
                </a:extLst>
              </a:tr>
            </a:tbl>
          </a:graphicData>
        </a:graphic>
      </p:graphicFrame>
      <p:graphicFrame>
        <p:nvGraphicFramePr>
          <p:cNvPr id="11" name="Table 10">
            <a:extLst>
              <a:ext uri="{FF2B5EF4-FFF2-40B4-BE49-F238E27FC236}">
                <a16:creationId xmlns:a16="http://schemas.microsoft.com/office/drawing/2014/main" id="{3FA6777E-FD0C-BF8D-2B0C-15C2D0CA5B95}"/>
              </a:ext>
            </a:extLst>
          </p:cNvPr>
          <p:cNvGraphicFramePr>
            <a:graphicFrameLocks noGrp="1"/>
          </p:cNvGraphicFramePr>
          <p:nvPr>
            <p:extLst>
              <p:ext uri="{D42A27DB-BD31-4B8C-83A1-F6EECF244321}">
                <p14:modId xmlns:p14="http://schemas.microsoft.com/office/powerpoint/2010/main" val="1696890521"/>
              </p:ext>
            </p:extLst>
          </p:nvPr>
        </p:nvGraphicFramePr>
        <p:xfrm>
          <a:off x="539551" y="3221184"/>
          <a:ext cx="6520958" cy="433536"/>
        </p:xfrm>
        <a:graphic>
          <a:graphicData uri="http://schemas.openxmlformats.org/drawingml/2006/table">
            <a:tbl>
              <a:tblPr>
                <a:tableStyleId>{5C22544A-7EE6-4342-B048-85BDC9FD1C3A}</a:tableStyleId>
              </a:tblPr>
              <a:tblGrid>
                <a:gridCol w="1840438">
                  <a:extLst>
                    <a:ext uri="{9D8B030D-6E8A-4147-A177-3AD203B41FA5}">
                      <a16:colId xmlns:a16="http://schemas.microsoft.com/office/drawing/2014/main" val="1751162446"/>
                    </a:ext>
                  </a:extLst>
                </a:gridCol>
                <a:gridCol w="288032">
                  <a:extLst>
                    <a:ext uri="{9D8B030D-6E8A-4147-A177-3AD203B41FA5}">
                      <a16:colId xmlns:a16="http://schemas.microsoft.com/office/drawing/2014/main" val="3785617099"/>
                    </a:ext>
                  </a:extLst>
                </a:gridCol>
                <a:gridCol w="4392488">
                  <a:extLst>
                    <a:ext uri="{9D8B030D-6E8A-4147-A177-3AD203B41FA5}">
                      <a16:colId xmlns:a16="http://schemas.microsoft.com/office/drawing/2014/main" val="1358401352"/>
                    </a:ext>
                  </a:extLst>
                </a:gridCol>
              </a:tblGrid>
              <a:tr h="433536">
                <a:tc>
                  <a:txBody>
                    <a:bodyPr/>
                    <a:lstStyle/>
                    <a:p>
                      <a:pPr algn="l" fontAlgn="t"/>
                      <a:r>
                        <a:rPr lang="en-US" sz="1100" u="none" strike="noStrike">
                          <a:effectLst/>
                        </a:rPr>
                        <a:t>Compliance Scope</a:t>
                      </a: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CO9. The use of cloud computing does not invalidate or violate any customer compliance requirements</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522168677"/>
                  </a:ext>
                </a:extLst>
              </a:tr>
            </a:tbl>
          </a:graphicData>
        </a:graphic>
      </p:graphicFrame>
      <p:graphicFrame>
        <p:nvGraphicFramePr>
          <p:cNvPr id="12" name="Table 11">
            <a:extLst>
              <a:ext uri="{FF2B5EF4-FFF2-40B4-BE49-F238E27FC236}">
                <a16:creationId xmlns:a16="http://schemas.microsoft.com/office/drawing/2014/main" id="{3CDD52A4-45B8-1D74-625C-F81341ADE581}"/>
              </a:ext>
            </a:extLst>
          </p:cNvPr>
          <p:cNvGraphicFramePr>
            <a:graphicFrameLocks noGrp="1"/>
          </p:cNvGraphicFramePr>
          <p:nvPr>
            <p:extLst>
              <p:ext uri="{D42A27DB-BD31-4B8C-83A1-F6EECF244321}">
                <p14:modId xmlns:p14="http://schemas.microsoft.com/office/powerpoint/2010/main" val="1630797448"/>
              </p:ext>
            </p:extLst>
          </p:nvPr>
        </p:nvGraphicFramePr>
        <p:xfrm>
          <a:off x="529025" y="3766768"/>
          <a:ext cx="6551769" cy="433536"/>
        </p:xfrm>
        <a:graphic>
          <a:graphicData uri="http://schemas.openxmlformats.org/drawingml/2006/table">
            <a:tbl>
              <a:tblPr>
                <a:tableStyleId>{5C22544A-7EE6-4342-B048-85BDC9FD1C3A}</a:tableStyleId>
              </a:tblPr>
              <a:tblGrid>
                <a:gridCol w="1829773">
                  <a:extLst>
                    <a:ext uri="{9D8B030D-6E8A-4147-A177-3AD203B41FA5}">
                      <a16:colId xmlns:a16="http://schemas.microsoft.com/office/drawing/2014/main" val="3372844720"/>
                    </a:ext>
                  </a:extLst>
                </a:gridCol>
                <a:gridCol w="329509">
                  <a:extLst>
                    <a:ext uri="{9D8B030D-6E8A-4147-A177-3AD203B41FA5}">
                      <a16:colId xmlns:a16="http://schemas.microsoft.com/office/drawing/2014/main" val="1970332890"/>
                    </a:ext>
                  </a:extLst>
                </a:gridCol>
                <a:gridCol w="4392487">
                  <a:extLst>
                    <a:ext uri="{9D8B030D-6E8A-4147-A177-3AD203B41FA5}">
                      <a16:colId xmlns:a16="http://schemas.microsoft.com/office/drawing/2014/main" val="743547316"/>
                    </a:ext>
                  </a:extLst>
                </a:gridCol>
              </a:tblGrid>
              <a:tr h="433536">
                <a:tc>
                  <a:txBody>
                    <a:bodyPr/>
                    <a:lstStyle/>
                    <a:p>
                      <a:pPr algn="l" fontAlgn="t"/>
                      <a:r>
                        <a:rPr lang="en-US" sz="1100" u="none" strike="noStrike" dirty="0">
                          <a:effectLst/>
                        </a:rPr>
                        <a:t>Certifications</a:t>
                      </a:r>
                      <a:endParaRPr lang="en-US"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CO10. Service provider security assurance is provided through ISO 27001 Certification.</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66536199"/>
                  </a:ext>
                </a:extLst>
              </a:tr>
            </a:tbl>
          </a:graphicData>
        </a:graphic>
      </p:graphicFrame>
      <p:graphicFrame>
        <p:nvGraphicFramePr>
          <p:cNvPr id="13" name="Table 12">
            <a:extLst>
              <a:ext uri="{FF2B5EF4-FFF2-40B4-BE49-F238E27FC236}">
                <a16:creationId xmlns:a16="http://schemas.microsoft.com/office/drawing/2014/main" id="{0B4E8A5D-BB9D-BE0D-E8F5-19CE3AA065E6}"/>
              </a:ext>
            </a:extLst>
          </p:cNvPr>
          <p:cNvGraphicFramePr>
            <a:graphicFrameLocks noGrp="1"/>
          </p:cNvGraphicFramePr>
          <p:nvPr>
            <p:extLst>
              <p:ext uri="{D42A27DB-BD31-4B8C-83A1-F6EECF244321}">
                <p14:modId xmlns:p14="http://schemas.microsoft.com/office/powerpoint/2010/main" val="212165118"/>
              </p:ext>
            </p:extLst>
          </p:nvPr>
        </p:nvGraphicFramePr>
        <p:xfrm>
          <a:off x="507781" y="4330255"/>
          <a:ext cx="6552728" cy="720738"/>
        </p:xfrm>
        <a:graphic>
          <a:graphicData uri="http://schemas.openxmlformats.org/drawingml/2006/table">
            <a:tbl>
              <a:tblPr>
                <a:tableStyleId>{5C22544A-7EE6-4342-B048-85BDC9FD1C3A}</a:tableStyleId>
              </a:tblPr>
              <a:tblGrid>
                <a:gridCol w="1830041">
                  <a:extLst>
                    <a:ext uri="{9D8B030D-6E8A-4147-A177-3AD203B41FA5}">
                      <a16:colId xmlns:a16="http://schemas.microsoft.com/office/drawing/2014/main" val="991759962"/>
                    </a:ext>
                  </a:extLst>
                </a:gridCol>
                <a:gridCol w="307567">
                  <a:extLst>
                    <a:ext uri="{9D8B030D-6E8A-4147-A177-3AD203B41FA5}">
                      <a16:colId xmlns:a16="http://schemas.microsoft.com/office/drawing/2014/main" val="695268818"/>
                    </a:ext>
                  </a:extLst>
                </a:gridCol>
                <a:gridCol w="4415120">
                  <a:extLst>
                    <a:ext uri="{9D8B030D-6E8A-4147-A177-3AD203B41FA5}">
                      <a16:colId xmlns:a16="http://schemas.microsoft.com/office/drawing/2014/main" val="597472024"/>
                    </a:ext>
                  </a:extLst>
                </a:gridCol>
              </a:tblGrid>
              <a:tr h="720738">
                <a:tc>
                  <a:txBody>
                    <a:bodyPr/>
                    <a:lstStyle/>
                    <a:p>
                      <a:pPr algn="l" fontAlgn="t"/>
                      <a:r>
                        <a:rPr lang="en-US" sz="1100" u="none" strike="noStrike" dirty="0">
                          <a:effectLst/>
                        </a:rPr>
                        <a:t>Service Transition Planning</a:t>
                      </a:r>
                      <a:endParaRPr lang="en-US" sz="1100" b="1" i="0" u="none" strike="noStrike" dirty="0">
                        <a:solidFill>
                          <a:srgbClr val="000000"/>
                        </a:solidFill>
                        <a:effectLst/>
                        <a:latin typeface="Calibri" panose="020F0502020204030204" pitchFamily="34" charset="0"/>
                      </a:endParaRPr>
                    </a:p>
                  </a:txBody>
                  <a:tcPr marL="8179" marR="8179" marT="8179" marB="0"/>
                </a:tc>
                <a:tc>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8179" marR="8179" marT="8179" marB="0"/>
                </a:tc>
                <a:tc>
                  <a:txBody>
                    <a:bodyPr/>
                    <a:lstStyle/>
                    <a:p>
                      <a:pPr algn="l" fontAlgn="t"/>
                      <a:r>
                        <a:rPr lang="en-US" sz="1100" u="none" strike="noStrike" dirty="0">
                          <a:effectLst/>
                        </a:rPr>
                        <a:t>CO11. Planning for the migration of data, such as formats and access, is essential to reducing operational and financial risk at the end of the contract. The transition of services should be considered at the beginning of contract negotiations.</a:t>
                      </a:r>
                      <a:endParaRPr lang="en-US" sz="1100" b="0" i="0" u="none" strike="noStrike" dirty="0">
                        <a:solidFill>
                          <a:srgbClr val="000000"/>
                        </a:solidFill>
                        <a:effectLst/>
                        <a:latin typeface="Calibri" panose="020F0502020204030204" pitchFamily="34" charset="0"/>
                      </a:endParaRPr>
                    </a:p>
                  </a:txBody>
                  <a:tcPr marL="8179" marR="8179" marT="8179" marB="0"/>
                </a:tc>
                <a:extLst>
                  <a:ext uri="{0D108BD9-81ED-4DB2-BD59-A6C34878D82A}">
                    <a16:rowId xmlns:a16="http://schemas.microsoft.com/office/drawing/2014/main" val="3995467163"/>
                  </a:ext>
                </a:extLst>
              </a:tr>
            </a:tbl>
          </a:graphicData>
        </a:graphic>
      </p:graphicFrame>
    </p:spTree>
    <p:extLst>
      <p:ext uri="{BB962C8B-B14F-4D97-AF65-F5344CB8AC3E}">
        <p14:creationId xmlns:p14="http://schemas.microsoft.com/office/powerpoint/2010/main" val="1861140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sz="2400" dirty="0"/>
              <a:t>So Where are we?</a:t>
            </a:r>
          </a:p>
        </p:txBody>
      </p:sp>
      <p:sp>
        <p:nvSpPr>
          <p:cNvPr id="4" name="Content Placeholder 2"/>
          <p:cNvSpPr>
            <a:spLocks noGrp="1"/>
          </p:cNvSpPr>
          <p:nvPr>
            <p:ph idx="1"/>
          </p:nvPr>
        </p:nvSpPr>
        <p:spPr>
          <a:xfrm>
            <a:off x="457200" y="908721"/>
            <a:ext cx="7931224" cy="5263480"/>
          </a:xfrm>
        </p:spPr>
        <p:txBody>
          <a:bodyPr/>
          <a:lstStyle/>
          <a:p>
            <a:r>
              <a:rPr lang="en-US" sz="2000" dirty="0"/>
              <a:t>So Far, we have looked at</a:t>
            </a:r>
          </a:p>
          <a:p>
            <a:pPr lvl="1"/>
            <a:r>
              <a:rPr lang="en-US" sz="1600" dirty="0"/>
              <a:t>The business drivers of going to the cloud</a:t>
            </a:r>
          </a:p>
          <a:p>
            <a:pPr lvl="1"/>
            <a:r>
              <a:rPr lang="en-US" sz="1600" dirty="0"/>
              <a:t>Consequences of Cloud Fast</a:t>
            </a:r>
          </a:p>
          <a:p>
            <a:pPr lvl="1"/>
            <a:r>
              <a:rPr lang="en-US" sz="1600" dirty="0"/>
              <a:t>Shared Responsibility Model</a:t>
            </a:r>
          </a:p>
          <a:p>
            <a:pPr lvl="1"/>
            <a:r>
              <a:rPr lang="en-US" sz="1600" dirty="0"/>
              <a:t>Governance Recommendations from ISACA</a:t>
            </a:r>
          </a:p>
          <a:p>
            <a:pPr lvl="1"/>
            <a:endParaRPr lang="en-US" sz="1600" dirty="0"/>
          </a:p>
          <a:p>
            <a:r>
              <a:rPr lang="en-US" sz="2300" dirty="0"/>
              <a:t>But we still have a major problem</a:t>
            </a:r>
          </a:p>
          <a:p>
            <a:pPr lvl="1"/>
            <a:r>
              <a:rPr lang="en-US" sz="1600" dirty="0"/>
              <a:t>Although desirable we may not have a right to audit</a:t>
            </a:r>
          </a:p>
          <a:p>
            <a:pPr lvl="1"/>
            <a:r>
              <a:rPr lang="en-US" sz="1600" dirty="0"/>
              <a:t>We may have many different frameworks to deal with</a:t>
            </a:r>
          </a:p>
          <a:p>
            <a:pPr lvl="1"/>
            <a:r>
              <a:rPr lang="en-US" sz="1600" dirty="0"/>
              <a:t>How do we know the Cloud Providers are doing what they are supposed to do?</a:t>
            </a:r>
          </a:p>
          <a:p>
            <a:pPr lvl="1"/>
            <a:r>
              <a:rPr lang="en-US" sz="1600" dirty="0"/>
              <a:t>We need a Rosetta Stone or Lingua Franca</a:t>
            </a:r>
          </a:p>
          <a:p>
            <a:pPr lvl="1"/>
            <a:r>
              <a:rPr lang="en-US" sz="1600" dirty="0"/>
              <a:t>Which we now discuss in Part 2, The Cloud Security Alliances Cloud control Matrix and CAIQ along with the Star Registry.</a:t>
            </a:r>
          </a:p>
        </p:txBody>
      </p:sp>
    </p:spTree>
    <p:extLst>
      <p:ext uri="{BB962C8B-B14F-4D97-AF65-F5344CB8AC3E}">
        <p14:creationId xmlns:p14="http://schemas.microsoft.com/office/powerpoint/2010/main" val="1126558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2936"/>
            <a:ext cx="8496944" cy="2448272"/>
          </a:xfrm>
        </p:spPr>
        <p:txBody>
          <a:bodyPr/>
          <a:lstStyle/>
          <a:p>
            <a:pPr>
              <a:defRPr/>
            </a:pPr>
            <a:r>
              <a:rPr lang="en-US" sz="4000" b="1" dirty="0"/>
              <a:t>Part 2 – The CSA’s Cloud Control Matrix, CAIQ and Star Registry</a:t>
            </a:r>
          </a:p>
        </p:txBody>
      </p:sp>
    </p:spTree>
    <p:extLst>
      <p:ext uri="{BB962C8B-B14F-4D97-AF65-F5344CB8AC3E}">
        <p14:creationId xmlns:p14="http://schemas.microsoft.com/office/powerpoint/2010/main" val="2650940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r>
              <a:rPr lang="en-US" sz="2000" dirty="0"/>
              <a:t>What is the Cloud Control Matrix (CCM)?</a:t>
            </a:r>
          </a:p>
          <a:p>
            <a:pPr lvl="1"/>
            <a:r>
              <a:rPr lang="en-US" sz="1600" dirty="0"/>
              <a:t>The CCM is a cloud specific controls created by industry consensus.  Members who are in the Star Registry agree to document their adherence to the control's framework.  This is above and beyond the traditional SSAE 18 SOC 1, 2 and 3 reports.</a:t>
            </a:r>
          </a:p>
          <a:p>
            <a:pPr lvl="1"/>
            <a:r>
              <a:rPr lang="en-US" sz="1600" dirty="0"/>
              <a:t>Because the controls are consensus driven and agreed upon moving between Cloud providers and using multiple providers is simpler.  Do the control mapping once, analyze the CAIQ reports, and you’re done. </a:t>
            </a:r>
          </a:p>
          <a:p>
            <a:pPr lvl="1"/>
            <a:r>
              <a:rPr lang="en-US" sz="1600" dirty="0"/>
              <a:t>The CCM is also a kind of Rosetta Stone and Lingua Franca in providing mapping to the major control frameworks</a:t>
            </a:r>
          </a:p>
          <a:p>
            <a:pPr lvl="1"/>
            <a:r>
              <a:rPr lang="en-US" sz="1600" dirty="0"/>
              <a:t>There is also timely revision of the controls by the industry</a:t>
            </a:r>
          </a:p>
          <a:p>
            <a:pPr lvl="1"/>
            <a:r>
              <a:rPr lang="en-US" sz="1600" dirty="0"/>
              <a:t> The CCM acts as a companion to the </a:t>
            </a:r>
            <a:r>
              <a:rPr lang="en-US" sz="1600" dirty="0">
                <a:hlinkClick r:id="rId2"/>
              </a:rPr>
              <a:t>CSA Security Guidance V4 </a:t>
            </a:r>
            <a:r>
              <a:rPr lang="en-US" sz="1600" dirty="0"/>
              <a:t>and the </a:t>
            </a:r>
            <a:r>
              <a:rPr lang="en-US" sz="1600" dirty="0">
                <a:hlinkClick r:id="rId3"/>
              </a:rPr>
              <a:t>CSA Enterprise Reference Guide</a:t>
            </a:r>
            <a:endParaRPr lang="en-US" sz="1600" dirty="0"/>
          </a:p>
          <a:p>
            <a:pPr lvl="1"/>
            <a:r>
              <a:rPr lang="en-US" sz="1600" dirty="0"/>
              <a:t>CCM goes through an open peer review process which is part of  the standard </a:t>
            </a:r>
            <a:r>
              <a:rPr lang="en-US" sz="1600" dirty="0">
                <a:hlinkClick r:id="rId4"/>
              </a:rPr>
              <a:t>CSA Research Lifecycle</a:t>
            </a:r>
            <a:r>
              <a:rPr lang="en-US" sz="1600" dirty="0"/>
              <a:t>. </a:t>
            </a:r>
          </a:p>
        </p:txBody>
      </p:sp>
    </p:spTree>
    <p:extLst>
      <p:ext uri="{BB962C8B-B14F-4D97-AF65-F5344CB8AC3E}">
        <p14:creationId xmlns:p14="http://schemas.microsoft.com/office/powerpoint/2010/main" val="3214049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What is the Cloud Control Matrix (CCM) cont.?</a:t>
            </a:r>
          </a:p>
          <a:p>
            <a:pPr marL="0" lvl="0" indent="0">
              <a:buNone/>
            </a:pPr>
            <a:r>
              <a:rPr lang="en-US" sz="1600" b="1" dirty="0"/>
              <a:t>There are three forms of CSA CCM releases and are defined as follows</a:t>
            </a:r>
            <a:r>
              <a:rPr lang="en-US" sz="1600" dirty="0"/>
              <a:t>:</a:t>
            </a:r>
          </a:p>
          <a:p>
            <a:pPr marL="628650" lvl="1" indent="-171450">
              <a:buFont typeface="Arial" panose="020B0604020202020204" pitchFamily="34" charset="0"/>
              <a:buChar char="•"/>
            </a:pPr>
            <a:r>
              <a:rPr lang="en-US" sz="1600" dirty="0">
                <a:latin typeface="Arial" panose="020B0604020202020204" pitchFamily="34" charset="0"/>
              </a:rPr>
              <a:t>A Full or Major release (i.e., V3.0 =&gt;V4.0) entails:</a:t>
            </a:r>
          </a:p>
          <a:p>
            <a:pPr marL="1085850" lvl="2" indent="-171450">
              <a:buFont typeface="Arial"/>
              <a:buChar char="•"/>
            </a:pPr>
            <a:r>
              <a:rPr lang="en-US" dirty="0">
                <a:latin typeface="Arial" panose="020B0604020202020204" pitchFamily="34" charset="0"/>
              </a:rPr>
              <a:t>A revision of the CCM domain structure</a:t>
            </a:r>
          </a:p>
          <a:p>
            <a:pPr marL="1085850" lvl="2" indent="-171450">
              <a:buFont typeface="Arial"/>
              <a:buChar char="•"/>
            </a:pPr>
            <a:r>
              <a:rPr lang="en-US" dirty="0">
                <a:latin typeface="Arial" panose="020B0604020202020204" pitchFamily="34" charset="0"/>
              </a:rPr>
              <a:t>A  technical change (revision or addition or deletion) of a number of controls greater than 10% compared to the previous “Full” release</a:t>
            </a:r>
          </a:p>
          <a:p>
            <a:pPr marL="628650" lvl="1" indent="-171450">
              <a:buFont typeface="Arial" panose="020B0604020202020204" pitchFamily="34" charset="0"/>
              <a:buChar char="•"/>
            </a:pPr>
            <a:r>
              <a:rPr lang="en-US" sz="1600" dirty="0">
                <a:latin typeface="Arial" panose="020B0604020202020204" pitchFamily="34" charset="0"/>
              </a:rPr>
              <a:t>A Dot release (i.e., V1.0 =&gt; 1.1)  constitutes the following forms of CSA CCM modifications:</a:t>
            </a:r>
          </a:p>
          <a:p>
            <a:pPr marL="1085850" lvl="2" indent="-171450">
              <a:buFont typeface="Arial"/>
              <a:buChar char="•"/>
            </a:pPr>
            <a:r>
              <a:rPr lang="en-US" dirty="0">
                <a:latin typeface="Arial" panose="020B0604020202020204" pitchFamily="34" charset="0"/>
              </a:rPr>
              <a:t>A change in the matrix column </a:t>
            </a:r>
          </a:p>
          <a:p>
            <a:pPr marL="1085850" lvl="2" indent="-171450">
              <a:buFont typeface="Arial"/>
              <a:buChar char="•"/>
            </a:pPr>
            <a:r>
              <a:rPr lang="en-US" dirty="0">
                <a:latin typeface="Arial" panose="020B0604020202020204" pitchFamily="34" charset="0"/>
              </a:rPr>
              <a:t>A technical change of number of controls smaller than 10%</a:t>
            </a:r>
          </a:p>
          <a:p>
            <a:pPr marL="628650" lvl="1" indent="-171450">
              <a:buFont typeface="Arial" panose="020B0604020202020204" pitchFamily="34" charset="0"/>
              <a:buChar char="•"/>
            </a:pPr>
            <a:r>
              <a:rPr lang="en-US" sz="1600" dirty="0">
                <a:latin typeface="Arial" panose="020B0604020202020204" pitchFamily="34" charset="0"/>
              </a:rPr>
              <a:t>A Minor release (i.e. V3.0 =&gt; V.3.0.1) constitutes the following forms of CSA CCM modifications:</a:t>
            </a:r>
          </a:p>
          <a:p>
            <a:pPr marL="1085850" lvl="2" indent="-171450">
              <a:buFont typeface="Arial"/>
              <a:buChar char="•"/>
            </a:pPr>
            <a:r>
              <a:rPr lang="en-US" dirty="0">
                <a:latin typeface="Arial" panose="020B0604020202020204" pitchFamily="34" charset="0"/>
              </a:rPr>
              <a:t>An editorial change in the controls </a:t>
            </a:r>
          </a:p>
          <a:p>
            <a:pPr marL="1085850" lvl="2" indent="-171450">
              <a:buFont typeface="Arial"/>
              <a:buChar char="•"/>
            </a:pPr>
            <a:r>
              <a:rPr lang="en-US" dirty="0">
                <a:latin typeface="Arial" panose="020B0604020202020204" pitchFamily="34" charset="0"/>
              </a:rPr>
              <a:t>Updated control framework mapping – revisions to previously-published mapped control frameworks; or</a:t>
            </a:r>
          </a:p>
          <a:p>
            <a:pPr marL="1085850" lvl="2" indent="-171450">
              <a:buFont typeface="Arial"/>
              <a:buChar char="•"/>
            </a:pPr>
            <a:r>
              <a:rPr lang="en-US" dirty="0">
                <a:latin typeface="Arial" panose="020B0604020202020204" pitchFamily="34" charset="0"/>
              </a:rPr>
              <a:t>New control framework mapping – introduction of new control frameworks mapped to previously-published CSA CCM controls</a:t>
            </a:r>
            <a:endParaRPr lang="en-US" dirty="0"/>
          </a:p>
        </p:txBody>
      </p:sp>
    </p:spTree>
    <p:extLst>
      <p:ext uri="{BB962C8B-B14F-4D97-AF65-F5344CB8AC3E}">
        <p14:creationId xmlns:p14="http://schemas.microsoft.com/office/powerpoint/2010/main" val="3510986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2000" dirty="0"/>
              <a:t>How a Cloud Customer can use the CCM</a:t>
            </a:r>
          </a:p>
          <a:p>
            <a:pPr marL="0" indent="0">
              <a:buNone/>
            </a:pPr>
            <a:endParaRPr lang="en-US" sz="1400" dirty="0"/>
          </a:p>
          <a:p>
            <a:pPr marL="171450" indent="-171450">
              <a:buFont typeface="Arial"/>
              <a:buChar char="•"/>
            </a:pPr>
            <a:r>
              <a:rPr lang="en-US" sz="1400" dirty="0"/>
              <a:t>Map organizational, operational and legal requirements to control objectives.</a:t>
            </a:r>
          </a:p>
          <a:p>
            <a:pPr marL="171450" indent="-171450">
              <a:buFont typeface="Arial"/>
              <a:buChar char="•"/>
            </a:pPr>
            <a:r>
              <a:rPr lang="en-US" sz="1400" dirty="0"/>
              <a:t>Build an operational cloud risk management program.</a:t>
            </a:r>
          </a:p>
          <a:p>
            <a:pPr marL="171450" indent="-171450">
              <a:buFont typeface="Arial"/>
              <a:buChar char="•"/>
            </a:pPr>
            <a:r>
              <a:rPr lang="en-US" sz="1400" dirty="0"/>
              <a:t>Build a third-party risk management program.</a:t>
            </a:r>
          </a:p>
          <a:p>
            <a:pPr marL="171450" indent="-171450">
              <a:buFont typeface="Arial"/>
              <a:buChar char="•"/>
            </a:pPr>
            <a:r>
              <a:rPr lang="en-US" sz="1400" dirty="0"/>
              <a:t>Build an internal and external cloud audit plan.</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When building a cloud risk management program the CCM can help to measure, assess and monitor the risk associated with a CSP or a particular service. </a:t>
            </a:r>
          </a:p>
          <a:p>
            <a:pPr marL="171450" indent="-171450">
              <a:buFont typeface="Arial" panose="020B0604020202020204" pitchFamily="34" charset="0"/>
              <a:buChar char="•"/>
            </a:pPr>
            <a:r>
              <a:rPr lang="en-US" sz="1400" dirty="0"/>
              <a:t>It allows a customer to understand the gaps between an organization’s security needs and the cloud service security capabilities. </a:t>
            </a:r>
          </a:p>
          <a:p>
            <a:pPr marL="171450" indent="-171450">
              <a:buFont typeface="Arial" panose="020B0604020202020204" pitchFamily="34" charset="0"/>
              <a:buChar char="•"/>
            </a:pPr>
            <a:r>
              <a:rPr lang="en-US" sz="1400" dirty="0"/>
              <a:t>The customer can then use it to identify the compensating controls to close the gap between the organization’s needs and the providers offerings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When building a third-party risk management program, the CCM allows customers to assess a cloud service during the overall service lifecycle. </a:t>
            </a:r>
          </a:p>
          <a:p>
            <a:pPr marL="171450" indent="-171450">
              <a:buFont typeface="Arial" panose="020B0604020202020204" pitchFamily="34" charset="0"/>
              <a:buChar char="•"/>
            </a:pPr>
            <a:r>
              <a:rPr lang="en-US" sz="1400" dirty="0"/>
              <a:t>It can be used to make the initial evaluation of the service before its acquisition, compare offerings from different CSPs and monitor the alignment with internal requirements during the service execution.</a:t>
            </a:r>
          </a:p>
          <a:p>
            <a:pPr marL="0" indent="0">
              <a:buNone/>
            </a:pPr>
            <a:endParaRPr lang="en-US" sz="2000" dirty="0"/>
          </a:p>
        </p:txBody>
      </p:sp>
    </p:spTree>
    <p:extLst>
      <p:ext uri="{BB962C8B-B14F-4D97-AF65-F5344CB8AC3E}">
        <p14:creationId xmlns:p14="http://schemas.microsoft.com/office/powerpoint/2010/main" val="526224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Audit and Assurance – A&amp;A</a:t>
            </a:r>
          </a:p>
          <a:p>
            <a:pPr marL="0" indent="0">
              <a:buNone/>
            </a:pPr>
            <a:endParaRPr lang="en-US" sz="2000" dirty="0"/>
          </a:p>
        </p:txBody>
      </p:sp>
      <p:graphicFrame>
        <p:nvGraphicFramePr>
          <p:cNvPr id="5" name="Table 4">
            <a:extLst>
              <a:ext uri="{FF2B5EF4-FFF2-40B4-BE49-F238E27FC236}">
                <a16:creationId xmlns:a16="http://schemas.microsoft.com/office/drawing/2014/main" id="{11631C74-172E-D32A-2251-F7E4B89C81C5}"/>
              </a:ext>
            </a:extLst>
          </p:cNvPr>
          <p:cNvGraphicFramePr>
            <a:graphicFrameLocks noGrp="1"/>
          </p:cNvGraphicFramePr>
          <p:nvPr>
            <p:extLst>
              <p:ext uri="{D42A27DB-BD31-4B8C-83A1-F6EECF244321}">
                <p14:modId xmlns:p14="http://schemas.microsoft.com/office/powerpoint/2010/main" val="3333798893"/>
              </p:ext>
            </p:extLst>
          </p:nvPr>
        </p:nvGraphicFramePr>
        <p:xfrm>
          <a:off x="539552" y="1606254"/>
          <a:ext cx="8352928" cy="4373532"/>
        </p:xfrm>
        <a:graphic>
          <a:graphicData uri="http://schemas.openxmlformats.org/drawingml/2006/table">
            <a:tbl>
              <a:tblPr>
                <a:tableStyleId>{5C22544A-7EE6-4342-B048-85BDC9FD1C3A}</a:tableStyleId>
              </a:tblPr>
              <a:tblGrid>
                <a:gridCol w="2265201">
                  <a:extLst>
                    <a:ext uri="{9D8B030D-6E8A-4147-A177-3AD203B41FA5}">
                      <a16:colId xmlns:a16="http://schemas.microsoft.com/office/drawing/2014/main" val="508130435"/>
                    </a:ext>
                  </a:extLst>
                </a:gridCol>
                <a:gridCol w="991025">
                  <a:extLst>
                    <a:ext uri="{9D8B030D-6E8A-4147-A177-3AD203B41FA5}">
                      <a16:colId xmlns:a16="http://schemas.microsoft.com/office/drawing/2014/main" val="1998387527"/>
                    </a:ext>
                  </a:extLst>
                </a:gridCol>
                <a:gridCol w="5096702">
                  <a:extLst>
                    <a:ext uri="{9D8B030D-6E8A-4147-A177-3AD203B41FA5}">
                      <a16:colId xmlns:a16="http://schemas.microsoft.com/office/drawing/2014/main" val="891625410"/>
                    </a:ext>
                  </a:extLst>
                </a:gridCol>
              </a:tblGrid>
              <a:tr h="815876">
                <a:tc>
                  <a:txBody>
                    <a:bodyPr/>
                    <a:lstStyle/>
                    <a:p>
                      <a:pPr algn="l" fontAlgn="ctr"/>
                      <a:r>
                        <a:rPr lang="en-US" sz="1200" u="none" strike="noStrike" dirty="0">
                          <a:effectLst/>
                        </a:rPr>
                        <a:t>Audit and Assurance Policy and Procedures</a:t>
                      </a:r>
                      <a:endParaRPr lang="en-US" sz="1200" b="0" i="0" u="none" strike="noStrike" dirty="0">
                        <a:effectLst/>
                        <a:latin typeface="Gill Sans MT" panose="020B0502020104020203" pitchFamily="34" charset="77"/>
                      </a:endParaRPr>
                    </a:p>
                  </a:txBody>
                  <a:tcPr marL="6374" marR="6374" marT="6374" marB="0" anchor="ctr"/>
                </a:tc>
                <a:tc>
                  <a:txBody>
                    <a:bodyPr/>
                    <a:lstStyle/>
                    <a:p>
                      <a:pPr algn="ctr" fontAlgn="ctr"/>
                      <a:r>
                        <a:rPr lang="en-US" sz="1200" u="none" strike="noStrike">
                          <a:effectLst/>
                        </a:rPr>
                        <a:t>A&amp;A-01</a:t>
                      </a:r>
                      <a:endParaRPr lang="en-US" sz="1200" b="1" i="0" u="none" strike="noStrike">
                        <a:effectLst/>
                        <a:latin typeface="Gill Sans MT" panose="020B0502020104020203" pitchFamily="34" charset="77"/>
                      </a:endParaRPr>
                    </a:p>
                  </a:txBody>
                  <a:tcPr marL="6374" marR="6374" marT="6374" marB="0" anchor="ctr"/>
                </a:tc>
                <a:tc>
                  <a:txBody>
                    <a:bodyPr/>
                    <a:lstStyle/>
                    <a:p>
                      <a:pPr algn="l" fontAlgn="t"/>
                      <a:r>
                        <a:rPr lang="en-US" sz="1200" u="none" strike="noStrike">
                          <a:effectLst/>
                        </a:rPr>
                        <a:t>Establish, document, approve, communicate, apply, evaluate and maintain</a:t>
                      </a:r>
                      <a:br>
                        <a:rPr lang="en-US" sz="1200" u="none" strike="noStrike">
                          <a:effectLst/>
                        </a:rPr>
                      </a:br>
                      <a:r>
                        <a:rPr lang="en-US" sz="1200" u="none" strike="noStrike">
                          <a:effectLst/>
                        </a:rPr>
                        <a:t>audit and assurance policies and procedures and standards. Review and update</a:t>
                      </a:r>
                      <a:br>
                        <a:rPr lang="en-US" sz="1200" u="none" strike="noStrike">
                          <a:effectLst/>
                        </a:rPr>
                      </a:br>
                      <a:r>
                        <a:rPr lang="en-US" sz="1200" u="none" strike="noStrike">
                          <a:effectLst/>
                        </a:rPr>
                        <a:t>the policies and procedures at least annually.</a:t>
                      </a:r>
                      <a:br>
                        <a:rPr lang="en-US" sz="1200" u="none" strike="noStrike">
                          <a:effectLst/>
                        </a:rPr>
                      </a:br>
                      <a:endParaRPr lang="en-US" sz="1200" b="0" i="0" u="none" strike="noStrike">
                        <a:effectLst/>
                        <a:latin typeface="Gill Sans MT" panose="020B0502020104020203" pitchFamily="34" charset="77"/>
                      </a:endParaRPr>
                    </a:p>
                  </a:txBody>
                  <a:tcPr marL="6374" marR="6374" marT="6374" marB="0"/>
                </a:tc>
                <a:extLst>
                  <a:ext uri="{0D108BD9-81ED-4DB2-BD59-A6C34878D82A}">
                    <a16:rowId xmlns:a16="http://schemas.microsoft.com/office/drawing/2014/main" val="2300376484"/>
                  </a:ext>
                </a:extLst>
              </a:tr>
              <a:tr h="543917">
                <a:tc>
                  <a:txBody>
                    <a:bodyPr/>
                    <a:lstStyle/>
                    <a:p>
                      <a:pPr algn="l" fontAlgn="ctr"/>
                      <a:r>
                        <a:rPr lang="en-US" sz="1200" u="none" strike="noStrike" dirty="0">
                          <a:effectLst/>
                        </a:rPr>
                        <a:t>Independent Assessments</a:t>
                      </a:r>
                      <a:endParaRPr lang="en-US" sz="1200" b="0" i="0" u="none" strike="noStrike" dirty="0">
                        <a:effectLst/>
                        <a:latin typeface="Gill Sans MT" panose="020B0502020104020203" pitchFamily="34" charset="77"/>
                      </a:endParaRPr>
                    </a:p>
                  </a:txBody>
                  <a:tcPr marL="6374" marR="6374" marT="6374" marB="0" anchor="ctr"/>
                </a:tc>
                <a:tc>
                  <a:txBody>
                    <a:bodyPr/>
                    <a:lstStyle/>
                    <a:p>
                      <a:pPr algn="ctr" fontAlgn="ctr"/>
                      <a:r>
                        <a:rPr lang="en-US" sz="1200" u="none" strike="noStrike" dirty="0">
                          <a:effectLst/>
                        </a:rPr>
                        <a:t>A&amp;A-02</a:t>
                      </a:r>
                      <a:endParaRPr lang="en-US" sz="1200" b="1" i="0" u="none" strike="noStrike" dirty="0">
                        <a:effectLst/>
                        <a:latin typeface="Gill Sans MT" panose="020B0502020104020203" pitchFamily="34" charset="77"/>
                      </a:endParaRPr>
                    </a:p>
                  </a:txBody>
                  <a:tcPr marL="6374" marR="6374" marT="6374" marB="0" anchor="ctr"/>
                </a:tc>
                <a:tc>
                  <a:txBody>
                    <a:bodyPr/>
                    <a:lstStyle/>
                    <a:p>
                      <a:pPr algn="l" fontAlgn="t"/>
                      <a:r>
                        <a:rPr lang="en-US" sz="1200" u="none" strike="noStrike">
                          <a:effectLst/>
                        </a:rPr>
                        <a:t>Conduct independent audit and assurance assessments according to</a:t>
                      </a:r>
                      <a:br>
                        <a:rPr lang="en-US" sz="1200" u="none" strike="noStrike">
                          <a:effectLst/>
                        </a:rPr>
                      </a:br>
                      <a:r>
                        <a:rPr lang="en-US" sz="1200" u="none" strike="noStrike">
                          <a:effectLst/>
                        </a:rPr>
                        <a:t>relevant standards at least annually.</a:t>
                      </a:r>
                      <a:br>
                        <a:rPr lang="en-US" sz="1200" u="none" strike="noStrike">
                          <a:effectLst/>
                        </a:rPr>
                      </a:br>
                      <a:endParaRPr lang="en-US" sz="1200" b="0" i="0" u="none" strike="noStrike">
                        <a:effectLst/>
                        <a:latin typeface="Gill Sans MT" panose="020B0502020104020203" pitchFamily="34" charset="77"/>
                      </a:endParaRPr>
                    </a:p>
                  </a:txBody>
                  <a:tcPr marL="6374" marR="6374" marT="6374" marB="0"/>
                </a:tc>
                <a:extLst>
                  <a:ext uri="{0D108BD9-81ED-4DB2-BD59-A6C34878D82A}">
                    <a16:rowId xmlns:a16="http://schemas.microsoft.com/office/drawing/2014/main" val="8756336"/>
                  </a:ext>
                </a:extLst>
              </a:tr>
              <a:tr h="543917">
                <a:tc>
                  <a:txBody>
                    <a:bodyPr/>
                    <a:lstStyle/>
                    <a:p>
                      <a:pPr algn="l" fontAlgn="ctr"/>
                      <a:r>
                        <a:rPr lang="en-US" sz="1200" u="none" strike="noStrike" dirty="0">
                          <a:effectLst/>
                        </a:rPr>
                        <a:t>Risk Based Planning Assessment</a:t>
                      </a:r>
                      <a:endParaRPr lang="en-US" sz="1200" b="0" i="0" u="none" strike="noStrike" dirty="0">
                        <a:effectLst/>
                        <a:latin typeface="Gill Sans MT" panose="020B0502020104020203" pitchFamily="34" charset="77"/>
                      </a:endParaRPr>
                    </a:p>
                  </a:txBody>
                  <a:tcPr marL="6374" marR="6374" marT="6374" marB="0" anchor="ctr"/>
                </a:tc>
                <a:tc>
                  <a:txBody>
                    <a:bodyPr/>
                    <a:lstStyle/>
                    <a:p>
                      <a:pPr algn="ctr" fontAlgn="ctr"/>
                      <a:r>
                        <a:rPr lang="en-US" sz="1200" u="none" strike="noStrike" dirty="0">
                          <a:effectLst/>
                        </a:rPr>
                        <a:t>A&amp;A-03</a:t>
                      </a:r>
                      <a:endParaRPr lang="en-US" sz="1200" b="1" i="0" u="none" strike="noStrike" dirty="0">
                        <a:effectLst/>
                        <a:latin typeface="Gill Sans MT" panose="020B0502020104020203" pitchFamily="34" charset="77"/>
                      </a:endParaRPr>
                    </a:p>
                  </a:txBody>
                  <a:tcPr marL="6374" marR="6374" marT="6374" marB="0" anchor="ctr"/>
                </a:tc>
                <a:tc>
                  <a:txBody>
                    <a:bodyPr/>
                    <a:lstStyle/>
                    <a:p>
                      <a:pPr algn="l" fontAlgn="t"/>
                      <a:r>
                        <a:rPr lang="en-US" sz="1200" u="none" strike="noStrike" dirty="0">
                          <a:effectLst/>
                        </a:rPr>
                        <a:t>Perform independent audit and assurance assessments according to</a:t>
                      </a:r>
                      <a:br>
                        <a:rPr lang="en-US" sz="1200" u="none" strike="noStrike" dirty="0">
                          <a:effectLst/>
                        </a:rPr>
                      </a:br>
                      <a:r>
                        <a:rPr lang="en-US" sz="1200" u="none" strike="noStrike" dirty="0">
                          <a:effectLst/>
                        </a:rPr>
                        <a:t>risk-based plans and policies.</a:t>
                      </a:r>
                      <a:br>
                        <a:rPr lang="en-US" sz="1200" u="none" strike="noStrike" dirty="0">
                          <a:effectLst/>
                        </a:rPr>
                      </a:br>
                      <a:endParaRPr lang="en-US" sz="1200" b="0" i="0" u="none" strike="noStrike" dirty="0">
                        <a:effectLst/>
                        <a:latin typeface="Gill Sans MT" panose="020B0502020104020203" pitchFamily="34" charset="77"/>
                      </a:endParaRPr>
                    </a:p>
                  </a:txBody>
                  <a:tcPr marL="6374" marR="6374" marT="6374" marB="0"/>
                </a:tc>
                <a:extLst>
                  <a:ext uri="{0D108BD9-81ED-4DB2-BD59-A6C34878D82A}">
                    <a16:rowId xmlns:a16="http://schemas.microsoft.com/office/drawing/2014/main" val="525555219"/>
                  </a:ext>
                </a:extLst>
              </a:tr>
              <a:tr h="679897">
                <a:tc>
                  <a:txBody>
                    <a:bodyPr/>
                    <a:lstStyle/>
                    <a:p>
                      <a:pPr algn="l" fontAlgn="ctr"/>
                      <a:r>
                        <a:rPr lang="en-US" sz="1200" u="none" strike="noStrike" dirty="0">
                          <a:effectLst/>
                        </a:rPr>
                        <a:t>Requirements Compliance</a:t>
                      </a:r>
                      <a:endParaRPr lang="en-US" sz="1200" b="0" i="0" u="none" strike="noStrike" dirty="0">
                        <a:effectLst/>
                        <a:latin typeface="Gill Sans MT" panose="020B0502020104020203" pitchFamily="34" charset="77"/>
                      </a:endParaRPr>
                    </a:p>
                  </a:txBody>
                  <a:tcPr marL="6374" marR="6374" marT="6374" marB="0" anchor="ctr"/>
                </a:tc>
                <a:tc>
                  <a:txBody>
                    <a:bodyPr/>
                    <a:lstStyle/>
                    <a:p>
                      <a:pPr algn="ctr" fontAlgn="ctr"/>
                      <a:r>
                        <a:rPr lang="en-US" sz="1200" u="none" strike="noStrike">
                          <a:effectLst/>
                        </a:rPr>
                        <a:t>A&amp;A-04</a:t>
                      </a:r>
                      <a:endParaRPr lang="en-US" sz="1200" b="1" i="0" u="none" strike="noStrike">
                        <a:effectLst/>
                        <a:latin typeface="Gill Sans MT" panose="020B0502020104020203" pitchFamily="34" charset="77"/>
                      </a:endParaRPr>
                    </a:p>
                  </a:txBody>
                  <a:tcPr marL="6374" marR="6374" marT="6374" marB="0" anchor="ctr"/>
                </a:tc>
                <a:tc>
                  <a:txBody>
                    <a:bodyPr/>
                    <a:lstStyle/>
                    <a:p>
                      <a:pPr algn="l" fontAlgn="t"/>
                      <a:r>
                        <a:rPr lang="en-US" sz="1200" u="none" strike="noStrike" dirty="0">
                          <a:effectLst/>
                        </a:rPr>
                        <a:t>Verify compliance with all relevant standards, regulations, legal/contractual,</a:t>
                      </a:r>
                      <a:br>
                        <a:rPr lang="en-US" sz="1200" u="none" strike="noStrike" dirty="0">
                          <a:effectLst/>
                        </a:rPr>
                      </a:br>
                      <a:r>
                        <a:rPr lang="en-US" sz="1200" u="none" strike="noStrike" dirty="0">
                          <a:effectLst/>
                        </a:rPr>
                        <a:t>and statutory requirements applicable to the audit.</a:t>
                      </a:r>
                      <a:br>
                        <a:rPr lang="en-US" sz="1200" u="none" strike="noStrike" dirty="0">
                          <a:effectLst/>
                        </a:rPr>
                      </a:br>
                      <a:endParaRPr lang="en-US" sz="1200" b="0" i="0" u="none" strike="noStrike" dirty="0">
                        <a:effectLst/>
                        <a:latin typeface="Gill Sans MT" panose="020B0502020104020203" pitchFamily="34" charset="77"/>
                      </a:endParaRPr>
                    </a:p>
                  </a:txBody>
                  <a:tcPr marL="6374" marR="6374" marT="6374" marB="0"/>
                </a:tc>
                <a:extLst>
                  <a:ext uri="{0D108BD9-81ED-4DB2-BD59-A6C34878D82A}">
                    <a16:rowId xmlns:a16="http://schemas.microsoft.com/office/drawing/2014/main" val="2236022520"/>
                  </a:ext>
                </a:extLst>
              </a:tr>
              <a:tr h="951855">
                <a:tc>
                  <a:txBody>
                    <a:bodyPr/>
                    <a:lstStyle/>
                    <a:p>
                      <a:pPr algn="l" fontAlgn="ctr"/>
                      <a:r>
                        <a:rPr lang="en-US" sz="1200" u="none" strike="noStrike" dirty="0">
                          <a:effectLst/>
                        </a:rPr>
                        <a:t>Audit Management Process</a:t>
                      </a:r>
                      <a:endParaRPr lang="en-US" sz="1200" b="0" i="0" u="none" strike="noStrike" dirty="0">
                        <a:effectLst/>
                        <a:latin typeface="Gill Sans MT" panose="020B0502020104020203" pitchFamily="34" charset="77"/>
                      </a:endParaRPr>
                    </a:p>
                  </a:txBody>
                  <a:tcPr marL="6374" marR="6374" marT="6374" marB="0" anchor="ctr"/>
                </a:tc>
                <a:tc>
                  <a:txBody>
                    <a:bodyPr/>
                    <a:lstStyle/>
                    <a:p>
                      <a:pPr algn="ctr" fontAlgn="ctr"/>
                      <a:r>
                        <a:rPr lang="en-US" sz="1200" u="none" strike="noStrike">
                          <a:effectLst/>
                        </a:rPr>
                        <a:t>A&amp;A-05</a:t>
                      </a:r>
                      <a:endParaRPr lang="en-US" sz="1200" b="1" i="0" u="none" strike="noStrike">
                        <a:effectLst/>
                        <a:latin typeface="Gill Sans MT" panose="020B0502020104020203" pitchFamily="34" charset="77"/>
                      </a:endParaRPr>
                    </a:p>
                  </a:txBody>
                  <a:tcPr marL="6374" marR="6374" marT="6374" marB="0" anchor="ctr"/>
                </a:tc>
                <a:tc>
                  <a:txBody>
                    <a:bodyPr/>
                    <a:lstStyle/>
                    <a:p>
                      <a:pPr algn="l" fontAlgn="t"/>
                      <a:r>
                        <a:rPr lang="en-US" sz="1200" u="none" strike="noStrike" dirty="0">
                          <a:effectLst/>
                        </a:rPr>
                        <a:t>Define and implement an Audit Management process to support audit</a:t>
                      </a:r>
                      <a:br>
                        <a:rPr lang="en-US" sz="1200" u="none" strike="noStrike" dirty="0">
                          <a:effectLst/>
                        </a:rPr>
                      </a:br>
                      <a:r>
                        <a:rPr lang="en-US" sz="1200" u="none" strike="noStrike" dirty="0">
                          <a:effectLst/>
                        </a:rPr>
                        <a:t>planning, risk analysis, security control assessment, conclusion, remediation</a:t>
                      </a:r>
                      <a:br>
                        <a:rPr lang="en-US" sz="1200" u="none" strike="noStrike" dirty="0">
                          <a:effectLst/>
                        </a:rPr>
                      </a:br>
                      <a:r>
                        <a:rPr lang="en-US" sz="1200" u="none" strike="noStrike" dirty="0">
                          <a:effectLst/>
                        </a:rPr>
                        <a:t>schedules, report generation, and review of past reports and supporting evidence.</a:t>
                      </a:r>
                      <a:br>
                        <a:rPr lang="en-US" sz="1200" u="none" strike="noStrike" dirty="0">
                          <a:effectLst/>
                        </a:rPr>
                      </a:br>
                      <a:endParaRPr lang="en-US" sz="1200" b="0" i="0" u="none" strike="noStrike" dirty="0">
                        <a:effectLst/>
                        <a:latin typeface="Gill Sans MT" panose="020B0502020104020203" pitchFamily="34" charset="77"/>
                      </a:endParaRPr>
                    </a:p>
                  </a:txBody>
                  <a:tcPr marL="6374" marR="6374" marT="6374" marB="0"/>
                </a:tc>
                <a:extLst>
                  <a:ext uri="{0D108BD9-81ED-4DB2-BD59-A6C34878D82A}">
                    <a16:rowId xmlns:a16="http://schemas.microsoft.com/office/drawing/2014/main" val="2434508248"/>
                  </a:ext>
                </a:extLst>
              </a:tr>
              <a:tr h="815876">
                <a:tc>
                  <a:txBody>
                    <a:bodyPr/>
                    <a:lstStyle/>
                    <a:p>
                      <a:pPr algn="l" fontAlgn="ctr"/>
                      <a:r>
                        <a:rPr lang="en-US" sz="1200" u="none" strike="noStrike" dirty="0">
                          <a:effectLst/>
                        </a:rPr>
                        <a:t>Remediation</a:t>
                      </a:r>
                      <a:endParaRPr lang="en-US" sz="1200" b="0" i="0" u="none" strike="noStrike" dirty="0">
                        <a:effectLst/>
                        <a:latin typeface="Gill Sans MT" panose="020B0502020104020203" pitchFamily="34" charset="77"/>
                      </a:endParaRPr>
                    </a:p>
                  </a:txBody>
                  <a:tcPr marL="6374" marR="6374" marT="6374" marB="0" anchor="ctr"/>
                </a:tc>
                <a:tc>
                  <a:txBody>
                    <a:bodyPr/>
                    <a:lstStyle/>
                    <a:p>
                      <a:pPr algn="ctr" fontAlgn="ctr"/>
                      <a:r>
                        <a:rPr lang="en-US" sz="1200" u="none" strike="noStrike">
                          <a:effectLst/>
                        </a:rPr>
                        <a:t>A&amp;A-06</a:t>
                      </a:r>
                      <a:endParaRPr lang="en-US" sz="1200" b="1" i="0" u="none" strike="noStrike">
                        <a:effectLst/>
                        <a:latin typeface="Gill Sans MT" panose="020B0502020104020203" pitchFamily="34" charset="77"/>
                      </a:endParaRPr>
                    </a:p>
                  </a:txBody>
                  <a:tcPr marL="6374" marR="6374" marT="6374" marB="0" anchor="ctr"/>
                </a:tc>
                <a:tc>
                  <a:txBody>
                    <a:bodyPr/>
                    <a:lstStyle/>
                    <a:p>
                      <a:pPr algn="l" fontAlgn="t"/>
                      <a:r>
                        <a:rPr lang="en-US" sz="1200" u="none" strike="noStrike" dirty="0">
                          <a:effectLst/>
                        </a:rPr>
                        <a:t>Establish, document, approve, communicate, apply, evaluate and maintain</a:t>
                      </a:r>
                      <a:br>
                        <a:rPr lang="en-US" sz="1200" u="none" strike="noStrike" dirty="0">
                          <a:effectLst/>
                        </a:rPr>
                      </a:br>
                      <a:r>
                        <a:rPr lang="en-US" sz="1200" u="none" strike="noStrike" dirty="0">
                          <a:effectLst/>
                        </a:rPr>
                        <a:t>a risk-based corrective action plan to remediate audit findings, review and</a:t>
                      </a:r>
                      <a:br>
                        <a:rPr lang="en-US" sz="1200" u="none" strike="noStrike" dirty="0">
                          <a:effectLst/>
                        </a:rPr>
                      </a:br>
                      <a:r>
                        <a:rPr lang="en-US" sz="1200" u="none" strike="noStrike" dirty="0">
                          <a:effectLst/>
                        </a:rPr>
                        <a:t>report remediation status to relevant stakeholders.</a:t>
                      </a:r>
                      <a:br>
                        <a:rPr lang="en-US" sz="1200" u="none" strike="noStrike" dirty="0">
                          <a:effectLst/>
                        </a:rPr>
                      </a:br>
                      <a:endParaRPr lang="en-US" sz="1200" b="0" i="0" u="none" strike="noStrike" dirty="0">
                        <a:effectLst/>
                        <a:latin typeface="Gill Sans MT" panose="020B0502020104020203" pitchFamily="34" charset="77"/>
                      </a:endParaRPr>
                    </a:p>
                  </a:txBody>
                  <a:tcPr marL="6374" marR="6374" marT="6374" marB="0"/>
                </a:tc>
                <a:extLst>
                  <a:ext uri="{0D108BD9-81ED-4DB2-BD59-A6C34878D82A}">
                    <a16:rowId xmlns:a16="http://schemas.microsoft.com/office/drawing/2014/main" val="4008460623"/>
                  </a:ext>
                </a:extLst>
              </a:tr>
            </a:tbl>
          </a:graphicData>
        </a:graphic>
      </p:graphicFrame>
    </p:spTree>
    <p:extLst>
      <p:ext uri="{BB962C8B-B14F-4D97-AF65-F5344CB8AC3E}">
        <p14:creationId xmlns:p14="http://schemas.microsoft.com/office/powerpoint/2010/main" val="2826341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Application &amp; Interface Security - AIS</a:t>
            </a:r>
          </a:p>
          <a:p>
            <a:pPr marL="0" indent="0">
              <a:buNone/>
            </a:pPr>
            <a:endParaRPr lang="en-US" sz="2000" dirty="0"/>
          </a:p>
        </p:txBody>
      </p:sp>
      <p:graphicFrame>
        <p:nvGraphicFramePr>
          <p:cNvPr id="6" name="Table 5">
            <a:extLst>
              <a:ext uri="{FF2B5EF4-FFF2-40B4-BE49-F238E27FC236}">
                <a16:creationId xmlns:a16="http://schemas.microsoft.com/office/drawing/2014/main" id="{14E156B6-CE4F-F3B8-0DBF-2F466515711B}"/>
              </a:ext>
            </a:extLst>
          </p:cNvPr>
          <p:cNvGraphicFramePr>
            <a:graphicFrameLocks noGrp="1"/>
          </p:cNvGraphicFramePr>
          <p:nvPr>
            <p:extLst>
              <p:ext uri="{D42A27DB-BD31-4B8C-83A1-F6EECF244321}">
                <p14:modId xmlns:p14="http://schemas.microsoft.com/office/powerpoint/2010/main" val="3652264822"/>
              </p:ext>
            </p:extLst>
          </p:nvPr>
        </p:nvGraphicFramePr>
        <p:xfrm>
          <a:off x="539552" y="1628800"/>
          <a:ext cx="8064896" cy="4838860"/>
        </p:xfrm>
        <a:graphic>
          <a:graphicData uri="http://schemas.openxmlformats.org/drawingml/2006/table">
            <a:tbl>
              <a:tblPr/>
              <a:tblGrid>
                <a:gridCol w="2187090">
                  <a:extLst>
                    <a:ext uri="{9D8B030D-6E8A-4147-A177-3AD203B41FA5}">
                      <a16:colId xmlns:a16="http://schemas.microsoft.com/office/drawing/2014/main" val="2877334394"/>
                    </a:ext>
                  </a:extLst>
                </a:gridCol>
                <a:gridCol w="956852">
                  <a:extLst>
                    <a:ext uri="{9D8B030D-6E8A-4147-A177-3AD203B41FA5}">
                      <a16:colId xmlns:a16="http://schemas.microsoft.com/office/drawing/2014/main" val="1857389846"/>
                    </a:ext>
                  </a:extLst>
                </a:gridCol>
                <a:gridCol w="4920954">
                  <a:extLst>
                    <a:ext uri="{9D8B030D-6E8A-4147-A177-3AD203B41FA5}">
                      <a16:colId xmlns:a16="http://schemas.microsoft.com/office/drawing/2014/main" val="647694981"/>
                    </a:ext>
                  </a:extLst>
                </a:gridCol>
              </a:tblGrid>
              <a:tr h="649159">
                <a:tc>
                  <a:txBody>
                    <a:bodyPr/>
                    <a:lstStyle/>
                    <a:p>
                      <a:pPr algn="l" fontAlgn="ctr"/>
                      <a:r>
                        <a:rPr lang="en-US" sz="1050" b="0" i="0" u="none" strike="noStrike" dirty="0">
                          <a:effectLst/>
                          <a:latin typeface="Gill Sans MT" panose="020B0502020104020203" pitchFamily="34" charset="77"/>
                        </a:rPr>
                        <a:t>Application and Interface Security Policy and Procedures</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solidFill>
                      <a:srgbClr val="EEF3F8"/>
                    </a:solidFill>
                  </a:tcPr>
                </a:tc>
                <a:tc>
                  <a:txBody>
                    <a:bodyPr/>
                    <a:lstStyle/>
                    <a:p>
                      <a:pPr algn="ctr" fontAlgn="ctr"/>
                      <a:r>
                        <a:rPr lang="en-US" sz="1050" b="1" i="0" u="none" strike="noStrike" dirty="0">
                          <a:effectLst/>
                          <a:latin typeface="Gill Sans MT" panose="020B0502020104020203" pitchFamily="34" charset="77"/>
                        </a:rPr>
                        <a:t>AIS-01</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solidFill>
                      <a:srgbClr val="EEF3F8"/>
                    </a:solidFill>
                  </a:tcPr>
                </a:tc>
                <a:tc>
                  <a:txBody>
                    <a:bodyPr/>
                    <a:lstStyle/>
                    <a:p>
                      <a:pPr algn="l" fontAlgn="t"/>
                      <a:r>
                        <a:rPr lang="en-US" sz="1050" b="0" i="0" u="none" strike="noStrike" dirty="0">
                          <a:effectLst/>
                          <a:latin typeface="Gill Sans MT" panose="020B0502020104020203" pitchFamily="34" charset="77"/>
                        </a:rPr>
                        <a:t>Establish, document, approve, communicate, apply, evaluate and maintain</a:t>
                      </a:r>
                      <a:br>
                        <a:rPr lang="en-US" sz="1050" b="0" i="0" u="none" strike="noStrike" dirty="0">
                          <a:effectLst/>
                          <a:latin typeface="Gill Sans MT" panose="020B0502020104020203" pitchFamily="34" charset="77"/>
                        </a:rPr>
                      </a:br>
                      <a:r>
                        <a:rPr lang="en-US" sz="1050" b="0" i="0" u="none" strike="noStrike" dirty="0">
                          <a:effectLst/>
                          <a:latin typeface="Gill Sans MT" panose="020B0502020104020203" pitchFamily="34" charset="77"/>
                        </a:rPr>
                        <a:t>policies and procedures for application security to provide guidance to the</a:t>
                      </a:r>
                      <a:br>
                        <a:rPr lang="en-US" sz="1050" b="0" i="0" u="none" strike="noStrike" dirty="0">
                          <a:effectLst/>
                          <a:latin typeface="Gill Sans MT" panose="020B0502020104020203" pitchFamily="34" charset="77"/>
                        </a:rPr>
                      </a:br>
                      <a:r>
                        <a:rPr lang="en-US" sz="1050" b="0" i="0" u="none" strike="noStrike" dirty="0">
                          <a:effectLst/>
                          <a:latin typeface="Gill Sans MT" panose="020B0502020104020203" pitchFamily="34" charset="77"/>
                        </a:rPr>
                        <a:t>appropriate planning, delivery and support of the organization's application</a:t>
                      </a:r>
                      <a:br>
                        <a:rPr lang="en-US" sz="1050" b="0" i="0" u="none" strike="noStrike" dirty="0">
                          <a:effectLst/>
                          <a:latin typeface="Gill Sans MT" panose="020B0502020104020203" pitchFamily="34" charset="77"/>
                        </a:rPr>
                      </a:br>
                      <a:r>
                        <a:rPr lang="en-US" sz="1050" b="0" i="0" u="none" strike="noStrike" dirty="0">
                          <a:effectLst/>
                          <a:latin typeface="Gill Sans MT" panose="020B0502020104020203" pitchFamily="34" charset="77"/>
                        </a:rPr>
                        <a:t>security capabilities. Review and update the policies and procedures at least</a:t>
                      </a:r>
                      <a:br>
                        <a:rPr lang="en-US" sz="1050" b="0" i="0" u="none" strike="noStrike" dirty="0">
                          <a:effectLst/>
                          <a:latin typeface="Gill Sans MT" panose="020B0502020104020203" pitchFamily="34" charset="77"/>
                        </a:rPr>
                      </a:br>
                      <a:r>
                        <a:rPr lang="en-US" sz="1050" b="0" i="0" u="none" strike="noStrike" dirty="0">
                          <a:effectLst/>
                          <a:latin typeface="Gill Sans MT" panose="020B0502020104020203" pitchFamily="34" charset="77"/>
                        </a:rPr>
                        <a:t>annually.</a:t>
                      </a:r>
                      <a:br>
                        <a:rPr lang="en-US" sz="1050" b="0" i="0" u="none" strike="noStrike" dirty="0">
                          <a:effectLst/>
                          <a:latin typeface="Gill Sans MT" panose="020B0502020104020203" pitchFamily="34" charset="77"/>
                        </a:rPr>
                      </a:br>
                      <a:endParaRPr lang="en-US" sz="1050" b="0" i="0" u="none" strike="noStrike" dirty="0">
                        <a:effectLst/>
                        <a:latin typeface="Gill Sans MT" panose="020B0502020104020203" pitchFamily="34" charset="77"/>
                      </a:endParaRPr>
                    </a:p>
                  </a:txBody>
                  <a:tcPr marL="2756" marR="2756" marT="2756" marB="0">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solidFill>
                      <a:srgbClr val="EEF3F8"/>
                    </a:solidFill>
                  </a:tcPr>
                </a:tc>
                <a:extLst>
                  <a:ext uri="{0D108BD9-81ED-4DB2-BD59-A6C34878D82A}">
                    <a16:rowId xmlns:a16="http://schemas.microsoft.com/office/drawing/2014/main" val="512537578"/>
                  </a:ext>
                </a:extLst>
              </a:tr>
              <a:tr h="649159">
                <a:tc>
                  <a:txBody>
                    <a:bodyPr/>
                    <a:lstStyle/>
                    <a:p>
                      <a:pPr algn="l" fontAlgn="ctr"/>
                      <a:r>
                        <a:rPr lang="en-US" sz="1050" b="0" i="0" u="none" strike="noStrike" dirty="0">
                          <a:effectLst/>
                          <a:latin typeface="Gill Sans MT" panose="020B0502020104020203" pitchFamily="34" charset="77"/>
                        </a:rPr>
                        <a:t>Application Security Baseline Requirements</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tcPr>
                </a:tc>
                <a:tc>
                  <a:txBody>
                    <a:bodyPr/>
                    <a:lstStyle/>
                    <a:p>
                      <a:pPr algn="ctr" fontAlgn="ctr"/>
                      <a:r>
                        <a:rPr lang="en-US" sz="1050" b="1" i="0" u="none" strike="noStrike" dirty="0">
                          <a:effectLst/>
                          <a:latin typeface="Gill Sans MT" panose="020B0502020104020203" pitchFamily="34" charset="77"/>
                        </a:rPr>
                        <a:t>AIS-02</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tcPr>
                </a:tc>
                <a:tc>
                  <a:txBody>
                    <a:bodyPr/>
                    <a:lstStyle/>
                    <a:p>
                      <a:pPr algn="l" fontAlgn="t"/>
                      <a:r>
                        <a:rPr lang="en-US" sz="1050" b="0" i="0" u="none" strike="noStrike" dirty="0">
                          <a:effectLst/>
                          <a:latin typeface="Gill Sans MT" panose="020B0502020104020203" pitchFamily="34" charset="77"/>
                        </a:rPr>
                        <a:t>Establish, document and maintain baseline requirements for securing</a:t>
                      </a:r>
                      <a:br>
                        <a:rPr lang="en-US" sz="1050" b="0" i="0" u="none" strike="noStrike" dirty="0">
                          <a:effectLst/>
                          <a:latin typeface="Gill Sans MT" panose="020B0502020104020203" pitchFamily="34" charset="77"/>
                        </a:rPr>
                      </a:br>
                      <a:r>
                        <a:rPr lang="en-US" sz="1050" b="0" i="0" u="none" strike="noStrike" dirty="0">
                          <a:effectLst/>
                          <a:latin typeface="Gill Sans MT" panose="020B0502020104020203" pitchFamily="34" charset="77"/>
                        </a:rPr>
                        <a:t>different applications.</a:t>
                      </a:r>
                      <a:br>
                        <a:rPr lang="en-US" sz="1050" b="0" i="0" u="none" strike="noStrike" dirty="0">
                          <a:effectLst/>
                          <a:latin typeface="Gill Sans MT" panose="020B0502020104020203" pitchFamily="34" charset="77"/>
                        </a:rPr>
                      </a:br>
                      <a:endParaRPr lang="en-US" sz="1050" b="0" i="0" u="none" strike="noStrike" dirty="0">
                        <a:effectLst/>
                        <a:latin typeface="Gill Sans MT" panose="020B0502020104020203" pitchFamily="34" charset="77"/>
                      </a:endParaRPr>
                    </a:p>
                  </a:txBody>
                  <a:tcPr marL="2756" marR="2756" marT="2756" marB="0">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tcPr>
                </a:tc>
                <a:extLst>
                  <a:ext uri="{0D108BD9-81ED-4DB2-BD59-A6C34878D82A}">
                    <a16:rowId xmlns:a16="http://schemas.microsoft.com/office/drawing/2014/main" val="2161315709"/>
                  </a:ext>
                </a:extLst>
              </a:tr>
              <a:tr h="259663">
                <a:tc>
                  <a:txBody>
                    <a:bodyPr/>
                    <a:lstStyle/>
                    <a:p>
                      <a:pPr algn="l" fontAlgn="ctr"/>
                      <a:r>
                        <a:rPr lang="en-US" sz="1050" b="0" i="0" u="none" strike="noStrike" dirty="0">
                          <a:effectLst/>
                          <a:latin typeface="Gill Sans MT" panose="020B0502020104020203" pitchFamily="34" charset="77"/>
                        </a:rPr>
                        <a:t>Application Security Metrics</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solidFill>
                      <a:srgbClr val="EEF3F8"/>
                    </a:solidFill>
                  </a:tcPr>
                </a:tc>
                <a:tc>
                  <a:txBody>
                    <a:bodyPr/>
                    <a:lstStyle/>
                    <a:p>
                      <a:pPr algn="ctr" fontAlgn="ctr"/>
                      <a:r>
                        <a:rPr lang="en-US" sz="1050" b="1" i="0" u="none" strike="noStrike" dirty="0">
                          <a:effectLst/>
                          <a:latin typeface="Gill Sans MT" panose="020B0502020104020203" pitchFamily="34" charset="77"/>
                        </a:rPr>
                        <a:t>AIS-03</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solidFill>
                      <a:srgbClr val="EEF3F8"/>
                    </a:solidFill>
                  </a:tcPr>
                </a:tc>
                <a:tc>
                  <a:txBody>
                    <a:bodyPr/>
                    <a:lstStyle/>
                    <a:p>
                      <a:pPr algn="l" fontAlgn="t"/>
                      <a:r>
                        <a:rPr lang="en-US" sz="1050" b="0" i="0" u="none" strike="noStrike" dirty="0">
                          <a:effectLst/>
                          <a:latin typeface="Gill Sans MT" panose="020B0502020104020203" pitchFamily="34" charset="77"/>
                        </a:rPr>
                        <a:t>Define and implement technical and operational metrics in alignment</a:t>
                      </a:r>
                      <a:br>
                        <a:rPr lang="en-US" sz="1050" b="0" i="0" u="none" strike="noStrike" dirty="0">
                          <a:effectLst/>
                          <a:latin typeface="Gill Sans MT" panose="020B0502020104020203" pitchFamily="34" charset="77"/>
                        </a:rPr>
                      </a:br>
                      <a:r>
                        <a:rPr lang="en-US" sz="1050" b="0" i="0" u="none" strike="noStrike" dirty="0">
                          <a:effectLst/>
                          <a:latin typeface="Gill Sans MT" panose="020B0502020104020203" pitchFamily="34" charset="77"/>
                        </a:rPr>
                        <a:t>with business objectives, security requirements, and compliance obligations.</a:t>
                      </a:r>
                      <a:br>
                        <a:rPr lang="en-US" sz="1050" b="0" i="0" u="none" strike="noStrike" dirty="0">
                          <a:effectLst/>
                          <a:latin typeface="Gill Sans MT" panose="020B0502020104020203" pitchFamily="34" charset="77"/>
                        </a:rPr>
                      </a:br>
                      <a:endParaRPr lang="en-US" sz="1050" b="0" i="0" u="none" strike="noStrike" dirty="0">
                        <a:effectLst/>
                        <a:latin typeface="Gill Sans MT" panose="020B0502020104020203" pitchFamily="34" charset="77"/>
                      </a:endParaRPr>
                    </a:p>
                  </a:txBody>
                  <a:tcPr marL="2756" marR="2756" marT="2756" marB="0">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solidFill>
                      <a:srgbClr val="EEF3F8"/>
                    </a:solidFill>
                  </a:tcPr>
                </a:tc>
                <a:extLst>
                  <a:ext uri="{0D108BD9-81ED-4DB2-BD59-A6C34878D82A}">
                    <a16:rowId xmlns:a16="http://schemas.microsoft.com/office/drawing/2014/main" val="1583567710"/>
                  </a:ext>
                </a:extLst>
              </a:tr>
              <a:tr h="641453">
                <a:tc>
                  <a:txBody>
                    <a:bodyPr/>
                    <a:lstStyle/>
                    <a:p>
                      <a:pPr algn="l" fontAlgn="ctr"/>
                      <a:r>
                        <a:rPr lang="en-US" sz="1050" b="0" i="0" u="none" strike="noStrike" dirty="0">
                          <a:effectLst/>
                          <a:latin typeface="Gill Sans MT" panose="020B0502020104020203" pitchFamily="34" charset="77"/>
                        </a:rPr>
                        <a:t>Secure Application Design and Development</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tcPr>
                </a:tc>
                <a:tc>
                  <a:txBody>
                    <a:bodyPr/>
                    <a:lstStyle/>
                    <a:p>
                      <a:pPr algn="ctr" fontAlgn="ctr"/>
                      <a:r>
                        <a:rPr lang="en-US" sz="1050" b="1" i="0" u="none" strike="noStrike">
                          <a:effectLst/>
                          <a:latin typeface="Gill Sans MT" panose="020B0502020104020203" pitchFamily="34" charset="77"/>
                        </a:rPr>
                        <a:t>AIS-04</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tcPr>
                </a:tc>
                <a:tc>
                  <a:txBody>
                    <a:bodyPr/>
                    <a:lstStyle/>
                    <a:p>
                      <a:pPr algn="l" fontAlgn="t"/>
                      <a:r>
                        <a:rPr lang="en-US" sz="1050" b="0" i="0" u="none" strike="noStrike" dirty="0">
                          <a:effectLst/>
                          <a:latin typeface="Gill Sans MT" panose="020B0502020104020203" pitchFamily="34" charset="77"/>
                        </a:rPr>
                        <a:t>Define and implement a SDLC process for application design, development,</a:t>
                      </a:r>
                      <a:br>
                        <a:rPr lang="en-US" sz="1050" b="0" i="0" u="none" strike="noStrike" dirty="0">
                          <a:effectLst/>
                          <a:latin typeface="Gill Sans MT" panose="020B0502020104020203" pitchFamily="34" charset="77"/>
                        </a:rPr>
                      </a:br>
                      <a:r>
                        <a:rPr lang="en-US" sz="1050" b="0" i="0" u="none" strike="noStrike" dirty="0">
                          <a:effectLst/>
                          <a:latin typeface="Gill Sans MT" panose="020B0502020104020203" pitchFamily="34" charset="77"/>
                        </a:rPr>
                        <a:t>deployment, and operation in accordance with security requirements defined by</a:t>
                      </a:r>
                      <a:br>
                        <a:rPr lang="en-US" sz="1050" b="0" i="0" u="none" strike="noStrike" dirty="0">
                          <a:effectLst/>
                          <a:latin typeface="Gill Sans MT" panose="020B0502020104020203" pitchFamily="34" charset="77"/>
                        </a:rPr>
                      </a:br>
                      <a:r>
                        <a:rPr lang="en-US" sz="1050" b="0" i="0" u="none" strike="noStrike" dirty="0">
                          <a:effectLst/>
                          <a:latin typeface="Gill Sans MT" panose="020B0502020104020203" pitchFamily="34" charset="77"/>
                        </a:rPr>
                        <a:t>the organization.</a:t>
                      </a:r>
                      <a:br>
                        <a:rPr lang="en-US" sz="1050" b="0" i="0" u="none" strike="noStrike" dirty="0">
                          <a:effectLst/>
                          <a:latin typeface="Gill Sans MT" panose="020B0502020104020203" pitchFamily="34" charset="77"/>
                        </a:rPr>
                      </a:br>
                      <a:endParaRPr lang="en-US" sz="1050" b="0" i="0" u="none" strike="noStrike" dirty="0">
                        <a:effectLst/>
                        <a:latin typeface="Gill Sans MT" panose="020B0502020104020203" pitchFamily="34" charset="77"/>
                      </a:endParaRPr>
                    </a:p>
                  </a:txBody>
                  <a:tcPr marL="2756" marR="2756" marT="2756" marB="0">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tcPr>
                </a:tc>
                <a:extLst>
                  <a:ext uri="{0D108BD9-81ED-4DB2-BD59-A6C34878D82A}">
                    <a16:rowId xmlns:a16="http://schemas.microsoft.com/office/drawing/2014/main" val="176689873"/>
                  </a:ext>
                </a:extLst>
              </a:tr>
              <a:tr h="584243">
                <a:tc>
                  <a:txBody>
                    <a:bodyPr/>
                    <a:lstStyle/>
                    <a:p>
                      <a:pPr algn="l" fontAlgn="ctr"/>
                      <a:r>
                        <a:rPr lang="en-US" sz="1050" b="0" i="0" u="none" strike="noStrike" dirty="0">
                          <a:effectLst/>
                          <a:latin typeface="Gill Sans MT" panose="020B0502020104020203" pitchFamily="34" charset="77"/>
                        </a:rPr>
                        <a:t>Automated Application Security Testing</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solidFill>
                      <a:srgbClr val="EEF3F8"/>
                    </a:solidFill>
                  </a:tcPr>
                </a:tc>
                <a:tc>
                  <a:txBody>
                    <a:bodyPr/>
                    <a:lstStyle/>
                    <a:p>
                      <a:pPr algn="ctr" fontAlgn="ctr"/>
                      <a:r>
                        <a:rPr lang="en-US" sz="1050" b="1" i="0" u="none" strike="noStrike">
                          <a:effectLst/>
                          <a:latin typeface="Gill Sans MT" panose="020B0502020104020203" pitchFamily="34" charset="77"/>
                        </a:rPr>
                        <a:t>AIS-05</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solidFill>
                      <a:srgbClr val="EEF3F8"/>
                    </a:solidFill>
                  </a:tcPr>
                </a:tc>
                <a:tc>
                  <a:txBody>
                    <a:bodyPr/>
                    <a:lstStyle/>
                    <a:p>
                      <a:pPr algn="l" fontAlgn="t"/>
                      <a:r>
                        <a:rPr lang="en-US" sz="1050" b="0" i="0" u="none" strike="noStrike" dirty="0">
                          <a:effectLst/>
                          <a:latin typeface="Gill Sans MT" panose="020B0502020104020203" pitchFamily="34" charset="77"/>
                        </a:rPr>
                        <a:t>Implement a testing strategy, including criteria for acceptance of</a:t>
                      </a:r>
                      <a:br>
                        <a:rPr lang="en-US" sz="1050" b="0" i="0" u="none" strike="noStrike" dirty="0">
                          <a:effectLst/>
                          <a:latin typeface="Gill Sans MT" panose="020B0502020104020203" pitchFamily="34" charset="77"/>
                        </a:rPr>
                      </a:br>
                      <a:r>
                        <a:rPr lang="en-US" sz="1050" b="0" i="0" u="none" strike="noStrike" dirty="0">
                          <a:effectLst/>
                          <a:latin typeface="Gill Sans MT" panose="020B0502020104020203" pitchFamily="34" charset="77"/>
                        </a:rPr>
                        <a:t>new information systems, upgrades and new versions, which provides application</a:t>
                      </a:r>
                      <a:br>
                        <a:rPr lang="en-US" sz="1050" b="0" i="0" u="none" strike="noStrike" dirty="0">
                          <a:effectLst/>
                          <a:latin typeface="Gill Sans MT" panose="020B0502020104020203" pitchFamily="34" charset="77"/>
                        </a:rPr>
                      </a:br>
                      <a:r>
                        <a:rPr lang="en-US" sz="1050" b="0" i="0" u="none" strike="noStrike" dirty="0">
                          <a:effectLst/>
                          <a:latin typeface="Gill Sans MT" panose="020B0502020104020203" pitchFamily="34" charset="77"/>
                        </a:rPr>
                        <a:t>security assurance and maintains compliance while enabling organizational speed</a:t>
                      </a:r>
                      <a:br>
                        <a:rPr lang="en-US" sz="1050" b="0" i="0" u="none" strike="noStrike" dirty="0">
                          <a:effectLst/>
                          <a:latin typeface="Gill Sans MT" panose="020B0502020104020203" pitchFamily="34" charset="77"/>
                        </a:rPr>
                      </a:br>
                      <a:r>
                        <a:rPr lang="en-US" sz="1050" b="0" i="0" u="none" strike="noStrike" dirty="0">
                          <a:effectLst/>
                          <a:latin typeface="Gill Sans MT" panose="020B0502020104020203" pitchFamily="34" charset="77"/>
                        </a:rPr>
                        <a:t>of delivery goals. Automate when applicable and possible.</a:t>
                      </a:r>
                      <a:br>
                        <a:rPr lang="en-US" sz="1050" b="0" i="0" u="none" strike="noStrike" dirty="0">
                          <a:effectLst/>
                          <a:latin typeface="Gill Sans MT" panose="020B0502020104020203" pitchFamily="34" charset="77"/>
                        </a:rPr>
                      </a:br>
                      <a:endParaRPr lang="en-US" sz="1050" b="0" i="0" u="none" strike="noStrike" dirty="0">
                        <a:effectLst/>
                        <a:latin typeface="Gill Sans MT" panose="020B0502020104020203" pitchFamily="34" charset="77"/>
                      </a:endParaRPr>
                    </a:p>
                  </a:txBody>
                  <a:tcPr marL="2756" marR="2756" marT="2756" marB="0">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solidFill>
                      <a:srgbClr val="EEF3F8"/>
                    </a:solidFill>
                  </a:tcPr>
                </a:tc>
                <a:extLst>
                  <a:ext uri="{0D108BD9-81ED-4DB2-BD59-A6C34878D82A}">
                    <a16:rowId xmlns:a16="http://schemas.microsoft.com/office/drawing/2014/main" val="1161161953"/>
                  </a:ext>
                </a:extLst>
              </a:tr>
              <a:tr h="714074">
                <a:tc>
                  <a:txBody>
                    <a:bodyPr/>
                    <a:lstStyle/>
                    <a:p>
                      <a:pPr algn="l" fontAlgn="ctr"/>
                      <a:r>
                        <a:rPr lang="en-US" sz="1050" b="0" i="0" u="none" strike="noStrike" dirty="0">
                          <a:effectLst/>
                          <a:latin typeface="Gill Sans MT" panose="020B0502020104020203" pitchFamily="34" charset="77"/>
                        </a:rPr>
                        <a:t>Automated Secure Application Deployment</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tcPr>
                </a:tc>
                <a:tc>
                  <a:txBody>
                    <a:bodyPr/>
                    <a:lstStyle/>
                    <a:p>
                      <a:pPr algn="ctr" fontAlgn="ctr"/>
                      <a:r>
                        <a:rPr lang="en-US" sz="1050" b="1" i="0" u="none" strike="noStrike">
                          <a:effectLst/>
                          <a:latin typeface="Gill Sans MT" panose="020B0502020104020203" pitchFamily="34" charset="77"/>
                        </a:rPr>
                        <a:t>AIS-06</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tcPr>
                </a:tc>
                <a:tc>
                  <a:txBody>
                    <a:bodyPr/>
                    <a:lstStyle/>
                    <a:p>
                      <a:pPr algn="l" fontAlgn="t"/>
                      <a:r>
                        <a:rPr lang="en-US" sz="1050" b="0" i="0" u="none" strike="noStrike" dirty="0">
                          <a:effectLst/>
                          <a:latin typeface="Gill Sans MT" panose="020B0502020104020203" pitchFamily="34" charset="77"/>
                        </a:rPr>
                        <a:t>Establish and implement strategies and capabilities for secure, standardized,</a:t>
                      </a:r>
                      <a:br>
                        <a:rPr lang="en-US" sz="1050" b="0" i="0" u="none" strike="noStrike" dirty="0">
                          <a:effectLst/>
                          <a:latin typeface="Gill Sans MT" panose="020B0502020104020203" pitchFamily="34" charset="77"/>
                        </a:rPr>
                      </a:br>
                      <a:r>
                        <a:rPr lang="en-US" sz="1050" b="0" i="0" u="none" strike="noStrike" dirty="0">
                          <a:effectLst/>
                          <a:latin typeface="Gill Sans MT" panose="020B0502020104020203" pitchFamily="34" charset="77"/>
                        </a:rPr>
                        <a:t>and compliant application deployment. Automate where possible.</a:t>
                      </a:r>
                      <a:br>
                        <a:rPr lang="en-US" sz="1050" b="0" i="0" u="none" strike="noStrike" dirty="0">
                          <a:effectLst/>
                          <a:latin typeface="Gill Sans MT" panose="020B0502020104020203" pitchFamily="34" charset="77"/>
                        </a:rPr>
                      </a:br>
                      <a:endParaRPr lang="en-US" sz="1050" b="0" i="0" u="none" strike="noStrike" dirty="0">
                        <a:effectLst/>
                        <a:latin typeface="Gill Sans MT" panose="020B0502020104020203" pitchFamily="34" charset="77"/>
                      </a:endParaRPr>
                    </a:p>
                  </a:txBody>
                  <a:tcPr marL="2756" marR="2756" marT="2756" marB="0">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tcPr>
                </a:tc>
                <a:extLst>
                  <a:ext uri="{0D108BD9-81ED-4DB2-BD59-A6C34878D82A}">
                    <a16:rowId xmlns:a16="http://schemas.microsoft.com/office/drawing/2014/main" val="3552534090"/>
                  </a:ext>
                </a:extLst>
              </a:tr>
              <a:tr h="584243">
                <a:tc>
                  <a:txBody>
                    <a:bodyPr/>
                    <a:lstStyle/>
                    <a:p>
                      <a:pPr algn="l" fontAlgn="ctr"/>
                      <a:r>
                        <a:rPr lang="en-US" sz="1050" b="0" i="0" u="none" strike="noStrike" dirty="0">
                          <a:effectLst/>
                          <a:latin typeface="Gill Sans MT" panose="020B0502020104020203" pitchFamily="34" charset="77"/>
                        </a:rPr>
                        <a:t>Application Vulnerability Remediation</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solidFill>
                      <a:srgbClr val="EEF3F8"/>
                    </a:solidFill>
                  </a:tcPr>
                </a:tc>
                <a:tc>
                  <a:txBody>
                    <a:bodyPr/>
                    <a:lstStyle/>
                    <a:p>
                      <a:pPr algn="ctr" fontAlgn="ctr"/>
                      <a:r>
                        <a:rPr lang="en-US" sz="1050" b="1" i="0" u="none" strike="noStrike" dirty="0">
                          <a:effectLst/>
                          <a:latin typeface="Gill Sans MT" panose="020B0502020104020203" pitchFamily="34" charset="77"/>
                        </a:rPr>
                        <a:t>AIS-07</a:t>
                      </a:r>
                    </a:p>
                  </a:txBody>
                  <a:tcPr marL="2756" marR="2756" marT="2756" marB="0" anchor="ctr">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solidFill>
                      <a:srgbClr val="EEF3F8"/>
                    </a:solidFill>
                  </a:tcPr>
                </a:tc>
                <a:tc>
                  <a:txBody>
                    <a:bodyPr/>
                    <a:lstStyle/>
                    <a:p>
                      <a:pPr algn="l" fontAlgn="t"/>
                      <a:r>
                        <a:rPr lang="en-US" sz="1050" b="0" i="0" u="none" strike="noStrike" dirty="0">
                          <a:effectLst/>
                          <a:latin typeface="Gill Sans MT" panose="020B0502020104020203" pitchFamily="34" charset="77"/>
                        </a:rPr>
                        <a:t>Define and implement a process to remediate application security</a:t>
                      </a:r>
                      <a:br>
                        <a:rPr lang="en-US" sz="1050" b="0" i="0" u="none" strike="noStrike" dirty="0">
                          <a:effectLst/>
                          <a:latin typeface="Gill Sans MT" panose="020B0502020104020203" pitchFamily="34" charset="77"/>
                        </a:rPr>
                      </a:br>
                      <a:r>
                        <a:rPr lang="en-US" sz="1050" b="0" i="0" u="none" strike="noStrike" dirty="0">
                          <a:effectLst/>
                          <a:latin typeface="Gill Sans MT" panose="020B0502020104020203" pitchFamily="34" charset="77"/>
                        </a:rPr>
                        <a:t>vulnerabilities, automating remediation when possible.</a:t>
                      </a:r>
                      <a:br>
                        <a:rPr lang="en-US" sz="1050" b="0" i="0" u="none" strike="noStrike" dirty="0">
                          <a:effectLst/>
                          <a:latin typeface="Gill Sans MT" panose="020B0502020104020203" pitchFamily="34" charset="77"/>
                        </a:rPr>
                      </a:br>
                      <a:endParaRPr lang="en-US" sz="1050" b="0" i="0" u="none" strike="noStrike" dirty="0">
                        <a:effectLst/>
                        <a:latin typeface="Gill Sans MT" panose="020B0502020104020203" pitchFamily="34" charset="77"/>
                      </a:endParaRPr>
                    </a:p>
                  </a:txBody>
                  <a:tcPr marL="2756" marR="2756" marT="2756" marB="0">
                    <a:lnL w="6350" cap="flat" cmpd="sng" algn="ctr">
                      <a:solidFill>
                        <a:srgbClr val="DEE6F0"/>
                      </a:solidFill>
                      <a:prstDash val="solid"/>
                      <a:round/>
                      <a:headEnd type="none" w="med" len="med"/>
                      <a:tailEnd type="none" w="med" len="med"/>
                    </a:lnL>
                    <a:lnR w="6350" cap="flat" cmpd="sng" algn="ctr">
                      <a:solidFill>
                        <a:srgbClr val="DEE6F0"/>
                      </a:solidFill>
                      <a:prstDash val="solid"/>
                      <a:round/>
                      <a:headEnd type="none" w="med" len="med"/>
                      <a:tailEnd type="none" w="med" len="med"/>
                    </a:lnR>
                    <a:lnT w="6350" cap="flat" cmpd="sng" algn="ctr">
                      <a:solidFill>
                        <a:srgbClr val="DEE6F0"/>
                      </a:solidFill>
                      <a:prstDash val="solid"/>
                      <a:round/>
                      <a:headEnd type="none" w="med" len="med"/>
                      <a:tailEnd type="none" w="med" len="med"/>
                    </a:lnT>
                    <a:lnB w="6350" cap="flat" cmpd="sng" algn="ctr">
                      <a:solidFill>
                        <a:srgbClr val="DEE6F0"/>
                      </a:solidFill>
                      <a:prstDash val="solid"/>
                      <a:round/>
                      <a:headEnd type="none" w="med" len="med"/>
                      <a:tailEnd type="none" w="med" len="med"/>
                    </a:lnB>
                    <a:solidFill>
                      <a:srgbClr val="EEF3F8"/>
                    </a:solidFill>
                  </a:tcPr>
                </a:tc>
                <a:extLst>
                  <a:ext uri="{0D108BD9-81ED-4DB2-BD59-A6C34878D82A}">
                    <a16:rowId xmlns:a16="http://schemas.microsoft.com/office/drawing/2014/main" val="1792497434"/>
                  </a:ext>
                </a:extLst>
              </a:tr>
            </a:tbl>
          </a:graphicData>
        </a:graphic>
      </p:graphicFrame>
    </p:spTree>
    <p:extLst>
      <p:ext uri="{BB962C8B-B14F-4D97-AF65-F5344CB8AC3E}">
        <p14:creationId xmlns:p14="http://schemas.microsoft.com/office/powerpoint/2010/main" val="1505740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Business Continuity Management and Operational Resilience – BCR </a:t>
            </a:r>
          </a:p>
        </p:txBody>
      </p:sp>
      <p:graphicFrame>
        <p:nvGraphicFramePr>
          <p:cNvPr id="3" name="Table 2">
            <a:extLst>
              <a:ext uri="{FF2B5EF4-FFF2-40B4-BE49-F238E27FC236}">
                <a16:creationId xmlns:a16="http://schemas.microsoft.com/office/drawing/2014/main" id="{50588D4F-470B-EE38-8CBA-4BBF1EC4D08F}"/>
              </a:ext>
            </a:extLst>
          </p:cNvPr>
          <p:cNvGraphicFramePr>
            <a:graphicFrameLocks noGrp="1"/>
          </p:cNvGraphicFramePr>
          <p:nvPr>
            <p:extLst>
              <p:ext uri="{D42A27DB-BD31-4B8C-83A1-F6EECF244321}">
                <p14:modId xmlns:p14="http://schemas.microsoft.com/office/powerpoint/2010/main" val="2547720202"/>
              </p:ext>
            </p:extLst>
          </p:nvPr>
        </p:nvGraphicFramePr>
        <p:xfrm>
          <a:off x="457200" y="1484784"/>
          <a:ext cx="8075240" cy="5060124"/>
        </p:xfrm>
        <a:graphic>
          <a:graphicData uri="http://schemas.openxmlformats.org/drawingml/2006/table">
            <a:tbl>
              <a:tblPr>
                <a:tableStyleId>{5C22544A-7EE6-4342-B048-85BDC9FD1C3A}</a:tableStyleId>
              </a:tblPr>
              <a:tblGrid>
                <a:gridCol w="2189895">
                  <a:extLst>
                    <a:ext uri="{9D8B030D-6E8A-4147-A177-3AD203B41FA5}">
                      <a16:colId xmlns:a16="http://schemas.microsoft.com/office/drawing/2014/main" val="1504238844"/>
                    </a:ext>
                  </a:extLst>
                </a:gridCol>
                <a:gridCol w="958079">
                  <a:extLst>
                    <a:ext uri="{9D8B030D-6E8A-4147-A177-3AD203B41FA5}">
                      <a16:colId xmlns:a16="http://schemas.microsoft.com/office/drawing/2014/main" val="1310738266"/>
                    </a:ext>
                  </a:extLst>
                </a:gridCol>
                <a:gridCol w="4927266">
                  <a:extLst>
                    <a:ext uri="{9D8B030D-6E8A-4147-A177-3AD203B41FA5}">
                      <a16:colId xmlns:a16="http://schemas.microsoft.com/office/drawing/2014/main" val="2039476365"/>
                    </a:ext>
                  </a:extLst>
                </a:gridCol>
              </a:tblGrid>
              <a:tr h="500372">
                <a:tc>
                  <a:txBody>
                    <a:bodyPr/>
                    <a:lstStyle/>
                    <a:p>
                      <a:pPr algn="l" fontAlgn="ctr"/>
                      <a:r>
                        <a:rPr lang="en-US" sz="800" u="none" strike="noStrike" dirty="0">
                          <a:effectLst/>
                        </a:rPr>
                        <a:t>Business Continuity Management Policy and Procedures</a:t>
                      </a:r>
                      <a:endParaRPr lang="en-US" sz="800" b="0" i="0" u="none" strike="noStrike" dirty="0">
                        <a:effectLst/>
                        <a:latin typeface="Gill Sans MT" panose="020B0502020104020203" pitchFamily="34" charset="77"/>
                      </a:endParaRPr>
                    </a:p>
                  </a:txBody>
                  <a:tcPr marL="2292" marR="2292" marT="2292" marB="0" anchor="ctr"/>
                </a:tc>
                <a:tc>
                  <a:txBody>
                    <a:bodyPr/>
                    <a:lstStyle/>
                    <a:p>
                      <a:pPr algn="ctr" fontAlgn="ctr"/>
                      <a:r>
                        <a:rPr lang="en-US" sz="800" u="none" strike="noStrike">
                          <a:effectLst/>
                        </a:rPr>
                        <a:t>BCR-01</a:t>
                      </a:r>
                      <a:endParaRPr lang="en-US" sz="800" b="1" i="0" u="none" strike="noStrike">
                        <a:effectLst/>
                        <a:latin typeface="Gill Sans MT" panose="020B0502020104020203" pitchFamily="34" charset="77"/>
                      </a:endParaRPr>
                    </a:p>
                  </a:txBody>
                  <a:tcPr marL="2292" marR="2292" marT="2292" marB="0" anchor="ctr"/>
                </a:tc>
                <a:tc>
                  <a:txBody>
                    <a:bodyPr/>
                    <a:lstStyle/>
                    <a:p>
                      <a:pPr algn="l" fontAlgn="t"/>
                      <a:r>
                        <a:rPr lang="en-US" sz="800" u="none" strike="noStrike" dirty="0">
                          <a:effectLst/>
                        </a:rPr>
                        <a:t>Establish, document, approve, communicate, apply, evaluate and maintain</a:t>
                      </a:r>
                      <a:br>
                        <a:rPr lang="en-US" sz="800" u="none" strike="noStrike" dirty="0">
                          <a:effectLst/>
                        </a:rPr>
                      </a:br>
                      <a:r>
                        <a:rPr lang="en-US" sz="800" u="none" strike="noStrike" dirty="0">
                          <a:effectLst/>
                        </a:rPr>
                        <a:t>business continuity management and operational resilience policies and procedures.</a:t>
                      </a:r>
                      <a:br>
                        <a:rPr lang="en-US" sz="800" u="none" strike="noStrike" dirty="0">
                          <a:effectLst/>
                        </a:rPr>
                      </a:br>
                      <a:r>
                        <a:rPr lang="en-US" sz="800" u="none" strike="noStrike" dirty="0">
                          <a:effectLst/>
                        </a:rPr>
                        <a:t>Review and update the policies and procedures at least annually.</a:t>
                      </a:r>
                      <a:br>
                        <a:rPr lang="en-US" sz="800" u="none" strike="noStrike" dirty="0">
                          <a:effectLst/>
                        </a:rPr>
                      </a:br>
                      <a:endParaRPr lang="en-US" sz="800" b="0" i="0" u="none" strike="noStrike" dirty="0">
                        <a:effectLst/>
                        <a:latin typeface="Gill Sans MT" panose="020B0502020104020203" pitchFamily="34" charset="77"/>
                      </a:endParaRPr>
                    </a:p>
                  </a:txBody>
                  <a:tcPr marL="2292" marR="2292" marT="2292" marB="0"/>
                </a:tc>
                <a:extLst>
                  <a:ext uri="{0D108BD9-81ED-4DB2-BD59-A6C34878D82A}">
                    <a16:rowId xmlns:a16="http://schemas.microsoft.com/office/drawing/2014/main" val="1491391364"/>
                  </a:ext>
                </a:extLst>
              </a:tr>
              <a:tr h="500372">
                <a:tc>
                  <a:txBody>
                    <a:bodyPr/>
                    <a:lstStyle/>
                    <a:p>
                      <a:pPr algn="l" fontAlgn="ctr"/>
                      <a:r>
                        <a:rPr lang="en-US" sz="800" u="none" strike="noStrike" dirty="0">
                          <a:effectLst/>
                        </a:rPr>
                        <a:t>Risk Assessment and Impact Analysis</a:t>
                      </a:r>
                      <a:endParaRPr lang="en-US" sz="800" b="0" i="0" u="none" strike="noStrike" dirty="0">
                        <a:effectLst/>
                        <a:latin typeface="Gill Sans MT" panose="020B0502020104020203" pitchFamily="34" charset="77"/>
                      </a:endParaRPr>
                    </a:p>
                  </a:txBody>
                  <a:tcPr marL="2292" marR="2292" marT="2292" marB="0" anchor="ctr"/>
                </a:tc>
                <a:tc>
                  <a:txBody>
                    <a:bodyPr/>
                    <a:lstStyle/>
                    <a:p>
                      <a:pPr algn="ctr" fontAlgn="ctr"/>
                      <a:r>
                        <a:rPr lang="en-US" sz="800" u="none" strike="noStrike">
                          <a:effectLst/>
                        </a:rPr>
                        <a:t>BCR-02</a:t>
                      </a:r>
                      <a:endParaRPr lang="en-US" sz="800" b="1" i="0" u="none" strike="noStrike">
                        <a:effectLst/>
                        <a:latin typeface="Gill Sans MT" panose="020B0502020104020203" pitchFamily="34" charset="77"/>
                      </a:endParaRPr>
                    </a:p>
                  </a:txBody>
                  <a:tcPr marL="2292" marR="2292" marT="2292" marB="0" anchor="ctr"/>
                </a:tc>
                <a:tc>
                  <a:txBody>
                    <a:bodyPr/>
                    <a:lstStyle/>
                    <a:p>
                      <a:pPr algn="l" fontAlgn="t"/>
                      <a:r>
                        <a:rPr lang="en-US" sz="800" u="none" strike="noStrike">
                          <a:effectLst/>
                        </a:rPr>
                        <a:t>Determine the impact of business disruptions and risks to establish</a:t>
                      </a:r>
                      <a:br>
                        <a:rPr lang="en-US" sz="800" u="none" strike="noStrike">
                          <a:effectLst/>
                        </a:rPr>
                      </a:br>
                      <a:r>
                        <a:rPr lang="en-US" sz="800" u="none" strike="noStrike">
                          <a:effectLst/>
                        </a:rPr>
                        <a:t>criteria for developing business continuity and operational resilience strategies</a:t>
                      </a:r>
                      <a:br>
                        <a:rPr lang="en-US" sz="800" u="none" strike="noStrike">
                          <a:effectLst/>
                        </a:rPr>
                      </a:br>
                      <a:r>
                        <a:rPr lang="en-US" sz="800" u="none" strike="noStrike">
                          <a:effectLst/>
                        </a:rPr>
                        <a:t>and capabilities.</a:t>
                      </a:r>
                      <a:br>
                        <a:rPr lang="en-US" sz="800" u="none" strike="noStrike">
                          <a:effectLst/>
                        </a:rPr>
                      </a:br>
                      <a:endParaRPr lang="en-US" sz="800" b="0" i="0" u="none" strike="noStrike">
                        <a:effectLst/>
                        <a:latin typeface="Gill Sans MT" panose="020B0502020104020203" pitchFamily="34" charset="77"/>
                      </a:endParaRPr>
                    </a:p>
                  </a:txBody>
                  <a:tcPr marL="2292" marR="2292" marT="2292" marB="0"/>
                </a:tc>
                <a:extLst>
                  <a:ext uri="{0D108BD9-81ED-4DB2-BD59-A6C34878D82A}">
                    <a16:rowId xmlns:a16="http://schemas.microsoft.com/office/drawing/2014/main" val="2561276414"/>
                  </a:ext>
                </a:extLst>
              </a:tr>
              <a:tr h="375864">
                <a:tc>
                  <a:txBody>
                    <a:bodyPr/>
                    <a:lstStyle/>
                    <a:p>
                      <a:pPr algn="l" fontAlgn="ctr"/>
                      <a:r>
                        <a:rPr lang="en-US" sz="800" u="none" strike="noStrike" dirty="0">
                          <a:effectLst/>
                        </a:rPr>
                        <a:t>Business Continuity Strategy</a:t>
                      </a:r>
                      <a:endParaRPr lang="en-US" sz="800" b="0" i="0" u="none" strike="noStrike" dirty="0">
                        <a:effectLst/>
                        <a:latin typeface="Gill Sans MT" panose="020B0502020104020203" pitchFamily="34" charset="77"/>
                      </a:endParaRPr>
                    </a:p>
                  </a:txBody>
                  <a:tcPr marL="2292" marR="2292" marT="2292" marB="0" anchor="ctr"/>
                </a:tc>
                <a:tc>
                  <a:txBody>
                    <a:bodyPr/>
                    <a:lstStyle/>
                    <a:p>
                      <a:pPr algn="ctr" fontAlgn="ctr"/>
                      <a:r>
                        <a:rPr lang="en-US" sz="800" u="none" strike="noStrike" dirty="0">
                          <a:effectLst/>
                        </a:rPr>
                        <a:t>BCR-03</a:t>
                      </a:r>
                      <a:endParaRPr lang="en-US" sz="800" b="1" i="0" u="none" strike="noStrike" dirty="0">
                        <a:effectLst/>
                        <a:latin typeface="Gill Sans MT" panose="020B0502020104020203" pitchFamily="34" charset="77"/>
                      </a:endParaRPr>
                    </a:p>
                  </a:txBody>
                  <a:tcPr marL="2292" marR="2292" marT="2292" marB="0" anchor="ctr"/>
                </a:tc>
                <a:tc>
                  <a:txBody>
                    <a:bodyPr/>
                    <a:lstStyle/>
                    <a:p>
                      <a:pPr algn="l" fontAlgn="t"/>
                      <a:r>
                        <a:rPr lang="en-US" sz="800" u="none" strike="noStrike">
                          <a:effectLst/>
                        </a:rPr>
                        <a:t>Establish strategies to reduce the impact of, withstand, and recover</a:t>
                      </a:r>
                      <a:br>
                        <a:rPr lang="en-US" sz="800" u="none" strike="noStrike">
                          <a:effectLst/>
                        </a:rPr>
                      </a:br>
                      <a:r>
                        <a:rPr lang="en-US" sz="800" u="none" strike="noStrike">
                          <a:effectLst/>
                        </a:rPr>
                        <a:t>from business disruptions within risk appetite.</a:t>
                      </a:r>
                      <a:br>
                        <a:rPr lang="en-US" sz="800" u="none" strike="noStrike">
                          <a:effectLst/>
                        </a:rPr>
                      </a:br>
                      <a:endParaRPr lang="en-US" sz="800" b="0" i="0" u="none" strike="noStrike">
                        <a:effectLst/>
                        <a:latin typeface="Gill Sans MT" panose="020B0502020104020203" pitchFamily="34" charset="77"/>
                      </a:endParaRPr>
                    </a:p>
                  </a:txBody>
                  <a:tcPr marL="2292" marR="2292" marT="2292" marB="0"/>
                </a:tc>
                <a:extLst>
                  <a:ext uri="{0D108BD9-81ED-4DB2-BD59-A6C34878D82A}">
                    <a16:rowId xmlns:a16="http://schemas.microsoft.com/office/drawing/2014/main" val="2325149516"/>
                  </a:ext>
                </a:extLst>
              </a:tr>
              <a:tr h="500372">
                <a:tc>
                  <a:txBody>
                    <a:bodyPr/>
                    <a:lstStyle/>
                    <a:p>
                      <a:pPr algn="l" fontAlgn="ctr"/>
                      <a:r>
                        <a:rPr lang="en-US" sz="800" u="none" strike="noStrike" dirty="0">
                          <a:effectLst/>
                        </a:rPr>
                        <a:t>Business Continuity Planning</a:t>
                      </a:r>
                      <a:endParaRPr lang="en-US" sz="800" b="0" i="0" u="none" strike="noStrike" dirty="0">
                        <a:effectLst/>
                        <a:latin typeface="Gill Sans MT" panose="020B0502020104020203" pitchFamily="34" charset="77"/>
                      </a:endParaRPr>
                    </a:p>
                  </a:txBody>
                  <a:tcPr marL="2292" marR="2292" marT="2292" marB="0" anchor="ctr"/>
                </a:tc>
                <a:tc>
                  <a:txBody>
                    <a:bodyPr/>
                    <a:lstStyle/>
                    <a:p>
                      <a:pPr algn="ctr" fontAlgn="ctr"/>
                      <a:r>
                        <a:rPr lang="en-US" sz="800" u="none" strike="noStrike" dirty="0">
                          <a:effectLst/>
                        </a:rPr>
                        <a:t>BCR-04</a:t>
                      </a:r>
                      <a:endParaRPr lang="en-US" sz="800" b="1" i="0" u="none" strike="noStrike" dirty="0">
                        <a:effectLst/>
                        <a:latin typeface="Gill Sans MT" panose="020B0502020104020203" pitchFamily="34" charset="77"/>
                      </a:endParaRPr>
                    </a:p>
                  </a:txBody>
                  <a:tcPr marL="2292" marR="2292" marT="2292" marB="0" anchor="ctr"/>
                </a:tc>
                <a:tc>
                  <a:txBody>
                    <a:bodyPr/>
                    <a:lstStyle/>
                    <a:p>
                      <a:pPr algn="l" fontAlgn="t"/>
                      <a:r>
                        <a:rPr lang="en-US" sz="800" u="none" strike="noStrike">
                          <a:effectLst/>
                        </a:rPr>
                        <a:t>Establish, document, approve, communicate, apply, evaluate and maintain</a:t>
                      </a:r>
                      <a:br>
                        <a:rPr lang="en-US" sz="800" u="none" strike="noStrike">
                          <a:effectLst/>
                        </a:rPr>
                      </a:br>
                      <a:r>
                        <a:rPr lang="en-US" sz="800" u="none" strike="noStrike">
                          <a:effectLst/>
                        </a:rPr>
                        <a:t>a business continuity plan based on the results of the operational resilience</a:t>
                      </a:r>
                      <a:br>
                        <a:rPr lang="en-US" sz="800" u="none" strike="noStrike">
                          <a:effectLst/>
                        </a:rPr>
                      </a:br>
                      <a:r>
                        <a:rPr lang="en-US" sz="800" u="none" strike="noStrike">
                          <a:effectLst/>
                        </a:rPr>
                        <a:t>strategies and capabilities.</a:t>
                      </a:r>
                      <a:br>
                        <a:rPr lang="en-US" sz="800" u="none" strike="noStrike">
                          <a:effectLst/>
                        </a:rPr>
                      </a:br>
                      <a:endParaRPr lang="en-US" sz="800" b="0" i="0" u="none" strike="noStrike">
                        <a:effectLst/>
                        <a:latin typeface="Gill Sans MT" panose="020B0502020104020203" pitchFamily="34" charset="77"/>
                      </a:endParaRPr>
                    </a:p>
                  </a:txBody>
                  <a:tcPr marL="2292" marR="2292" marT="2292" marB="0"/>
                </a:tc>
                <a:extLst>
                  <a:ext uri="{0D108BD9-81ED-4DB2-BD59-A6C34878D82A}">
                    <a16:rowId xmlns:a16="http://schemas.microsoft.com/office/drawing/2014/main" val="2501702575"/>
                  </a:ext>
                </a:extLst>
              </a:tr>
              <a:tr h="500372">
                <a:tc>
                  <a:txBody>
                    <a:bodyPr/>
                    <a:lstStyle/>
                    <a:p>
                      <a:pPr algn="l" fontAlgn="ctr"/>
                      <a:r>
                        <a:rPr lang="en-US" sz="800" u="none" strike="noStrike" dirty="0">
                          <a:effectLst/>
                        </a:rPr>
                        <a:t>Documentation</a:t>
                      </a:r>
                      <a:endParaRPr lang="en-US" sz="800" b="0" i="0" u="none" strike="noStrike" dirty="0">
                        <a:effectLst/>
                        <a:latin typeface="Gill Sans MT" panose="020B0502020104020203" pitchFamily="34" charset="77"/>
                      </a:endParaRPr>
                    </a:p>
                  </a:txBody>
                  <a:tcPr marL="2292" marR="2292" marT="2292" marB="0" anchor="ctr"/>
                </a:tc>
                <a:tc>
                  <a:txBody>
                    <a:bodyPr/>
                    <a:lstStyle/>
                    <a:p>
                      <a:pPr algn="ctr" fontAlgn="ctr"/>
                      <a:r>
                        <a:rPr lang="en-US" sz="800" u="none" strike="noStrike" dirty="0">
                          <a:effectLst/>
                        </a:rPr>
                        <a:t>BCR-05</a:t>
                      </a:r>
                      <a:endParaRPr lang="en-US" sz="800" b="1" i="0" u="none" strike="noStrike" dirty="0">
                        <a:effectLst/>
                        <a:latin typeface="Gill Sans MT" panose="020B0502020104020203" pitchFamily="34" charset="77"/>
                      </a:endParaRPr>
                    </a:p>
                  </a:txBody>
                  <a:tcPr marL="2292" marR="2292" marT="2292" marB="0" anchor="ctr"/>
                </a:tc>
                <a:tc>
                  <a:txBody>
                    <a:bodyPr/>
                    <a:lstStyle/>
                    <a:p>
                      <a:pPr algn="l" fontAlgn="t"/>
                      <a:r>
                        <a:rPr lang="en-US" sz="800" u="none" strike="noStrike">
                          <a:effectLst/>
                        </a:rPr>
                        <a:t>Develop, identify, and acquire documentation that is relevant to</a:t>
                      </a:r>
                      <a:br>
                        <a:rPr lang="en-US" sz="800" u="none" strike="noStrike">
                          <a:effectLst/>
                        </a:rPr>
                      </a:br>
                      <a:r>
                        <a:rPr lang="en-US" sz="800" u="none" strike="noStrike">
                          <a:effectLst/>
                        </a:rPr>
                        <a:t>support the business continuity and operational resilience programs. Make the</a:t>
                      </a:r>
                      <a:br>
                        <a:rPr lang="en-US" sz="800" u="none" strike="noStrike">
                          <a:effectLst/>
                        </a:rPr>
                      </a:br>
                      <a:r>
                        <a:rPr lang="en-US" sz="800" u="none" strike="noStrike">
                          <a:effectLst/>
                        </a:rPr>
                        <a:t>documentation available to authorized stakeholders and review periodically.</a:t>
                      </a:r>
                      <a:br>
                        <a:rPr lang="en-US" sz="800" u="none" strike="noStrike">
                          <a:effectLst/>
                        </a:rPr>
                      </a:br>
                      <a:endParaRPr lang="en-US" sz="800" b="0" i="0" u="none" strike="noStrike">
                        <a:effectLst/>
                        <a:latin typeface="Gill Sans MT" panose="020B0502020104020203" pitchFamily="34" charset="77"/>
                      </a:endParaRPr>
                    </a:p>
                  </a:txBody>
                  <a:tcPr marL="2292" marR="2292" marT="2292" marB="0"/>
                </a:tc>
                <a:extLst>
                  <a:ext uri="{0D108BD9-81ED-4DB2-BD59-A6C34878D82A}">
                    <a16:rowId xmlns:a16="http://schemas.microsoft.com/office/drawing/2014/main" val="634274647"/>
                  </a:ext>
                </a:extLst>
              </a:tr>
              <a:tr h="375864">
                <a:tc>
                  <a:txBody>
                    <a:bodyPr/>
                    <a:lstStyle/>
                    <a:p>
                      <a:pPr algn="l" fontAlgn="ctr"/>
                      <a:r>
                        <a:rPr lang="en-US" sz="800" u="none" strike="noStrike" dirty="0">
                          <a:effectLst/>
                        </a:rPr>
                        <a:t>Business Continuity Exercises</a:t>
                      </a:r>
                      <a:endParaRPr lang="en-US" sz="800" b="0" i="0" u="none" strike="noStrike" dirty="0">
                        <a:effectLst/>
                        <a:latin typeface="Gill Sans MT" panose="020B0502020104020203" pitchFamily="34" charset="77"/>
                      </a:endParaRPr>
                    </a:p>
                  </a:txBody>
                  <a:tcPr marL="2292" marR="2292" marT="2292" marB="0" anchor="ctr"/>
                </a:tc>
                <a:tc>
                  <a:txBody>
                    <a:bodyPr/>
                    <a:lstStyle/>
                    <a:p>
                      <a:pPr algn="ctr" fontAlgn="ctr"/>
                      <a:r>
                        <a:rPr lang="en-US" sz="800" u="none" strike="noStrike" dirty="0">
                          <a:effectLst/>
                        </a:rPr>
                        <a:t>BCR-06</a:t>
                      </a:r>
                      <a:endParaRPr lang="en-US" sz="800" b="1" i="0" u="none" strike="noStrike" dirty="0">
                        <a:effectLst/>
                        <a:latin typeface="Gill Sans MT" panose="020B0502020104020203" pitchFamily="34" charset="77"/>
                      </a:endParaRPr>
                    </a:p>
                  </a:txBody>
                  <a:tcPr marL="2292" marR="2292" marT="2292" marB="0" anchor="ctr"/>
                </a:tc>
                <a:tc>
                  <a:txBody>
                    <a:bodyPr/>
                    <a:lstStyle/>
                    <a:p>
                      <a:pPr algn="l" fontAlgn="t"/>
                      <a:r>
                        <a:rPr lang="en-US" sz="800" u="none" strike="noStrike" dirty="0">
                          <a:effectLst/>
                        </a:rPr>
                        <a:t>Exercise and test business continuity and operational resilience</a:t>
                      </a:r>
                      <a:br>
                        <a:rPr lang="en-US" sz="800" u="none" strike="noStrike" dirty="0">
                          <a:effectLst/>
                        </a:rPr>
                      </a:br>
                      <a:r>
                        <a:rPr lang="en-US" sz="800" u="none" strike="noStrike" dirty="0">
                          <a:effectLst/>
                        </a:rPr>
                        <a:t>plans at least annually or upon significant changes.</a:t>
                      </a:r>
                      <a:br>
                        <a:rPr lang="en-US" sz="800" u="none" strike="noStrike" dirty="0">
                          <a:effectLst/>
                        </a:rPr>
                      </a:br>
                      <a:endParaRPr lang="en-US" sz="800" b="0" i="0" u="none" strike="noStrike" dirty="0">
                        <a:effectLst/>
                        <a:latin typeface="Gill Sans MT" panose="020B0502020104020203" pitchFamily="34" charset="77"/>
                      </a:endParaRPr>
                    </a:p>
                  </a:txBody>
                  <a:tcPr marL="2292" marR="2292" marT="2292" marB="0"/>
                </a:tc>
                <a:extLst>
                  <a:ext uri="{0D108BD9-81ED-4DB2-BD59-A6C34878D82A}">
                    <a16:rowId xmlns:a16="http://schemas.microsoft.com/office/drawing/2014/main" val="2092679492"/>
                  </a:ext>
                </a:extLst>
              </a:tr>
              <a:tr h="375864">
                <a:tc>
                  <a:txBody>
                    <a:bodyPr/>
                    <a:lstStyle/>
                    <a:p>
                      <a:pPr algn="l" fontAlgn="ctr"/>
                      <a:r>
                        <a:rPr lang="en-US" sz="800" u="none" strike="noStrike" dirty="0">
                          <a:effectLst/>
                        </a:rPr>
                        <a:t>Communication</a:t>
                      </a:r>
                      <a:endParaRPr lang="en-US" sz="800" b="0" i="0" u="none" strike="noStrike" dirty="0">
                        <a:effectLst/>
                        <a:latin typeface="Gill Sans MT" panose="020B0502020104020203" pitchFamily="34" charset="77"/>
                      </a:endParaRPr>
                    </a:p>
                  </a:txBody>
                  <a:tcPr marL="2292" marR="2292" marT="2292" marB="0" anchor="ctr"/>
                </a:tc>
                <a:tc>
                  <a:txBody>
                    <a:bodyPr/>
                    <a:lstStyle/>
                    <a:p>
                      <a:pPr algn="ctr" fontAlgn="ctr"/>
                      <a:r>
                        <a:rPr lang="en-US" sz="800" u="none" strike="noStrike">
                          <a:effectLst/>
                        </a:rPr>
                        <a:t>BCR-07</a:t>
                      </a:r>
                      <a:endParaRPr lang="en-US" sz="800" b="1" i="0" u="none" strike="noStrike">
                        <a:effectLst/>
                        <a:latin typeface="Gill Sans MT" panose="020B0502020104020203" pitchFamily="34" charset="77"/>
                      </a:endParaRPr>
                    </a:p>
                  </a:txBody>
                  <a:tcPr marL="2292" marR="2292" marT="2292" marB="0" anchor="ctr"/>
                </a:tc>
                <a:tc>
                  <a:txBody>
                    <a:bodyPr/>
                    <a:lstStyle/>
                    <a:p>
                      <a:pPr algn="l" fontAlgn="t"/>
                      <a:r>
                        <a:rPr lang="en-US" sz="800" u="none" strike="noStrike" dirty="0">
                          <a:effectLst/>
                        </a:rPr>
                        <a:t>Establish communication with stakeholders and participants in the</a:t>
                      </a:r>
                      <a:br>
                        <a:rPr lang="en-US" sz="800" u="none" strike="noStrike" dirty="0">
                          <a:effectLst/>
                        </a:rPr>
                      </a:br>
                      <a:r>
                        <a:rPr lang="en-US" sz="800" u="none" strike="noStrike" dirty="0">
                          <a:effectLst/>
                        </a:rPr>
                        <a:t>course of business continuity and resilience procedures.</a:t>
                      </a:r>
                      <a:br>
                        <a:rPr lang="en-US" sz="800" u="none" strike="noStrike" dirty="0">
                          <a:effectLst/>
                        </a:rPr>
                      </a:br>
                      <a:endParaRPr lang="en-US" sz="800" b="0" i="0" u="none" strike="noStrike" dirty="0">
                        <a:effectLst/>
                        <a:latin typeface="Gill Sans MT" panose="020B0502020104020203" pitchFamily="34" charset="77"/>
                      </a:endParaRPr>
                    </a:p>
                  </a:txBody>
                  <a:tcPr marL="2292" marR="2292" marT="2292" marB="0"/>
                </a:tc>
                <a:extLst>
                  <a:ext uri="{0D108BD9-81ED-4DB2-BD59-A6C34878D82A}">
                    <a16:rowId xmlns:a16="http://schemas.microsoft.com/office/drawing/2014/main" val="3633104934"/>
                  </a:ext>
                </a:extLst>
              </a:tr>
              <a:tr h="500372">
                <a:tc>
                  <a:txBody>
                    <a:bodyPr/>
                    <a:lstStyle/>
                    <a:p>
                      <a:pPr algn="l" fontAlgn="ctr"/>
                      <a:r>
                        <a:rPr lang="en-US" sz="800" u="none" strike="noStrike" dirty="0">
                          <a:effectLst/>
                        </a:rPr>
                        <a:t>Backup</a:t>
                      </a:r>
                      <a:endParaRPr lang="en-US" sz="800" b="0" i="0" u="none" strike="noStrike" dirty="0">
                        <a:effectLst/>
                        <a:latin typeface="Gill Sans MT" panose="020B0502020104020203" pitchFamily="34" charset="77"/>
                      </a:endParaRPr>
                    </a:p>
                  </a:txBody>
                  <a:tcPr marL="2292" marR="2292" marT="2292" marB="0" anchor="ctr"/>
                </a:tc>
                <a:tc>
                  <a:txBody>
                    <a:bodyPr/>
                    <a:lstStyle/>
                    <a:p>
                      <a:pPr algn="ctr" fontAlgn="ctr"/>
                      <a:r>
                        <a:rPr lang="en-US" sz="800" u="none" strike="noStrike">
                          <a:effectLst/>
                        </a:rPr>
                        <a:t>BCR-08</a:t>
                      </a:r>
                      <a:endParaRPr lang="en-US" sz="800" b="1" i="0" u="none" strike="noStrike">
                        <a:effectLst/>
                        <a:latin typeface="Gill Sans MT" panose="020B0502020104020203" pitchFamily="34" charset="77"/>
                      </a:endParaRPr>
                    </a:p>
                  </a:txBody>
                  <a:tcPr marL="2292" marR="2292" marT="2292" marB="0" anchor="ctr"/>
                </a:tc>
                <a:tc>
                  <a:txBody>
                    <a:bodyPr/>
                    <a:lstStyle/>
                    <a:p>
                      <a:pPr algn="l" fontAlgn="t"/>
                      <a:r>
                        <a:rPr lang="en-US" sz="800" u="none" strike="noStrike" dirty="0">
                          <a:effectLst/>
                        </a:rPr>
                        <a:t>Periodically backup data stored in the cloud. Ensure the confidentiality,</a:t>
                      </a:r>
                      <a:br>
                        <a:rPr lang="en-US" sz="800" u="none" strike="noStrike" dirty="0">
                          <a:effectLst/>
                        </a:rPr>
                      </a:br>
                      <a:r>
                        <a:rPr lang="en-US" sz="800" u="none" strike="noStrike" dirty="0">
                          <a:effectLst/>
                        </a:rPr>
                        <a:t>integrity and availability of the backup, and verify data restoration from backup</a:t>
                      </a:r>
                      <a:br>
                        <a:rPr lang="en-US" sz="800" u="none" strike="noStrike" dirty="0">
                          <a:effectLst/>
                        </a:rPr>
                      </a:br>
                      <a:r>
                        <a:rPr lang="en-US" sz="800" u="none" strike="noStrike" dirty="0">
                          <a:effectLst/>
                        </a:rPr>
                        <a:t>for resiliency.</a:t>
                      </a:r>
                      <a:br>
                        <a:rPr lang="en-US" sz="800" u="none" strike="noStrike" dirty="0">
                          <a:effectLst/>
                        </a:rPr>
                      </a:br>
                      <a:endParaRPr lang="en-US" sz="800" b="0" i="0" u="none" strike="noStrike" dirty="0">
                        <a:effectLst/>
                        <a:latin typeface="Gill Sans MT" panose="020B0502020104020203" pitchFamily="34" charset="77"/>
                      </a:endParaRPr>
                    </a:p>
                  </a:txBody>
                  <a:tcPr marL="2292" marR="2292" marT="2292" marB="0"/>
                </a:tc>
                <a:extLst>
                  <a:ext uri="{0D108BD9-81ED-4DB2-BD59-A6C34878D82A}">
                    <a16:rowId xmlns:a16="http://schemas.microsoft.com/office/drawing/2014/main" val="610381442"/>
                  </a:ext>
                </a:extLst>
              </a:tr>
              <a:tr h="500372">
                <a:tc>
                  <a:txBody>
                    <a:bodyPr/>
                    <a:lstStyle/>
                    <a:p>
                      <a:pPr algn="l" fontAlgn="ctr"/>
                      <a:r>
                        <a:rPr lang="en-US" sz="800" u="none" strike="noStrike" dirty="0">
                          <a:effectLst/>
                        </a:rPr>
                        <a:t>Disaster Response Plan</a:t>
                      </a:r>
                      <a:endParaRPr lang="en-US" sz="800" b="0" i="0" u="none" strike="noStrike" dirty="0">
                        <a:effectLst/>
                        <a:latin typeface="Gill Sans MT" panose="020B0502020104020203" pitchFamily="34" charset="77"/>
                      </a:endParaRPr>
                    </a:p>
                  </a:txBody>
                  <a:tcPr marL="2292" marR="2292" marT="2292" marB="0" anchor="ctr"/>
                </a:tc>
                <a:tc>
                  <a:txBody>
                    <a:bodyPr/>
                    <a:lstStyle/>
                    <a:p>
                      <a:pPr algn="ctr" fontAlgn="ctr"/>
                      <a:r>
                        <a:rPr lang="en-US" sz="800" u="none" strike="noStrike">
                          <a:effectLst/>
                        </a:rPr>
                        <a:t>BCR-09</a:t>
                      </a:r>
                      <a:endParaRPr lang="en-US" sz="800" b="1" i="0" u="none" strike="noStrike">
                        <a:effectLst/>
                        <a:latin typeface="Gill Sans MT" panose="020B0502020104020203" pitchFamily="34" charset="77"/>
                      </a:endParaRPr>
                    </a:p>
                  </a:txBody>
                  <a:tcPr marL="2292" marR="2292" marT="2292" marB="0" anchor="ctr"/>
                </a:tc>
                <a:tc>
                  <a:txBody>
                    <a:bodyPr/>
                    <a:lstStyle/>
                    <a:p>
                      <a:pPr algn="l" fontAlgn="t"/>
                      <a:r>
                        <a:rPr lang="en-US" sz="800" u="none" strike="noStrike" dirty="0">
                          <a:effectLst/>
                        </a:rPr>
                        <a:t>Establish, document, approve, communicate, apply, evaluate and maintain</a:t>
                      </a:r>
                      <a:br>
                        <a:rPr lang="en-US" sz="800" u="none" strike="noStrike" dirty="0">
                          <a:effectLst/>
                        </a:rPr>
                      </a:br>
                      <a:r>
                        <a:rPr lang="en-US" sz="800" u="none" strike="noStrike" dirty="0">
                          <a:effectLst/>
                        </a:rPr>
                        <a:t>a disaster response plan to recover from natural and man-made disasters. Update</a:t>
                      </a:r>
                      <a:br>
                        <a:rPr lang="en-US" sz="800" u="none" strike="noStrike" dirty="0">
                          <a:effectLst/>
                        </a:rPr>
                      </a:br>
                      <a:r>
                        <a:rPr lang="en-US" sz="800" u="none" strike="noStrike" dirty="0">
                          <a:effectLst/>
                        </a:rPr>
                        <a:t>the plan at least annually or upon significant changes.</a:t>
                      </a:r>
                      <a:br>
                        <a:rPr lang="en-US" sz="800" u="none" strike="noStrike" dirty="0">
                          <a:effectLst/>
                        </a:rPr>
                      </a:br>
                      <a:endParaRPr lang="en-US" sz="800" b="0" i="0" u="none" strike="noStrike" dirty="0">
                        <a:effectLst/>
                        <a:latin typeface="Gill Sans MT" panose="020B0502020104020203" pitchFamily="34" charset="77"/>
                      </a:endParaRPr>
                    </a:p>
                  </a:txBody>
                  <a:tcPr marL="2292" marR="2292" marT="2292" marB="0"/>
                </a:tc>
                <a:extLst>
                  <a:ext uri="{0D108BD9-81ED-4DB2-BD59-A6C34878D82A}">
                    <a16:rowId xmlns:a16="http://schemas.microsoft.com/office/drawing/2014/main" val="1641619373"/>
                  </a:ext>
                </a:extLst>
              </a:tr>
              <a:tr h="429928">
                <a:tc>
                  <a:txBody>
                    <a:bodyPr/>
                    <a:lstStyle/>
                    <a:p>
                      <a:pPr algn="l" fontAlgn="ctr"/>
                      <a:r>
                        <a:rPr lang="en-US" sz="800" u="none" strike="noStrike" dirty="0">
                          <a:effectLst/>
                        </a:rPr>
                        <a:t>Response Plan Exercise</a:t>
                      </a:r>
                      <a:endParaRPr lang="en-US" sz="800" b="0" i="0" u="none" strike="noStrike" dirty="0">
                        <a:effectLst/>
                        <a:latin typeface="Gill Sans MT" panose="020B0502020104020203" pitchFamily="34" charset="77"/>
                      </a:endParaRPr>
                    </a:p>
                  </a:txBody>
                  <a:tcPr marL="2292" marR="2292" marT="2292" marB="0" anchor="ctr"/>
                </a:tc>
                <a:tc>
                  <a:txBody>
                    <a:bodyPr/>
                    <a:lstStyle/>
                    <a:p>
                      <a:pPr algn="ctr" fontAlgn="ctr"/>
                      <a:r>
                        <a:rPr lang="en-US" sz="800" u="none" strike="noStrike">
                          <a:effectLst/>
                        </a:rPr>
                        <a:t>BCR-10</a:t>
                      </a:r>
                      <a:endParaRPr lang="en-US" sz="800" b="1" i="0" u="none" strike="noStrike">
                        <a:effectLst/>
                        <a:latin typeface="Gill Sans MT" panose="020B0502020104020203" pitchFamily="34" charset="77"/>
                      </a:endParaRPr>
                    </a:p>
                  </a:txBody>
                  <a:tcPr marL="2292" marR="2292" marT="2292" marB="0" anchor="ctr"/>
                </a:tc>
                <a:tc>
                  <a:txBody>
                    <a:bodyPr/>
                    <a:lstStyle/>
                    <a:p>
                      <a:pPr algn="l" fontAlgn="t"/>
                      <a:r>
                        <a:rPr lang="en-US" sz="800" u="none" strike="noStrike" dirty="0">
                          <a:effectLst/>
                        </a:rPr>
                        <a:t>Exercise the disaster response plan annually or upon significant</a:t>
                      </a:r>
                      <a:br>
                        <a:rPr lang="en-US" sz="800" u="none" strike="noStrike" dirty="0">
                          <a:effectLst/>
                        </a:rPr>
                      </a:br>
                      <a:r>
                        <a:rPr lang="en-US" sz="800" u="none" strike="noStrike" dirty="0">
                          <a:effectLst/>
                        </a:rPr>
                        <a:t>changes, including if possible local emergency authorities.</a:t>
                      </a:r>
                      <a:br>
                        <a:rPr lang="en-US" sz="800" u="none" strike="noStrike" dirty="0">
                          <a:effectLst/>
                        </a:rPr>
                      </a:br>
                      <a:endParaRPr lang="en-US" sz="800" b="0" i="0" u="none" strike="noStrike" dirty="0">
                        <a:effectLst/>
                        <a:latin typeface="Gill Sans MT" panose="020B0502020104020203" pitchFamily="34" charset="77"/>
                      </a:endParaRPr>
                    </a:p>
                  </a:txBody>
                  <a:tcPr marL="2292" marR="2292" marT="2292" marB="0"/>
                </a:tc>
                <a:extLst>
                  <a:ext uri="{0D108BD9-81ED-4DB2-BD59-A6C34878D82A}">
                    <a16:rowId xmlns:a16="http://schemas.microsoft.com/office/drawing/2014/main" val="2225441311"/>
                  </a:ext>
                </a:extLst>
              </a:tr>
              <a:tr h="500372">
                <a:tc>
                  <a:txBody>
                    <a:bodyPr/>
                    <a:lstStyle/>
                    <a:p>
                      <a:pPr algn="l" fontAlgn="ctr"/>
                      <a:r>
                        <a:rPr lang="en-US" sz="800" u="none" strike="noStrike" dirty="0">
                          <a:effectLst/>
                        </a:rPr>
                        <a:t>Equipment Redundancy</a:t>
                      </a:r>
                      <a:endParaRPr lang="en-US" sz="800" b="0" i="0" u="none" strike="noStrike" dirty="0">
                        <a:effectLst/>
                        <a:latin typeface="Gill Sans MT" panose="020B0502020104020203" pitchFamily="34" charset="77"/>
                      </a:endParaRPr>
                    </a:p>
                  </a:txBody>
                  <a:tcPr marL="2292" marR="2292" marT="2292" marB="0" anchor="ctr"/>
                </a:tc>
                <a:tc>
                  <a:txBody>
                    <a:bodyPr/>
                    <a:lstStyle/>
                    <a:p>
                      <a:pPr algn="ctr" fontAlgn="ctr"/>
                      <a:r>
                        <a:rPr lang="en-US" sz="800" u="none" strike="noStrike">
                          <a:effectLst/>
                        </a:rPr>
                        <a:t>BCR-11</a:t>
                      </a:r>
                      <a:endParaRPr lang="en-US" sz="800" b="1" i="0" u="none" strike="noStrike">
                        <a:effectLst/>
                        <a:latin typeface="Gill Sans MT" panose="020B0502020104020203" pitchFamily="34" charset="77"/>
                      </a:endParaRPr>
                    </a:p>
                  </a:txBody>
                  <a:tcPr marL="2292" marR="2292" marT="2292" marB="0" anchor="ctr"/>
                </a:tc>
                <a:tc>
                  <a:txBody>
                    <a:bodyPr/>
                    <a:lstStyle/>
                    <a:p>
                      <a:pPr algn="l" fontAlgn="t"/>
                      <a:r>
                        <a:rPr lang="en-US" sz="800" u="none" strike="noStrike" dirty="0">
                          <a:effectLst/>
                        </a:rPr>
                        <a:t>Supplement business-critical equipment with redundant equipment independently</a:t>
                      </a:r>
                      <a:br>
                        <a:rPr lang="en-US" sz="800" u="none" strike="noStrike" dirty="0">
                          <a:effectLst/>
                        </a:rPr>
                      </a:br>
                      <a:r>
                        <a:rPr lang="en-US" sz="800" u="none" strike="noStrike" dirty="0">
                          <a:effectLst/>
                        </a:rPr>
                        <a:t>located at a reasonable minimum distance in accordance with applicable industry</a:t>
                      </a:r>
                      <a:br>
                        <a:rPr lang="en-US" sz="800" u="none" strike="noStrike" dirty="0">
                          <a:effectLst/>
                        </a:rPr>
                      </a:br>
                      <a:r>
                        <a:rPr lang="en-US" sz="800" u="none" strike="noStrike" dirty="0">
                          <a:effectLst/>
                        </a:rPr>
                        <a:t>standards.</a:t>
                      </a:r>
                      <a:br>
                        <a:rPr lang="en-US" sz="800" u="none" strike="noStrike" dirty="0">
                          <a:effectLst/>
                        </a:rPr>
                      </a:br>
                      <a:endParaRPr lang="en-US" sz="800" b="0" i="0" u="none" strike="noStrike" dirty="0">
                        <a:effectLst/>
                        <a:latin typeface="Gill Sans MT" panose="020B0502020104020203" pitchFamily="34" charset="77"/>
                      </a:endParaRPr>
                    </a:p>
                  </a:txBody>
                  <a:tcPr marL="2292" marR="2292" marT="2292" marB="0"/>
                </a:tc>
                <a:extLst>
                  <a:ext uri="{0D108BD9-81ED-4DB2-BD59-A6C34878D82A}">
                    <a16:rowId xmlns:a16="http://schemas.microsoft.com/office/drawing/2014/main" val="484881808"/>
                  </a:ext>
                </a:extLst>
              </a:tr>
            </a:tbl>
          </a:graphicData>
        </a:graphic>
      </p:graphicFrame>
    </p:spTree>
    <p:extLst>
      <p:ext uri="{BB962C8B-B14F-4D97-AF65-F5344CB8AC3E}">
        <p14:creationId xmlns:p14="http://schemas.microsoft.com/office/powerpoint/2010/main" val="1526060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Change Control and Configuration Management – CCC</a:t>
            </a:r>
          </a:p>
          <a:p>
            <a:pPr marL="0" indent="0">
              <a:buNone/>
            </a:pPr>
            <a:r>
              <a:rPr lang="en-US" sz="2000" dirty="0"/>
              <a:t>	</a:t>
            </a:r>
          </a:p>
        </p:txBody>
      </p:sp>
      <p:graphicFrame>
        <p:nvGraphicFramePr>
          <p:cNvPr id="3" name="Table 2">
            <a:extLst>
              <a:ext uri="{FF2B5EF4-FFF2-40B4-BE49-F238E27FC236}">
                <a16:creationId xmlns:a16="http://schemas.microsoft.com/office/drawing/2014/main" id="{EA61E71D-4AC5-171D-7129-990073EBFF8D}"/>
              </a:ext>
            </a:extLst>
          </p:cNvPr>
          <p:cNvGraphicFramePr>
            <a:graphicFrameLocks noGrp="1"/>
          </p:cNvGraphicFramePr>
          <p:nvPr>
            <p:extLst>
              <p:ext uri="{D42A27DB-BD31-4B8C-83A1-F6EECF244321}">
                <p14:modId xmlns:p14="http://schemas.microsoft.com/office/powerpoint/2010/main" val="2116163746"/>
              </p:ext>
            </p:extLst>
          </p:nvPr>
        </p:nvGraphicFramePr>
        <p:xfrm>
          <a:off x="457200" y="1556792"/>
          <a:ext cx="7931224" cy="5199420"/>
        </p:xfrm>
        <a:graphic>
          <a:graphicData uri="http://schemas.openxmlformats.org/drawingml/2006/table">
            <a:tbl>
              <a:tblPr>
                <a:tableStyleId>{5C22544A-7EE6-4342-B048-85BDC9FD1C3A}</a:tableStyleId>
              </a:tblPr>
              <a:tblGrid>
                <a:gridCol w="2150841">
                  <a:extLst>
                    <a:ext uri="{9D8B030D-6E8A-4147-A177-3AD203B41FA5}">
                      <a16:colId xmlns:a16="http://schemas.microsoft.com/office/drawing/2014/main" val="2420423732"/>
                    </a:ext>
                  </a:extLst>
                </a:gridCol>
                <a:gridCol w="940991">
                  <a:extLst>
                    <a:ext uri="{9D8B030D-6E8A-4147-A177-3AD203B41FA5}">
                      <a16:colId xmlns:a16="http://schemas.microsoft.com/office/drawing/2014/main" val="1154655721"/>
                    </a:ext>
                  </a:extLst>
                </a:gridCol>
                <a:gridCol w="4839392">
                  <a:extLst>
                    <a:ext uri="{9D8B030D-6E8A-4147-A177-3AD203B41FA5}">
                      <a16:colId xmlns:a16="http://schemas.microsoft.com/office/drawing/2014/main" val="636890434"/>
                    </a:ext>
                  </a:extLst>
                </a:gridCol>
              </a:tblGrid>
              <a:tr h="599551">
                <a:tc>
                  <a:txBody>
                    <a:bodyPr/>
                    <a:lstStyle/>
                    <a:p>
                      <a:pPr algn="l" fontAlgn="ctr"/>
                      <a:r>
                        <a:rPr lang="en-US" sz="1000" u="none" strike="noStrike" dirty="0">
                          <a:effectLst/>
                        </a:rPr>
                        <a:t>Change Management Policy and Procedures</a:t>
                      </a:r>
                      <a:endParaRPr lang="en-US" sz="1000" b="0" i="0" u="none" strike="noStrike" dirty="0">
                        <a:effectLst/>
                        <a:latin typeface="Gill Sans MT" panose="020B0502020104020203" pitchFamily="34" charset="77"/>
                      </a:endParaRPr>
                    </a:p>
                  </a:txBody>
                  <a:tcPr marL="1980" marR="1980" marT="1980" marB="0" anchor="ctr"/>
                </a:tc>
                <a:tc>
                  <a:txBody>
                    <a:bodyPr/>
                    <a:lstStyle/>
                    <a:p>
                      <a:pPr algn="ctr" fontAlgn="ctr"/>
                      <a:r>
                        <a:rPr lang="en-US" sz="1000" u="none" strike="noStrike" dirty="0">
                          <a:effectLst/>
                        </a:rPr>
                        <a:t>CCC-01</a:t>
                      </a:r>
                      <a:endParaRPr lang="en-US" sz="1000" b="1" i="0" u="none" strike="noStrike" dirty="0">
                        <a:effectLst/>
                        <a:latin typeface="Gill Sans MT" panose="020B0502020104020203" pitchFamily="34" charset="77"/>
                      </a:endParaRPr>
                    </a:p>
                  </a:txBody>
                  <a:tcPr marL="1980" marR="1980" marT="1980"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for managing the risks associated with applying changes</a:t>
                      </a:r>
                      <a:br>
                        <a:rPr lang="en-US" sz="1000" u="none" strike="noStrike">
                          <a:effectLst/>
                        </a:rPr>
                      </a:br>
                      <a:r>
                        <a:rPr lang="en-US" sz="1000" u="none" strike="noStrike">
                          <a:effectLst/>
                        </a:rPr>
                        <a:t>to organization assets, including application, systems, infrastructure, configuration,</a:t>
                      </a:r>
                      <a:br>
                        <a:rPr lang="en-US" sz="1000" u="none" strike="noStrike">
                          <a:effectLst/>
                        </a:rPr>
                      </a:br>
                      <a:r>
                        <a:rPr lang="en-US" sz="1000" u="none" strike="noStrike">
                          <a:effectLst/>
                        </a:rPr>
                        <a:t>etc., regardless of whether the assets are managed internally or externally</a:t>
                      </a:r>
                      <a:br>
                        <a:rPr lang="en-US" sz="1000" u="none" strike="noStrike">
                          <a:effectLst/>
                        </a:rPr>
                      </a:br>
                      <a:r>
                        <a:rPr lang="en-US" sz="1000" u="none" strike="noStrike">
                          <a:effectLst/>
                        </a:rPr>
                        <a:t>(i.e., outsourced). Review and update the policies and procedures at least annually.</a:t>
                      </a:r>
                      <a:br>
                        <a:rPr lang="en-US" sz="1000" u="none" strike="noStrike">
                          <a:effectLst/>
                        </a:rPr>
                      </a:br>
                      <a:endParaRPr lang="en-US" sz="1000" b="0" i="0" u="none" strike="noStrike">
                        <a:effectLst/>
                        <a:latin typeface="Gill Sans MT" panose="020B0502020104020203" pitchFamily="34" charset="77"/>
                      </a:endParaRPr>
                    </a:p>
                  </a:txBody>
                  <a:tcPr marL="1980" marR="1980" marT="1980" marB="0"/>
                </a:tc>
                <a:extLst>
                  <a:ext uri="{0D108BD9-81ED-4DB2-BD59-A6C34878D82A}">
                    <a16:rowId xmlns:a16="http://schemas.microsoft.com/office/drawing/2014/main" val="2333202061"/>
                  </a:ext>
                </a:extLst>
              </a:tr>
              <a:tr h="372643">
                <a:tc>
                  <a:txBody>
                    <a:bodyPr/>
                    <a:lstStyle/>
                    <a:p>
                      <a:pPr algn="l" fontAlgn="ctr"/>
                      <a:r>
                        <a:rPr lang="en-US" sz="1000" u="none" strike="noStrike" dirty="0">
                          <a:effectLst/>
                        </a:rPr>
                        <a:t>Quality Testing</a:t>
                      </a:r>
                      <a:endParaRPr lang="en-US" sz="1000" b="0" i="0" u="none" strike="noStrike" dirty="0">
                        <a:effectLst/>
                        <a:latin typeface="Gill Sans MT" panose="020B0502020104020203" pitchFamily="34" charset="77"/>
                      </a:endParaRPr>
                    </a:p>
                  </a:txBody>
                  <a:tcPr marL="1980" marR="1980" marT="1980" marB="0" anchor="ctr"/>
                </a:tc>
                <a:tc>
                  <a:txBody>
                    <a:bodyPr/>
                    <a:lstStyle/>
                    <a:p>
                      <a:pPr algn="ctr" fontAlgn="ctr"/>
                      <a:r>
                        <a:rPr lang="en-US" sz="1000" u="none" strike="noStrike">
                          <a:effectLst/>
                        </a:rPr>
                        <a:t>CCC-02</a:t>
                      </a:r>
                      <a:endParaRPr lang="en-US" sz="1000" b="1" i="0" u="none" strike="noStrike">
                        <a:effectLst/>
                        <a:latin typeface="Gill Sans MT" panose="020B0502020104020203" pitchFamily="34" charset="77"/>
                      </a:endParaRPr>
                    </a:p>
                  </a:txBody>
                  <a:tcPr marL="1980" marR="1980" marT="1980" marB="0" anchor="ctr"/>
                </a:tc>
                <a:tc>
                  <a:txBody>
                    <a:bodyPr/>
                    <a:lstStyle/>
                    <a:p>
                      <a:pPr algn="l" fontAlgn="t"/>
                      <a:r>
                        <a:rPr lang="en-US" sz="1000" u="none" strike="noStrike">
                          <a:effectLst/>
                        </a:rPr>
                        <a:t>Follow a defined quality change control, approval and testing process</a:t>
                      </a:r>
                      <a:br>
                        <a:rPr lang="en-US" sz="1000" u="none" strike="noStrike">
                          <a:effectLst/>
                        </a:rPr>
                      </a:br>
                      <a:r>
                        <a:rPr lang="en-US" sz="1000" u="none" strike="noStrike">
                          <a:effectLst/>
                        </a:rPr>
                        <a:t>with established baselines, testing, and release standards.</a:t>
                      </a:r>
                      <a:br>
                        <a:rPr lang="en-US" sz="1000" u="none" strike="noStrike">
                          <a:effectLst/>
                        </a:rPr>
                      </a:br>
                      <a:endParaRPr lang="en-US" sz="1000" b="0" i="0" u="none" strike="noStrike">
                        <a:effectLst/>
                        <a:latin typeface="Gill Sans MT" panose="020B0502020104020203" pitchFamily="34" charset="77"/>
                      </a:endParaRPr>
                    </a:p>
                  </a:txBody>
                  <a:tcPr marL="1980" marR="1980" marT="1980" marB="0"/>
                </a:tc>
                <a:extLst>
                  <a:ext uri="{0D108BD9-81ED-4DB2-BD59-A6C34878D82A}">
                    <a16:rowId xmlns:a16="http://schemas.microsoft.com/office/drawing/2014/main" val="3728391880"/>
                  </a:ext>
                </a:extLst>
              </a:tr>
              <a:tr h="611576">
                <a:tc>
                  <a:txBody>
                    <a:bodyPr/>
                    <a:lstStyle/>
                    <a:p>
                      <a:pPr algn="l" fontAlgn="ctr"/>
                      <a:r>
                        <a:rPr lang="en-US" sz="1000" u="none" strike="noStrike" dirty="0">
                          <a:effectLst/>
                        </a:rPr>
                        <a:t>Change Management Technology</a:t>
                      </a:r>
                      <a:endParaRPr lang="en-US" sz="1000" b="0" i="0" u="none" strike="noStrike" dirty="0">
                        <a:effectLst/>
                        <a:latin typeface="Gill Sans MT" panose="020B0502020104020203" pitchFamily="34" charset="77"/>
                      </a:endParaRPr>
                    </a:p>
                  </a:txBody>
                  <a:tcPr marL="1980" marR="1980" marT="1980" marB="0" anchor="ctr"/>
                </a:tc>
                <a:tc>
                  <a:txBody>
                    <a:bodyPr/>
                    <a:lstStyle/>
                    <a:p>
                      <a:pPr algn="ctr" fontAlgn="ctr"/>
                      <a:r>
                        <a:rPr lang="en-US" sz="1000" u="none" strike="noStrike">
                          <a:effectLst/>
                        </a:rPr>
                        <a:t>CCC-03</a:t>
                      </a:r>
                      <a:endParaRPr lang="en-US" sz="1000" b="1" i="0" u="none" strike="noStrike">
                        <a:effectLst/>
                        <a:latin typeface="Gill Sans MT" panose="020B0502020104020203" pitchFamily="34" charset="77"/>
                      </a:endParaRPr>
                    </a:p>
                  </a:txBody>
                  <a:tcPr marL="1980" marR="1980" marT="1980" marB="0" anchor="ctr"/>
                </a:tc>
                <a:tc>
                  <a:txBody>
                    <a:bodyPr/>
                    <a:lstStyle/>
                    <a:p>
                      <a:pPr algn="l" fontAlgn="t"/>
                      <a:r>
                        <a:rPr lang="en-US" sz="1000" u="none" strike="noStrike">
                          <a:effectLst/>
                        </a:rPr>
                        <a:t>Manage the risks associated with applying changes to organization</a:t>
                      </a:r>
                      <a:br>
                        <a:rPr lang="en-US" sz="1000" u="none" strike="noStrike">
                          <a:effectLst/>
                        </a:rPr>
                      </a:br>
                      <a:r>
                        <a:rPr lang="en-US" sz="1000" u="none" strike="noStrike">
                          <a:effectLst/>
                        </a:rPr>
                        <a:t>assets, including application, systems, infrastructure, configuration, etc.,</a:t>
                      </a:r>
                      <a:br>
                        <a:rPr lang="en-US" sz="1000" u="none" strike="noStrike">
                          <a:effectLst/>
                        </a:rPr>
                      </a:br>
                      <a:r>
                        <a:rPr lang="en-US" sz="1000" u="none" strike="noStrike">
                          <a:effectLst/>
                        </a:rPr>
                        <a:t>regardless of whether the assets are managed internally or externally (i.e.,</a:t>
                      </a:r>
                      <a:br>
                        <a:rPr lang="en-US" sz="1000" u="none" strike="noStrike">
                          <a:effectLst/>
                        </a:rPr>
                      </a:br>
                      <a:r>
                        <a:rPr lang="en-US" sz="1000" u="none" strike="noStrike">
                          <a:effectLst/>
                        </a:rPr>
                        <a:t>outsourced).</a:t>
                      </a:r>
                      <a:br>
                        <a:rPr lang="en-US" sz="1000" u="none" strike="noStrike">
                          <a:effectLst/>
                        </a:rPr>
                      </a:br>
                      <a:endParaRPr lang="en-US" sz="1000" b="0" i="0" u="none" strike="noStrike">
                        <a:effectLst/>
                        <a:latin typeface="Gill Sans MT" panose="020B0502020104020203" pitchFamily="34" charset="77"/>
                      </a:endParaRPr>
                    </a:p>
                  </a:txBody>
                  <a:tcPr marL="1980" marR="1980" marT="1980" marB="0"/>
                </a:tc>
                <a:extLst>
                  <a:ext uri="{0D108BD9-81ED-4DB2-BD59-A6C34878D82A}">
                    <a16:rowId xmlns:a16="http://schemas.microsoft.com/office/drawing/2014/main" val="1209902268"/>
                  </a:ext>
                </a:extLst>
              </a:tr>
              <a:tr h="415175">
                <a:tc>
                  <a:txBody>
                    <a:bodyPr/>
                    <a:lstStyle/>
                    <a:p>
                      <a:pPr algn="l" fontAlgn="ctr"/>
                      <a:r>
                        <a:rPr lang="en-US" sz="1000" u="none" strike="noStrike" dirty="0">
                          <a:effectLst/>
                        </a:rPr>
                        <a:t>Unauthorized Change Protection</a:t>
                      </a:r>
                      <a:endParaRPr lang="en-US" sz="1000" b="0" i="0" u="none" strike="noStrike" dirty="0">
                        <a:effectLst/>
                        <a:latin typeface="Gill Sans MT" panose="020B0502020104020203" pitchFamily="34" charset="77"/>
                      </a:endParaRPr>
                    </a:p>
                  </a:txBody>
                  <a:tcPr marL="1980" marR="1980" marT="1980" marB="0" anchor="ctr"/>
                </a:tc>
                <a:tc>
                  <a:txBody>
                    <a:bodyPr/>
                    <a:lstStyle/>
                    <a:p>
                      <a:pPr algn="ctr" fontAlgn="ctr"/>
                      <a:r>
                        <a:rPr lang="en-US" sz="1000" u="none" strike="noStrike" dirty="0">
                          <a:effectLst/>
                        </a:rPr>
                        <a:t>CCC-04</a:t>
                      </a:r>
                      <a:endParaRPr lang="en-US" sz="1000" b="1" i="0" u="none" strike="noStrike" dirty="0">
                        <a:effectLst/>
                        <a:latin typeface="Gill Sans MT" panose="020B0502020104020203" pitchFamily="34" charset="77"/>
                      </a:endParaRPr>
                    </a:p>
                  </a:txBody>
                  <a:tcPr marL="1980" marR="1980" marT="1980" marB="0" anchor="ctr"/>
                </a:tc>
                <a:tc>
                  <a:txBody>
                    <a:bodyPr/>
                    <a:lstStyle/>
                    <a:p>
                      <a:pPr algn="l" fontAlgn="t"/>
                      <a:r>
                        <a:rPr lang="en-US" sz="1000" u="none" strike="noStrike">
                          <a:effectLst/>
                        </a:rPr>
                        <a:t>Restrict the unauthorized addition, removal, update, and management</a:t>
                      </a:r>
                      <a:br>
                        <a:rPr lang="en-US" sz="1000" u="none" strike="noStrike">
                          <a:effectLst/>
                        </a:rPr>
                      </a:br>
                      <a:r>
                        <a:rPr lang="en-US" sz="1000" u="none" strike="noStrike">
                          <a:effectLst/>
                        </a:rPr>
                        <a:t>of organization assets.</a:t>
                      </a:r>
                      <a:br>
                        <a:rPr lang="en-US" sz="1000" u="none" strike="noStrike">
                          <a:effectLst/>
                        </a:rPr>
                      </a:br>
                      <a:endParaRPr lang="en-US" sz="1000" b="0" i="0" u="none" strike="noStrike">
                        <a:effectLst/>
                        <a:latin typeface="Gill Sans MT" panose="020B0502020104020203" pitchFamily="34" charset="77"/>
                      </a:endParaRPr>
                    </a:p>
                  </a:txBody>
                  <a:tcPr marL="1980" marR="1980" marT="1980" marB="0"/>
                </a:tc>
                <a:extLst>
                  <a:ext uri="{0D108BD9-81ED-4DB2-BD59-A6C34878D82A}">
                    <a16:rowId xmlns:a16="http://schemas.microsoft.com/office/drawing/2014/main" val="3145524168"/>
                  </a:ext>
                </a:extLst>
              </a:tr>
              <a:tr h="558921">
                <a:tc>
                  <a:txBody>
                    <a:bodyPr/>
                    <a:lstStyle/>
                    <a:p>
                      <a:pPr algn="l" fontAlgn="ctr"/>
                      <a:r>
                        <a:rPr lang="en-US" sz="1000" u="none" strike="noStrike" dirty="0">
                          <a:effectLst/>
                        </a:rPr>
                        <a:t>Change Agreements</a:t>
                      </a:r>
                      <a:endParaRPr lang="en-US" sz="1000" b="0" i="0" u="none" strike="noStrike" dirty="0">
                        <a:effectLst/>
                        <a:latin typeface="Gill Sans MT" panose="020B0502020104020203" pitchFamily="34" charset="77"/>
                      </a:endParaRPr>
                    </a:p>
                  </a:txBody>
                  <a:tcPr marL="1980" marR="1980" marT="1980" marB="0" anchor="ctr"/>
                </a:tc>
                <a:tc>
                  <a:txBody>
                    <a:bodyPr/>
                    <a:lstStyle/>
                    <a:p>
                      <a:pPr algn="ctr" fontAlgn="ctr"/>
                      <a:r>
                        <a:rPr lang="en-US" sz="1000" u="none" strike="noStrike" dirty="0">
                          <a:effectLst/>
                        </a:rPr>
                        <a:t>CCC-05</a:t>
                      </a:r>
                      <a:endParaRPr lang="en-US" sz="1000" b="1" i="0" u="none" strike="noStrike" dirty="0">
                        <a:effectLst/>
                        <a:latin typeface="Gill Sans MT" panose="020B0502020104020203" pitchFamily="34" charset="77"/>
                      </a:endParaRPr>
                    </a:p>
                  </a:txBody>
                  <a:tcPr marL="1980" marR="1980" marT="1980" marB="0" anchor="ctr"/>
                </a:tc>
                <a:tc>
                  <a:txBody>
                    <a:bodyPr/>
                    <a:lstStyle/>
                    <a:p>
                      <a:pPr algn="l" fontAlgn="t"/>
                      <a:r>
                        <a:rPr lang="en-US" sz="1000" u="none" strike="noStrike">
                          <a:effectLst/>
                        </a:rPr>
                        <a:t>Include provisions limiting changes directly impacting CSCs owned</a:t>
                      </a:r>
                      <a:br>
                        <a:rPr lang="en-US" sz="1000" u="none" strike="noStrike">
                          <a:effectLst/>
                        </a:rPr>
                      </a:br>
                      <a:r>
                        <a:rPr lang="en-US" sz="1000" u="none" strike="noStrike">
                          <a:effectLst/>
                        </a:rPr>
                        <a:t>environments/tenants to explicitly authorized requests within service level</a:t>
                      </a:r>
                      <a:br>
                        <a:rPr lang="en-US" sz="1000" u="none" strike="noStrike">
                          <a:effectLst/>
                        </a:rPr>
                      </a:br>
                      <a:r>
                        <a:rPr lang="en-US" sz="1000" u="none" strike="noStrike">
                          <a:effectLst/>
                        </a:rPr>
                        <a:t>agreements between CSPs and CSCs.</a:t>
                      </a:r>
                      <a:br>
                        <a:rPr lang="en-US" sz="1000" u="none" strike="noStrike">
                          <a:effectLst/>
                        </a:rPr>
                      </a:br>
                      <a:endParaRPr lang="en-US" sz="1000" b="0" i="0" u="none" strike="noStrike">
                        <a:effectLst/>
                        <a:latin typeface="Gill Sans MT" panose="020B0502020104020203" pitchFamily="34" charset="77"/>
                      </a:endParaRPr>
                    </a:p>
                  </a:txBody>
                  <a:tcPr marL="1980" marR="1980" marT="1980" marB="0"/>
                </a:tc>
                <a:extLst>
                  <a:ext uri="{0D108BD9-81ED-4DB2-BD59-A6C34878D82A}">
                    <a16:rowId xmlns:a16="http://schemas.microsoft.com/office/drawing/2014/main" val="3408555176"/>
                  </a:ext>
                </a:extLst>
              </a:tr>
              <a:tr h="415175">
                <a:tc>
                  <a:txBody>
                    <a:bodyPr/>
                    <a:lstStyle/>
                    <a:p>
                      <a:pPr algn="l" fontAlgn="ctr"/>
                      <a:r>
                        <a:rPr lang="en-US" sz="1000" u="none" strike="noStrike" dirty="0">
                          <a:effectLst/>
                        </a:rPr>
                        <a:t>Change Management Baseline</a:t>
                      </a:r>
                      <a:endParaRPr lang="en-US" sz="1000" b="0" i="0" u="none" strike="noStrike" dirty="0">
                        <a:effectLst/>
                        <a:latin typeface="Gill Sans MT" panose="020B0502020104020203" pitchFamily="34" charset="77"/>
                      </a:endParaRPr>
                    </a:p>
                  </a:txBody>
                  <a:tcPr marL="1980" marR="1980" marT="1980" marB="0" anchor="ctr"/>
                </a:tc>
                <a:tc>
                  <a:txBody>
                    <a:bodyPr/>
                    <a:lstStyle/>
                    <a:p>
                      <a:pPr algn="ctr" fontAlgn="ctr"/>
                      <a:r>
                        <a:rPr lang="en-US" sz="1000" u="none" strike="noStrike" dirty="0">
                          <a:effectLst/>
                        </a:rPr>
                        <a:t>CCC-06</a:t>
                      </a:r>
                      <a:endParaRPr lang="en-US" sz="1000" b="1" i="0" u="none" strike="noStrike" dirty="0">
                        <a:effectLst/>
                        <a:latin typeface="Gill Sans MT" panose="020B0502020104020203" pitchFamily="34" charset="77"/>
                      </a:endParaRPr>
                    </a:p>
                  </a:txBody>
                  <a:tcPr marL="1980" marR="1980" marT="1980" marB="0" anchor="ctr"/>
                </a:tc>
                <a:tc>
                  <a:txBody>
                    <a:bodyPr/>
                    <a:lstStyle/>
                    <a:p>
                      <a:pPr algn="l" fontAlgn="t"/>
                      <a:r>
                        <a:rPr lang="en-US" sz="1000" u="none" strike="noStrike">
                          <a:effectLst/>
                        </a:rPr>
                        <a:t>Establish change management baselines for all relevant authorized</a:t>
                      </a:r>
                      <a:br>
                        <a:rPr lang="en-US" sz="1000" u="none" strike="noStrike">
                          <a:effectLst/>
                        </a:rPr>
                      </a:br>
                      <a:r>
                        <a:rPr lang="en-US" sz="1000" u="none" strike="noStrike">
                          <a:effectLst/>
                        </a:rPr>
                        <a:t>changes on organization assets.</a:t>
                      </a:r>
                      <a:br>
                        <a:rPr lang="en-US" sz="1000" u="none" strike="noStrike">
                          <a:effectLst/>
                        </a:rPr>
                      </a:br>
                      <a:endParaRPr lang="en-US" sz="1000" b="0" i="0" u="none" strike="noStrike">
                        <a:effectLst/>
                        <a:latin typeface="Gill Sans MT" panose="020B0502020104020203" pitchFamily="34" charset="77"/>
                      </a:endParaRPr>
                    </a:p>
                  </a:txBody>
                  <a:tcPr marL="1980" marR="1980" marT="1980" marB="0"/>
                </a:tc>
                <a:extLst>
                  <a:ext uri="{0D108BD9-81ED-4DB2-BD59-A6C34878D82A}">
                    <a16:rowId xmlns:a16="http://schemas.microsoft.com/office/drawing/2014/main" val="1585688799"/>
                  </a:ext>
                </a:extLst>
              </a:tr>
              <a:tr h="419756">
                <a:tc>
                  <a:txBody>
                    <a:bodyPr/>
                    <a:lstStyle/>
                    <a:p>
                      <a:pPr algn="l" fontAlgn="ctr"/>
                      <a:r>
                        <a:rPr lang="en-US" sz="1000" u="none" strike="noStrike" dirty="0">
                          <a:effectLst/>
                        </a:rPr>
                        <a:t>Detection of Baseline Deviation</a:t>
                      </a:r>
                      <a:endParaRPr lang="en-US" sz="1000" b="0" i="0" u="none" strike="noStrike" dirty="0">
                        <a:effectLst/>
                        <a:latin typeface="Gill Sans MT" panose="020B0502020104020203" pitchFamily="34" charset="77"/>
                      </a:endParaRPr>
                    </a:p>
                  </a:txBody>
                  <a:tcPr marL="1980" marR="1980" marT="1980" marB="0" anchor="ctr"/>
                </a:tc>
                <a:tc>
                  <a:txBody>
                    <a:bodyPr/>
                    <a:lstStyle/>
                    <a:p>
                      <a:pPr algn="ctr" fontAlgn="ctr"/>
                      <a:r>
                        <a:rPr lang="en-US" sz="1000" u="none" strike="noStrike">
                          <a:effectLst/>
                        </a:rPr>
                        <a:t>CCC-07</a:t>
                      </a:r>
                      <a:endParaRPr lang="en-US" sz="1000" b="1" i="0" u="none" strike="noStrike">
                        <a:effectLst/>
                        <a:latin typeface="Gill Sans MT" panose="020B0502020104020203" pitchFamily="34" charset="77"/>
                      </a:endParaRPr>
                    </a:p>
                  </a:txBody>
                  <a:tcPr marL="1980" marR="1980" marT="1980" marB="0" anchor="ctr"/>
                </a:tc>
                <a:tc>
                  <a:txBody>
                    <a:bodyPr/>
                    <a:lstStyle/>
                    <a:p>
                      <a:pPr algn="l" fontAlgn="t"/>
                      <a:r>
                        <a:rPr lang="en-US" sz="1000" u="none" strike="noStrike" dirty="0">
                          <a:effectLst/>
                        </a:rPr>
                        <a:t>Implement detection measures with proactive notification in case</a:t>
                      </a:r>
                      <a:br>
                        <a:rPr lang="en-US" sz="1000" u="none" strike="noStrike" dirty="0">
                          <a:effectLst/>
                        </a:rPr>
                      </a:br>
                      <a:r>
                        <a:rPr lang="en-US" sz="1000" u="none" strike="noStrike" dirty="0">
                          <a:effectLst/>
                        </a:rPr>
                        <a:t>of changes deviating from the established baseline.</a:t>
                      </a:r>
                      <a:br>
                        <a:rPr lang="en-US" sz="1000" u="none" strike="noStrike" dirty="0">
                          <a:effectLst/>
                        </a:rPr>
                      </a:br>
                      <a:endParaRPr lang="en-US" sz="1000" b="0" i="0" u="none" strike="noStrike" dirty="0">
                        <a:effectLst/>
                        <a:latin typeface="Gill Sans MT" panose="020B0502020104020203" pitchFamily="34" charset="77"/>
                      </a:endParaRPr>
                    </a:p>
                  </a:txBody>
                  <a:tcPr marL="1980" marR="1980" marT="1980" marB="0"/>
                </a:tc>
                <a:extLst>
                  <a:ext uri="{0D108BD9-81ED-4DB2-BD59-A6C34878D82A}">
                    <a16:rowId xmlns:a16="http://schemas.microsoft.com/office/drawing/2014/main" val="3174079522"/>
                  </a:ext>
                </a:extLst>
              </a:tr>
              <a:tr h="558921">
                <a:tc>
                  <a:txBody>
                    <a:bodyPr/>
                    <a:lstStyle/>
                    <a:p>
                      <a:pPr algn="l" fontAlgn="ctr"/>
                      <a:r>
                        <a:rPr lang="en-US" sz="1000" u="none" strike="noStrike" dirty="0">
                          <a:effectLst/>
                        </a:rPr>
                        <a:t>Exception Management</a:t>
                      </a:r>
                      <a:endParaRPr lang="en-US" sz="1000" b="0" i="0" u="none" strike="noStrike" dirty="0">
                        <a:effectLst/>
                        <a:latin typeface="Gill Sans MT" panose="020B0502020104020203" pitchFamily="34" charset="77"/>
                      </a:endParaRPr>
                    </a:p>
                  </a:txBody>
                  <a:tcPr marL="1980" marR="1980" marT="1980" marB="0" anchor="ctr"/>
                </a:tc>
                <a:tc>
                  <a:txBody>
                    <a:bodyPr/>
                    <a:lstStyle/>
                    <a:p>
                      <a:pPr algn="ctr" fontAlgn="ctr"/>
                      <a:r>
                        <a:rPr lang="en-US" sz="1000" u="none" strike="noStrike">
                          <a:effectLst/>
                        </a:rPr>
                        <a:t>CCC-08</a:t>
                      </a:r>
                      <a:endParaRPr lang="en-US" sz="1000" b="1" i="0" u="none" strike="noStrike">
                        <a:effectLst/>
                        <a:latin typeface="Gill Sans MT" panose="020B0502020104020203" pitchFamily="34" charset="77"/>
                      </a:endParaRPr>
                    </a:p>
                  </a:txBody>
                  <a:tcPr marL="1980" marR="1980" marT="1980" marB="0" anchor="ctr"/>
                </a:tc>
                <a:tc>
                  <a:txBody>
                    <a:bodyPr/>
                    <a:lstStyle/>
                    <a:p>
                      <a:pPr algn="l" fontAlgn="t"/>
                      <a:r>
                        <a:rPr lang="en-US" sz="1000" u="none" strike="noStrike" dirty="0">
                          <a:effectLst/>
                        </a:rPr>
                        <a:t>'Implement a procedure for the management of exceptions, including</a:t>
                      </a:r>
                      <a:br>
                        <a:rPr lang="en-US" sz="1000" u="none" strike="noStrike" dirty="0">
                          <a:effectLst/>
                        </a:rPr>
                      </a:br>
                      <a:r>
                        <a:rPr lang="en-US" sz="1000" u="none" strike="noStrike" dirty="0">
                          <a:effectLst/>
                        </a:rPr>
                        <a:t>emergencies, in the change and configuration process. Align the procedure with</a:t>
                      </a:r>
                      <a:br>
                        <a:rPr lang="en-US" sz="1000" u="none" strike="noStrike" dirty="0">
                          <a:effectLst/>
                        </a:rPr>
                      </a:br>
                      <a:r>
                        <a:rPr lang="en-US" sz="1000" u="none" strike="noStrike" dirty="0">
                          <a:effectLst/>
                        </a:rPr>
                        <a:t>the requirements of GRC-04: Policy Exception Process.'</a:t>
                      </a:r>
                      <a:br>
                        <a:rPr lang="en-US" sz="1000" u="none" strike="noStrike" dirty="0">
                          <a:effectLst/>
                        </a:rPr>
                      </a:br>
                      <a:endParaRPr lang="en-US" sz="1000" b="0" i="0" u="none" strike="noStrike" dirty="0">
                        <a:effectLst/>
                        <a:latin typeface="Gill Sans MT" panose="020B0502020104020203" pitchFamily="34" charset="77"/>
                      </a:endParaRPr>
                    </a:p>
                  </a:txBody>
                  <a:tcPr marL="1980" marR="1980" marT="1980" marB="0"/>
                </a:tc>
                <a:extLst>
                  <a:ext uri="{0D108BD9-81ED-4DB2-BD59-A6C34878D82A}">
                    <a16:rowId xmlns:a16="http://schemas.microsoft.com/office/drawing/2014/main" val="4274072748"/>
                  </a:ext>
                </a:extLst>
              </a:tr>
              <a:tr h="419756">
                <a:tc>
                  <a:txBody>
                    <a:bodyPr/>
                    <a:lstStyle/>
                    <a:p>
                      <a:pPr algn="l" fontAlgn="ctr"/>
                      <a:r>
                        <a:rPr lang="en-US" sz="1000" u="none" strike="noStrike" dirty="0">
                          <a:effectLst/>
                        </a:rPr>
                        <a:t>Change Restoration</a:t>
                      </a:r>
                      <a:endParaRPr lang="en-US" sz="1000" b="0" i="0" u="none" strike="noStrike" dirty="0">
                        <a:effectLst/>
                        <a:latin typeface="Gill Sans MT" panose="020B0502020104020203" pitchFamily="34" charset="77"/>
                      </a:endParaRPr>
                    </a:p>
                  </a:txBody>
                  <a:tcPr marL="1980" marR="1980" marT="1980" marB="0" anchor="ctr"/>
                </a:tc>
                <a:tc>
                  <a:txBody>
                    <a:bodyPr/>
                    <a:lstStyle/>
                    <a:p>
                      <a:pPr algn="ctr" fontAlgn="ctr"/>
                      <a:r>
                        <a:rPr lang="en-US" sz="1000" u="none" strike="noStrike">
                          <a:effectLst/>
                        </a:rPr>
                        <a:t>CCC-09</a:t>
                      </a:r>
                      <a:endParaRPr lang="en-US" sz="1000" b="1" i="0" u="none" strike="noStrike">
                        <a:effectLst/>
                        <a:latin typeface="Gill Sans MT" panose="020B0502020104020203" pitchFamily="34" charset="77"/>
                      </a:endParaRPr>
                    </a:p>
                  </a:txBody>
                  <a:tcPr marL="1980" marR="1980" marT="1980" marB="0" anchor="ctr"/>
                </a:tc>
                <a:tc>
                  <a:txBody>
                    <a:bodyPr/>
                    <a:lstStyle/>
                    <a:p>
                      <a:pPr algn="l" fontAlgn="t"/>
                      <a:r>
                        <a:rPr lang="en-US" sz="1000" u="none" strike="noStrike" dirty="0">
                          <a:effectLst/>
                        </a:rPr>
                        <a:t>Define and implement a process to proactively roll back changes to</a:t>
                      </a:r>
                      <a:br>
                        <a:rPr lang="en-US" sz="1000" u="none" strike="noStrike" dirty="0">
                          <a:effectLst/>
                        </a:rPr>
                      </a:br>
                      <a:r>
                        <a:rPr lang="en-US" sz="1000" u="none" strike="noStrike" dirty="0">
                          <a:effectLst/>
                        </a:rPr>
                        <a:t>a previous known good state in case of errors or security concerns.</a:t>
                      </a:r>
                      <a:br>
                        <a:rPr lang="en-US" sz="1000" u="none" strike="noStrike" dirty="0">
                          <a:effectLst/>
                        </a:rPr>
                      </a:br>
                      <a:endParaRPr lang="en-US" sz="1000" b="0" i="0" u="none" strike="noStrike" dirty="0">
                        <a:effectLst/>
                        <a:latin typeface="Gill Sans MT" panose="020B0502020104020203" pitchFamily="34" charset="77"/>
                      </a:endParaRPr>
                    </a:p>
                  </a:txBody>
                  <a:tcPr marL="1980" marR="1980" marT="1980" marB="0"/>
                </a:tc>
                <a:extLst>
                  <a:ext uri="{0D108BD9-81ED-4DB2-BD59-A6C34878D82A}">
                    <a16:rowId xmlns:a16="http://schemas.microsoft.com/office/drawing/2014/main" val="1579185994"/>
                  </a:ext>
                </a:extLst>
              </a:tr>
            </a:tbl>
          </a:graphicData>
        </a:graphic>
      </p:graphicFrame>
    </p:spTree>
    <p:extLst>
      <p:ext uri="{BB962C8B-B14F-4D97-AF65-F5344CB8AC3E}">
        <p14:creationId xmlns:p14="http://schemas.microsoft.com/office/powerpoint/2010/main" val="260340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Standard Disclaimer</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2000" dirty="0"/>
              <a:t>First, the opinions I’m presenting are my own based on the delivery of many Cloud related classes and not that of ISACA or the Nur-Sultan Chapter.  I am also not an Attorney, and you should consult with one prior to making any decisions regarding trans-national data transfers.</a:t>
            </a:r>
          </a:p>
        </p:txBody>
      </p:sp>
    </p:spTree>
    <p:extLst>
      <p:ext uri="{BB962C8B-B14F-4D97-AF65-F5344CB8AC3E}">
        <p14:creationId xmlns:p14="http://schemas.microsoft.com/office/powerpoint/2010/main" val="3946857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75"/>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823108"/>
            <a:ext cx="7931224" cy="5934763"/>
          </a:xfrm>
        </p:spPr>
        <p:txBody>
          <a:bodyPr/>
          <a:lstStyle/>
          <a:p>
            <a:pPr marL="0" indent="0">
              <a:buNone/>
            </a:pPr>
            <a:r>
              <a:rPr lang="en-US" sz="1600" dirty="0"/>
              <a:t>CCM Domains and Controls</a:t>
            </a:r>
          </a:p>
          <a:p>
            <a:pPr marL="0" indent="0">
              <a:buNone/>
            </a:pPr>
            <a:r>
              <a:rPr lang="en-US" sz="1600" b="1" dirty="0"/>
              <a:t>Cryptography, Encryption &amp;Key Management – CEK </a:t>
            </a:r>
          </a:p>
          <a:p>
            <a:pPr marL="0" indent="0">
              <a:buNone/>
            </a:pPr>
            <a:endParaRPr lang="en-US" sz="2000" dirty="0"/>
          </a:p>
        </p:txBody>
      </p:sp>
      <p:graphicFrame>
        <p:nvGraphicFramePr>
          <p:cNvPr id="8" name="Table 7">
            <a:extLst>
              <a:ext uri="{FF2B5EF4-FFF2-40B4-BE49-F238E27FC236}">
                <a16:creationId xmlns:a16="http://schemas.microsoft.com/office/drawing/2014/main" id="{C5468F9E-66B2-0F76-C6AB-FB857F637A46}"/>
              </a:ext>
            </a:extLst>
          </p:cNvPr>
          <p:cNvGraphicFramePr>
            <a:graphicFrameLocks noGrp="1"/>
          </p:cNvGraphicFramePr>
          <p:nvPr>
            <p:extLst>
              <p:ext uri="{D42A27DB-BD31-4B8C-83A1-F6EECF244321}">
                <p14:modId xmlns:p14="http://schemas.microsoft.com/office/powerpoint/2010/main" val="2360285602"/>
              </p:ext>
            </p:extLst>
          </p:nvPr>
        </p:nvGraphicFramePr>
        <p:xfrm>
          <a:off x="457200" y="1484784"/>
          <a:ext cx="8147248" cy="4770372"/>
        </p:xfrm>
        <a:graphic>
          <a:graphicData uri="http://schemas.openxmlformats.org/drawingml/2006/table">
            <a:tbl>
              <a:tblPr>
                <a:tableStyleId>{5C22544A-7EE6-4342-B048-85BDC9FD1C3A}</a:tableStyleId>
              </a:tblPr>
              <a:tblGrid>
                <a:gridCol w="2209424">
                  <a:extLst>
                    <a:ext uri="{9D8B030D-6E8A-4147-A177-3AD203B41FA5}">
                      <a16:colId xmlns:a16="http://schemas.microsoft.com/office/drawing/2014/main" val="3062180792"/>
                    </a:ext>
                  </a:extLst>
                </a:gridCol>
                <a:gridCol w="966622">
                  <a:extLst>
                    <a:ext uri="{9D8B030D-6E8A-4147-A177-3AD203B41FA5}">
                      <a16:colId xmlns:a16="http://schemas.microsoft.com/office/drawing/2014/main" val="676464288"/>
                    </a:ext>
                  </a:extLst>
                </a:gridCol>
                <a:gridCol w="4971202">
                  <a:extLst>
                    <a:ext uri="{9D8B030D-6E8A-4147-A177-3AD203B41FA5}">
                      <a16:colId xmlns:a16="http://schemas.microsoft.com/office/drawing/2014/main" val="3242663113"/>
                    </a:ext>
                  </a:extLst>
                </a:gridCol>
              </a:tblGrid>
              <a:tr h="504056">
                <a:tc>
                  <a:txBody>
                    <a:bodyPr/>
                    <a:lstStyle/>
                    <a:p>
                      <a:pPr algn="l" fontAlgn="ctr"/>
                      <a:r>
                        <a:rPr lang="en-US" sz="1200" u="none" strike="noStrike" dirty="0">
                          <a:effectLst/>
                        </a:rPr>
                        <a:t>CEK Roles and Responsibilities</a:t>
                      </a:r>
                      <a:endParaRPr lang="en-US" sz="1200" b="0" i="0" u="none" strike="noStrike" dirty="0">
                        <a:effectLst/>
                        <a:latin typeface="Gill Sans MT" panose="020B0502020104020203" pitchFamily="34" charset="77"/>
                      </a:endParaRPr>
                    </a:p>
                  </a:txBody>
                  <a:tcPr marL="2582" marR="2582" marT="2582" marB="0" anchor="ctr"/>
                </a:tc>
                <a:tc>
                  <a:txBody>
                    <a:bodyPr/>
                    <a:lstStyle/>
                    <a:p>
                      <a:pPr algn="ctr" fontAlgn="ctr"/>
                      <a:r>
                        <a:rPr lang="en-US" sz="1200" u="none" strike="noStrike">
                          <a:effectLst/>
                        </a:rPr>
                        <a:t>CEK-02</a:t>
                      </a:r>
                      <a:endParaRPr lang="en-US" sz="1200" b="1" i="0" u="none" strike="noStrike">
                        <a:effectLst/>
                        <a:latin typeface="Gill Sans MT" panose="020B0502020104020203" pitchFamily="34" charset="77"/>
                      </a:endParaRPr>
                    </a:p>
                  </a:txBody>
                  <a:tcPr marL="2582" marR="2582" marT="2582" marB="0" anchor="ctr"/>
                </a:tc>
                <a:tc>
                  <a:txBody>
                    <a:bodyPr/>
                    <a:lstStyle/>
                    <a:p>
                      <a:pPr algn="l" fontAlgn="t"/>
                      <a:r>
                        <a:rPr lang="en-US" sz="1200" u="none" strike="noStrike">
                          <a:effectLst/>
                        </a:rPr>
                        <a:t>Define and implement cryptographic, encryption and key management</a:t>
                      </a:r>
                      <a:br>
                        <a:rPr lang="en-US" sz="1200" u="none" strike="noStrike">
                          <a:effectLst/>
                        </a:rPr>
                      </a:br>
                      <a:r>
                        <a:rPr lang="en-US" sz="1200" u="none" strike="noStrike">
                          <a:effectLst/>
                        </a:rPr>
                        <a:t>roles and responsibilities.</a:t>
                      </a:r>
                      <a:br>
                        <a:rPr lang="en-US" sz="1200" u="none" strike="noStrike">
                          <a:effectLst/>
                        </a:rPr>
                      </a:br>
                      <a:endParaRPr lang="en-US" sz="1200" b="0" i="0" u="none" strike="noStrike">
                        <a:effectLst/>
                        <a:latin typeface="Gill Sans MT" panose="020B0502020104020203" pitchFamily="34" charset="77"/>
                      </a:endParaRPr>
                    </a:p>
                  </a:txBody>
                  <a:tcPr marL="2582" marR="2582" marT="2582" marB="0"/>
                </a:tc>
                <a:extLst>
                  <a:ext uri="{0D108BD9-81ED-4DB2-BD59-A6C34878D82A}">
                    <a16:rowId xmlns:a16="http://schemas.microsoft.com/office/drawing/2014/main" val="2373171701"/>
                  </a:ext>
                </a:extLst>
              </a:tr>
              <a:tr h="432048">
                <a:tc>
                  <a:txBody>
                    <a:bodyPr/>
                    <a:lstStyle/>
                    <a:p>
                      <a:pPr algn="l" fontAlgn="ctr"/>
                      <a:r>
                        <a:rPr lang="en-US" sz="1200" u="none" strike="noStrike" dirty="0">
                          <a:effectLst/>
                        </a:rPr>
                        <a:t>Data Encryption</a:t>
                      </a:r>
                      <a:endParaRPr lang="en-US" sz="1200" b="0" i="0" u="none" strike="noStrike" dirty="0">
                        <a:effectLst/>
                        <a:latin typeface="Gill Sans MT" panose="020B0502020104020203" pitchFamily="34" charset="77"/>
                      </a:endParaRPr>
                    </a:p>
                  </a:txBody>
                  <a:tcPr marL="2582" marR="2582" marT="2582" marB="0" anchor="ctr"/>
                </a:tc>
                <a:tc>
                  <a:txBody>
                    <a:bodyPr/>
                    <a:lstStyle/>
                    <a:p>
                      <a:pPr algn="ctr" fontAlgn="ctr"/>
                      <a:r>
                        <a:rPr lang="en-US" sz="1200" u="none" strike="noStrike" dirty="0">
                          <a:effectLst/>
                        </a:rPr>
                        <a:t>CEK-03</a:t>
                      </a:r>
                      <a:endParaRPr lang="en-US" sz="1200" b="1" i="0" u="none" strike="noStrike" dirty="0">
                        <a:effectLst/>
                        <a:latin typeface="Gill Sans MT" panose="020B0502020104020203" pitchFamily="34" charset="77"/>
                      </a:endParaRPr>
                    </a:p>
                  </a:txBody>
                  <a:tcPr marL="2582" marR="2582" marT="2582" marB="0" anchor="ctr"/>
                </a:tc>
                <a:tc>
                  <a:txBody>
                    <a:bodyPr/>
                    <a:lstStyle/>
                    <a:p>
                      <a:pPr algn="l" fontAlgn="t"/>
                      <a:r>
                        <a:rPr lang="en-US" sz="1200" u="none" strike="noStrike">
                          <a:effectLst/>
                        </a:rPr>
                        <a:t>Provide cryptographic protection to data at-rest and in-transit,</a:t>
                      </a:r>
                      <a:br>
                        <a:rPr lang="en-US" sz="1200" u="none" strike="noStrike">
                          <a:effectLst/>
                        </a:rPr>
                      </a:br>
                      <a:r>
                        <a:rPr lang="en-US" sz="1200" u="none" strike="noStrike">
                          <a:effectLst/>
                        </a:rPr>
                        <a:t>using cryptographic libraries certified to approved standards.</a:t>
                      </a:r>
                      <a:br>
                        <a:rPr lang="en-US" sz="1200" u="none" strike="noStrike">
                          <a:effectLst/>
                        </a:rPr>
                      </a:br>
                      <a:endParaRPr lang="en-US" sz="1200" b="0" i="0" u="none" strike="noStrike">
                        <a:effectLst/>
                        <a:latin typeface="Gill Sans MT" panose="020B0502020104020203" pitchFamily="34" charset="77"/>
                      </a:endParaRPr>
                    </a:p>
                  </a:txBody>
                  <a:tcPr marL="2582" marR="2582" marT="2582" marB="0"/>
                </a:tc>
                <a:extLst>
                  <a:ext uri="{0D108BD9-81ED-4DB2-BD59-A6C34878D82A}">
                    <a16:rowId xmlns:a16="http://schemas.microsoft.com/office/drawing/2014/main" val="1609186394"/>
                  </a:ext>
                </a:extLst>
              </a:tr>
              <a:tr h="583356">
                <a:tc>
                  <a:txBody>
                    <a:bodyPr/>
                    <a:lstStyle/>
                    <a:p>
                      <a:pPr algn="l" fontAlgn="ctr"/>
                      <a:r>
                        <a:rPr lang="en-US" sz="1200" u="none" strike="noStrike" dirty="0">
                          <a:effectLst/>
                        </a:rPr>
                        <a:t>Encryption Algorithm</a:t>
                      </a:r>
                      <a:endParaRPr lang="en-US" sz="1200" b="0" i="0" u="none" strike="noStrike" dirty="0">
                        <a:effectLst/>
                        <a:latin typeface="Gill Sans MT" panose="020B0502020104020203" pitchFamily="34" charset="77"/>
                      </a:endParaRPr>
                    </a:p>
                  </a:txBody>
                  <a:tcPr marL="2582" marR="2582" marT="2582" marB="0" anchor="ctr"/>
                </a:tc>
                <a:tc>
                  <a:txBody>
                    <a:bodyPr/>
                    <a:lstStyle/>
                    <a:p>
                      <a:pPr algn="ctr" fontAlgn="ctr"/>
                      <a:r>
                        <a:rPr lang="en-US" sz="1200" u="none" strike="noStrike" dirty="0">
                          <a:effectLst/>
                        </a:rPr>
                        <a:t>CEK-04</a:t>
                      </a:r>
                      <a:endParaRPr lang="en-US" sz="1200" b="1" i="0" u="none" strike="noStrike" dirty="0">
                        <a:effectLst/>
                        <a:latin typeface="Gill Sans MT" panose="020B0502020104020203" pitchFamily="34" charset="77"/>
                      </a:endParaRPr>
                    </a:p>
                  </a:txBody>
                  <a:tcPr marL="2582" marR="2582" marT="2582" marB="0" anchor="ctr"/>
                </a:tc>
                <a:tc>
                  <a:txBody>
                    <a:bodyPr/>
                    <a:lstStyle/>
                    <a:p>
                      <a:pPr algn="l" fontAlgn="t"/>
                      <a:r>
                        <a:rPr lang="en-US" sz="1200" u="none" strike="noStrike" dirty="0">
                          <a:effectLst/>
                        </a:rPr>
                        <a:t>Use encryption algorithms that are appropriate for data protection,</a:t>
                      </a:r>
                      <a:br>
                        <a:rPr lang="en-US" sz="1200" u="none" strike="noStrike" dirty="0">
                          <a:effectLst/>
                        </a:rPr>
                      </a:br>
                      <a:r>
                        <a:rPr lang="en-US" sz="1200" u="none" strike="noStrike" dirty="0">
                          <a:effectLst/>
                        </a:rPr>
                        <a:t>considering the classification of data, associated risks, and usability of the</a:t>
                      </a:r>
                      <a:br>
                        <a:rPr lang="en-US" sz="1200" u="none" strike="noStrike" dirty="0">
                          <a:effectLst/>
                        </a:rPr>
                      </a:br>
                      <a:r>
                        <a:rPr lang="en-US" sz="1200" u="none" strike="noStrike" dirty="0">
                          <a:effectLst/>
                        </a:rPr>
                        <a:t>encryption technology.</a:t>
                      </a:r>
                      <a:br>
                        <a:rPr lang="en-US" sz="1200" u="none" strike="noStrike" dirty="0">
                          <a:effectLst/>
                        </a:rPr>
                      </a:br>
                      <a:endParaRPr lang="en-US" sz="1200" b="0" i="0" u="none" strike="noStrike" dirty="0">
                        <a:effectLst/>
                        <a:latin typeface="Gill Sans MT" panose="020B0502020104020203" pitchFamily="34" charset="77"/>
                      </a:endParaRPr>
                    </a:p>
                  </a:txBody>
                  <a:tcPr marL="2582" marR="2582" marT="2582" marB="0"/>
                </a:tc>
                <a:extLst>
                  <a:ext uri="{0D108BD9-81ED-4DB2-BD59-A6C34878D82A}">
                    <a16:rowId xmlns:a16="http://schemas.microsoft.com/office/drawing/2014/main" val="976829536"/>
                  </a:ext>
                </a:extLst>
              </a:tr>
              <a:tr h="466685">
                <a:tc>
                  <a:txBody>
                    <a:bodyPr/>
                    <a:lstStyle/>
                    <a:p>
                      <a:pPr algn="l" fontAlgn="ctr"/>
                      <a:r>
                        <a:rPr lang="en-US" sz="1200" u="none" strike="noStrike" dirty="0">
                          <a:effectLst/>
                        </a:rPr>
                        <a:t>Encryption Change Management</a:t>
                      </a:r>
                      <a:endParaRPr lang="en-US" sz="1200" b="0" i="0" u="none" strike="noStrike" dirty="0">
                        <a:effectLst/>
                        <a:latin typeface="Gill Sans MT" panose="020B0502020104020203" pitchFamily="34" charset="77"/>
                      </a:endParaRPr>
                    </a:p>
                  </a:txBody>
                  <a:tcPr marL="2582" marR="2582" marT="2582" marB="0" anchor="ctr"/>
                </a:tc>
                <a:tc>
                  <a:txBody>
                    <a:bodyPr/>
                    <a:lstStyle/>
                    <a:p>
                      <a:pPr algn="ctr" fontAlgn="ctr"/>
                      <a:r>
                        <a:rPr lang="en-US" sz="1200" u="none" strike="noStrike">
                          <a:effectLst/>
                        </a:rPr>
                        <a:t>CEK-05</a:t>
                      </a:r>
                      <a:endParaRPr lang="en-US" sz="1200" b="1" i="0" u="none" strike="noStrike">
                        <a:effectLst/>
                        <a:latin typeface="Gill Sans MT" panose="020B0502020104020203" pitchFamily="34" charset="77"/>
                      </a:endParaRPr>
                    </a:p>
                  </a:txBody>
                  <a:tcPr marL="2582" marR="2582" marT="2582" marB="0" anchor="ctr"/>
                </a:tc>
                <a:tc>
                  <a:txBody>
                    <a:bodyPr/>
                    <a:lstStyle/>
                    <a:p>
                      <a:pPr algn="l" fontAlgn="t"/>
                      <a:r>
                        <a:rPr lang="en-US" sz="1200" u="none" strike="noStrike" dirty="0">
                          <a:effectLst/>
                        </a:rPr>
                        <a:t>Establish a standard change management procedure, to accommodate</a:t>
                      </a:r>
                      <a:br>
                        <a:rPr lang="en-US" sz="1200" u="none" strike="noStrike" dirty="0">
                          <a:effectLst/>
                        </a:rPr>
                      </a:br>
                      <a:r>
                        <a:rPr lang="en-US" sz="1200" u="none" strike="noStrike" dirty="0">
                          <a:effectLst/>
                        </a:rPr>
                        <a:t>changes from internal and external sources, for review, approval, implementation</a:t>
                      </a:r>
                      <a:br>
                        <a:rPr lang="en-US" sz="1200" u="none" strike="noStrike" dirty="0">
                          <a:effectLst/>
                        </a:rPr>
                      </a:br>
                      <a:r>
                        <a:rPr lang="en-US" sz="1200" u="none" strike="noStrike" dirty="0">
                          <a:effectLst/>
                        </a:rPr>
                        <a:t>and communication of cryptographic, encryption and key management technology</a:t>
                      </a:r>
                      <a:br>
                        <a:rPr lang="en-US" sz="1200" u="none" strike="noStrike" dirty="0">
                          <a:effectLst/>
                        </a:rPr>
                      </a:br>
                      <a:r>
                        <a:rPr lang="en-US" sz="1200" u="none" strike="noStrike" dirty="0">
                          <a:effectLst/>
                        </a:rPr>
                        <a:t>changes.</a:t>
                      </a:r>
                      <a:br>
                        <a:rPr lang="en-US" sz="1200" u="none" strike="noStrike" dirty="0">
                          <a:effectLst/>
                        </a:rPr>
                      </a:br>
                      <a:endParaRPr lang="en-US" sz="1200" b="0" i="0" u="none" strike="noStrike" dirty="0">
                        <a:effectLst/>
                        <a:latin typeface="Gill Sans MT" panose="020B0502020104020203" pitchFamily="34" charset="77"/>
                      </a:endParaRPr>
                    </a:p>
                  </a:txBody>
                  <a:tcPr marL="2582" marR="2582" marT="2582" marB="0"/>
                </a:tc>
                <a:extLst>
                  <a:ext uri="{0D108BD9-81ED-4DB2-BD59-A6C34878D82A}">
                    <a16:rowId xmlns:a16="http://schemas.microsoft.com/office/drawing/2014/main" val="3160045159"/>
                  </a:ext>
                </a:extLst>
              </a:tr>
              <a:tr h="525020">
                <a:tc>
                  <a:txBody>
                    <a:bodyPr/>
                    <a:lstStyle/>
                    <a:p>
                      <a:pPr algn="l" fontAlgn="ctr"/>
                      <a:r>
                        <a:rPr lang="en-US" sz="1200" u="none" strike="noStrike" dirty="0">
                          <a:effectLst/>
                        </a:rPr>
                        <a:t>Encryption Change Cost Benefit Analysis</a:t>
                      </a:r>
                      <a:endParaRPr lang="en-US" sz="1200" b="0" i="0" u="none" strike="noStrike" dirty="0">
                        <a:effectLst/>
                        <a:latin typeface="Gill Sans MT" panose="020B0502020104020203" pitchFamily="34" charset="77"/>
                      </a:endParaRPr>
                    </a:p>
                  </a:txBody>
                  <a:tcPr marL="2582" marR="2582" marT="2582" marB="0" anchor="ctr"/>
                </a:tc>
                <a:tc>
                  <a:txBody>
                    <a:bodyPr/>
                    <a:lstStyle/>
                    <a:p>
                      <a:pPr algn="ctr" fontAlgn="ctr"/>
                      <a:r>
                        <a:rPr lang="en-US" sz="1200" u="none" strike="noStrike">
                          <a:effectLst/>
                        </a:rPr>
                        <a:t>CEK-06</a:t>
                      </a:r>
                      <a:endParaRPr lang="en-US" sz="1200" b="1" i="0" u="none" strike="noStrike">
                        <a:effectLst/>
                        <a:latin typeface="Gill Sans MT" panose="020B0502020104020203" pitchFamily="34" charset="77"/>
                      </a:endParaRPr>
                    </a:p>
                  </a:txBody>
                  <a:tcPr marL="2582" marR="2582" marT="2582" marB="0" anchor="ctr"/>
                </a:tc>
                <a:tc>
                  <a:txBody>
                    <a:bodyPr/>
                    <a:lstStyle/>
                    <a:p>
                      <a:pPr algn="l" fontAlgn="t"/>
                      <a:r>
                        <a:rPr lang="en-US" sz="1200" u="none" strike="noStrike" dirty="0">
                          <a:effectLst/>
                        </a:rPr>
                        <a:t>Manage and adopt changes to cryptography-, encryption-, and key management-related</a:t>
                      </a:r>
                      <a:br>
                        <a:rPr lang="en-US" sz="1200" u="none" strike="noStrike" dirty="0">
                          <a:effectLst/>
                        </a:rPr>
                      </a:br>
                      <a:r>
                        <a:rPr lang="en-US" sz="1200" u="none" strike="noStrike" dirty="0">
                          <a:effectLst/>
                        </a:rPr>
                        <a:t>systems (including policies and procedures) that fully account for downstream</a:t>
                      </a:r>
                      <a:br>
                        <a:rPr lang="en-US" sz="1200" u="none" strike="noStrike" dirty="0">
                          <a:effectLst/>
                        </a:rPr>
                      </a:br>
                      <a:r>
                        <a:rPr lang="en-US" sz="1200" u="none" strike="noStrike" dirty="0">
                          <a:effectLst/>
                        </a:rPr>
                        <a:t>effects of proposed changes, including residual risk, cost, and benefits analysis.</a:t>
                      </a:r>
                      <a:br>
                        <a:rPr lang="en-US" sz="1200" u="none" strike="noStrike" dirty="0">
                          <a:effectLst/>
                        </a:rPr>
                      </a:br>
                      <a:endParaRPr lang="en-US" sz="1200" b="0" i="0" u="none" strike="noStrike" dirty="0">
                        <a:effectLst/>
                        <a:latin typeface="Gill Sans MT" panose="020B0502020104020203" pitchFamily="34" charset="77"/>
                      </a:endParaRPr>
                    </a:p>
                  </a:txBody>
                  <a:tcPr marL="2582" marR="2582" marT="2582" marB="0"/>
                </a:tc>
                <a:extLst>
                  <a:ext uri="{0D108BD9-81ED-4DB2-BD59-A6C34878D82A}">
                    <a16:rowId xmlns:a16="http://schemas.microsoft.com/office/drawing/2014/main" val="2921736354"/>
                  </a:ext>
                </a:extLst>
              </a:tr>
              <a:tr h="466685">
                <a:tc>
                  <a:txBody>
                    <a:bodyPr/>
                    <a:lstStyle/>
                    <a:p>
                      <a:pPr algn="l" fontAlgn="ctr"/>
                      <a:r>
                        <a:rPr lang="en-US" sz="1200" u="none" strike="noStrike" dirty="0">
                          <a:effectLst/>
                        </a:rPr>
                        <a:t>Encryption Risk Management</a:t>
                      </a:r>
                      <a:endParaRPr lang="en-US" sz="1200" b="0" i="0" u="none" strike="noStrike" dirty="0">
                        <a:effectLst/>
                        <a:latin typeface="Gill Sans MT" panose="020B0502020104020203" pitchFamily="34" charset="77"/>
                      </a:endParaRPr>
                    </a:p>
                  </a:txBody>
                  <a:tcPr marL="2582" marR="2582" marT="2582" marB="0" anchor="ctr"/>
                </a:tc>
                <a:tc>
                  <a:txBody>
                    <a:bodyPr/>
                    <a:lstStyle/>
                    <a:p>
                      <a:pPr algn="ctr" fontAlgn="ctr"/>
                      <a:r>
                        <a:rPr lang="en-US" sz="1200" u="none" strike="noStrike">
                          <a:effectLst/>
                        </a:rPr>
                        <a:t>CEK-07</a:t>
                      </a:r>
                      <a:endParaRPr lang="en-US" sz="1200" b="1" i="0" u="none" strike="noStrike">
                        <a:effectLst/>
                        <a:latin typeface="Gill Sans MT" panose="020B0502020104020203" pitchFamily="34" charset="77"/>
                      </a:endParaRPr>
                    </a:p>
                  </a:txBody>
                  <a:tcPr marL="2582" marR="2582" marT="2582" marB="0" anchor="ctr"/>
                </a:tc>
                <a:tc>
                  <a:txBody>
                    <a:bodyPr/>
                    <a:lstStyle/>
                    <a:p>
                      <a:pPr algn="l" fontAlgn="t"/>
                      <a:r>
                        <a:rPr lang="en-US" sz="1200" u="none" strike="noStrike" dirty="0">
                          <a:effectLst/>
                        </a:rPr>
                        <a:t>Establish and maintain an encryption and key management risk program</a:t>
                      </a:r>
                      <a:br>
                        <a:rPr lang="en-US" sz="1200" u="none" strike="noStrike" dirty="0">
                          <a:effectLst/>
                        </a:rPr>
                      </a:br>
                      <a:r>
                        <a:rPr lang="en-US" sz="1200" u="none" strike="noStrike" dirty="0">
                          <a:effectLst/>
                        </a:rPr>
                        <a:t>that includes provisions for risk assessment, risk treatment, risk context,</a:t>
                      </a:r>
                      <a:br>
                        <a:rPr lang="en-US" sz="1200" u="none" strike="noStrike" dirty="0">
                          <a:effectLst/>
                        </a:rPr>
                      </a:br>
                      <a:r>
                        <a:rPr lang="en-US" sz="1200" u="none" strike="noStrike" dirty="0">
                          <a:effectLst/>
                        </a:rPr>
                        <a:t>monitoring, and feedback.</a:t>
                      </a:r>
                      <a:br>
                        <a:rPr lang="en-US" sz="1200" u="none" strike="noStrike" dirty="0">
                          <a:effectLst/>
                        </a:rPr>
                      </a:br>
                      <a:endParaRPr lang="en-US" sz="1200" b="0" i="0" u="none" strike="noStrike" dirty="0">
                        <a:effectLst/>
                        <a:latin typeface="Gill Sans MT" panose="020B0502020104020203" pitchFamily="34" charset="77"/>
                      </a:endParaRPr>
                    </a:p>
                  </a:txBody>
                  <a:tcPr marL="2582" marR="2582" marT="2582" marB="0"/>
                </a:tc>
                <a:extLst>
                  <a:ext uri="{0D108BD9-81ED-4DB2-BD59-A6C34878D82A}">
                    <a16:rowId xmlns:a16="http://schemas.microsoft.com/office/drawing/2014/main" val="2784950766"/>
                  </a:ext>
                </a:extLst>
              </a:tr>
            </a:tbl>
          </a:graphicData>
        </a:graphic>
      </p:graphicFrame>
    </p:spTree>
    <p:extLst>
      <p:ext uri="{BB962C8B-B14F-4D97-AF65-F5344CB8AC3E}">
        <p14:creationId xmlns:p14="http://schemas.microsoft.com/office/powerpoint/2010/main" val="1347709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75"/>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823108"/>
            <a:ext cx="7931224" cy="5934763"/>
          </a:xfrm>
        </p:spPr>
        <p:txBody>
          <a:bodyPr/>
          <a:lstStyle/>
          <a:p>
            <a:pPr marL="0" indent="0">
              <a:buNone/>
            </a:pPr>
            <a:r>
              <a:rPr lang="en-US" sz="1600" dirty="0"/>
              <a:t>CCM Domains and Controls</a:t>
            </a:r>
          </a:p>
          <a:p>
            <a:pPr marL="0" indent="0">
              <a:buNone/>
            </a:pPr>
            <a:r>
              <a:rPr lang="en-US" sz="1600" b="1" dirty="0"/>
              <a:t>Cryptography, Encryption &amp;Key Management – CEK </a:t>
            </a:r>
          </a:p>
          <a:p>
            <a:pPr marL="0" indent="0">
              <a:buNone/>
            </a:pPr>
            <a:endParaRPr lang="en-US" sz="2000" dirty="0"/>
          </a:p>
        </p:txBody>
      </p:sp>
      <p:graphicFrame>
        <p:nvGraphicFramePr>
          <p:cNvPr id="3" name="Table 2">
            <a:extLst>
              <a:ext uri="{FF2B5EF4-FFF2-40B4-BE49-F238E27FC236}">
                <a16:creationId xmlns:a16="http://schemas.microsoft.com/office/drawing/2014/main" id="{840BA6F6-A1D6-C8BE-FADA-A04B7E89CF7A}"/>
              </a:ext>
            </a:extLst>
          </p:cNvPr>
          <p:cNvGraphicFramePr>
            <a:graphicFrameLocks noGrp="1"/>
          </p:cNvGraphicFramePr>
          <p:nvPr>
            <p:extLst>
              <p:ext uri="{D42A27DB-BD31-4B8C-83A1-F6EECF244321}">
                <p14:modId xmlns:p14="http://schemas.microsoft.com/office/powerpoint/2010/main" val="4041738343"/>
              </p:ext>
            </p:extLst>
          </p:nvPr>
        </p:nvGraphicFramePr>
        <p:xfrm>
          <a:off x="439799" y="1484784"/>
          <a:ext cx="7931224" cy="5038857"/>
        </p:xfrm>
        <a:graphic>
          <a:graphicData uri="http://schemas.openxmlformats.org/drawingml/2006/table">
            <a:tbl>
              <a:tblPr>
                <a:tableStyleId>{5C22544A-7EE6-4342-B048-85BDC9FD1C3A}</a:tableStyleId>
              </a:tblPr>
              <a:tblGrid>
                <a:gridCol w="2150841">
                  <a:extLst>
                    <a:ext uri="{9D8B030D-6E8A-4147-A177-3AD203B41FA5}">
                      <a16:colId xmlns:a16="http://schemas.microsoft.com/office/drawing/2014/main" val="1484475322"/>
                    </a:ext>
                  </a:extLst>
                </a:gridCol>
                <a:gridCol w="940993">
                  <a:extLst>
                    <a:ext uri="{9D8B030D-6E8A-4147-A177-3AD203B41FA5}">
                      <a16:colId xmlns:a16="http://schemas.microsoft.com/office/drawing/2014/main" val="4006970270"/>
                    </a:ext>
                  </a:extLst>
                </a:gridCol>
                <a:gridCol w="4839390">
                  <a:extLst>
                    <a:ext uri="{9D8B030D-6E8A-4147-A177-3AD203B41FA5}">
                      <a16:colId xmlns:a16="http://schemas.microsoft.com/office/drawing/2014/main" val="1927847249"/>
                    </a:ext>
                  </a:extLst>
                </a:gridCol>
              </a:tblGrid>
              <a:tr h="510356">
                <a:tc>
                  <a:txBody>
                    <a:bodyPr/>
                    <a:lstStyle/>
                    <a:p>
                      <a:pPr algn="l" fontAlgn="ctr"/>
                      <a:r>
                        <a:rPr lang="en-US" sz="1000" u="none" strike="noStrike" dirty="0">
                          <a:effectLst/>
                        </a:rPr>
                        <a:t>CSC Key Management Capability</a:t>
                      </a:r>
                      <a:endParaRPr lang="en-US" sz="1000" b="0" i="0" u="none" strike="noStrike" dirty="0">
                        <a:effectLst/>
                        <a:latin typeface="Gill Sans MT" panose="020B0502020104020203" pitchFamily="34" charset="77"/>
                      </a:endParaRPr>
                    </a:p>
                  </a:txBody>
                  <a:tcPr marL="3848" marR="3848" marT="3848" marB="0" anchor="ctr"/>
                </a:tc>
                <a:tc>
                  <a:txBody>
                    <a:bodyPr/>
                    <a:lstStyle/>
                    <a:p>
                      <a:pPr algn="ctr" fontAlgn="ctr"/>
                      <a:r>
                        <a:rPr lang="en-US" sz="1000" u="none" strike="noStrike" dirty="0">
                          <a:effectLst/>
                        </a:rPr>
                        <a:t>CEK-08</a:t>
                      </a:r>
                      <a:endParaRPr lang="en-US" sz="1000" b="1" i="0" u="none" strike="noStrike" dirty="0">
                        <a:effectLst/>
                        <a:latin typeface="Gill Sans MT" panose="020B0502020104020203" pitchFamily="34" charset="77"/>
                      </a:endParaRPr>
                    </a:p>
                  </a:txBody>
                  <a:tcPr marL="3848" marR="3848" marT="3848" marB="0" anchor="ctr"/>
                </a:tc>
                <a:tc>
                  <a:txBody>
                    <a:bodyPr/>
                    <a:lstStyle/>
                    <a:p>
                      <a:pPr algn="l" fontAlgn="t"/>
                      <a:r>
                        <a:rPr lang="en-US" sz="1000" u="none" strike="noStrike">
                          <a:effectLst/>
                        </a:rPr>
                        <a:t>CSPs must provide the capability for CSCs to manage their own data</a:t>
                      </a:r>
                      <a:br>
                        <a:rPr lang="en-US" sz="1000" u="none" strike="noStrike">
                          <a:effectLst/>
                        </a:rPr>
                      </a:br>
                      <a:r>
                        <a:rPr lang="en-US" sz="1000" u="none" strike="noStrike">
                          <a:effectLst/>
                        </a:rPr>
                        <a:t>encryption keys.</a:t>
                      </a:r>
                      <a:br>
                        <a:rPr lang="en-US" sz="1000" u="none" strike="noStrike">
                          <a:effectLst/>
                        </a:rPr>
                      </a:br>
                      <a:endParaRPr lang="en-US" sz="1000" b="0" i="0" u="none" strike="noStrike">
                        <a:effectLst/>
                        <a:latin typeface="Gill Sans MT" panose="020B0502020104020203" pitchFamily="34" charset="77"/>
                      </a:endParaRPr>
                    </a:p>
                  </a:txBody>
                  <a:tcPr marL="3848" marR="3848" marT="3848" marB="0"/>
                </a:tc>
                <a:extLst>
                  <a:ext uri="{0D108BD9-81ED-4DB2-BD59-A6C34878D82A}">
                    <a16:rowId xmlns:a16="http://schemas.microsoft.com/office/drawing/2014/main" val="273993355"/>
                  </a:ext>
                </a:extLst>
              </a:tr>
              <a:tr h="847753">
                <a:tc>
                  <a:txBody>
                    <a:bodyPr/>
                    <a:lstStyle/>
                    <a:p>
                      <a:pPr algn="l" fontAlgn="ctr"/>
                      <a:r>
                        <a:rPr lang="en-US" sz="1000" u="none" strike="noStrike" dirty="0">
                          <a:effectLst/>
                        </a:rPr>
                        <a:t>Encryption and Key Management Audit</a:t>
                      </a:r>
                      <a:endParaRPr lang="en-US" sz="1000" b="0" i="0" u="none" strike="noStrike" dirty="0">
                        <a:effectLst/>
                        <a:latin typeface="Gill Sans MT" panose="020B0502020104020203" pitchFamily="34" charset="77"/>
                      </a:endParaRPr>
                    </a:p>
                  </a:txBody>
                  <a:tcPr marL="3848" marR="3848" marT="3848" marB="0" anchor="ctr"/>
                </a:tc>
                <a:tc>
                  <a:txBody>
                    <a:bodyPr/>
                    <a:lstStyle/>
                    <a:p>
                      <a:pPr algn="ctr" fontAlgn="ctr"/>
                      <a:r>
                        <a:rPr lang="en-US" sz="1000" u="none" strike="noStrike" dirty="0">
                          <a:effectLst/>
                        </a:rPr>
                        <a:t>CEK-09</a:t>
                      </a:r>
                      <a:endParaRPr lang="en-US" sz="1000" b="1" i="0" u="none" strike="noStrike" dirty="0">
                        <a:effectLst/>
                        <a:latin typeface="Gill Sans MT" panose="020B0502020104020203" pitchFamily="34" charset="77"/>
                      </a:endParaRPr>
                    </a:p>
                  </a:txBody>
                  <a:tcPr marL="3848" marR="3848" marT="3848" marB="0" anchor="ctr"/>
                </a:tc>
                <a:tc>
                  <a:txBody>
                    <a:bodyPr/>
                    <a:lstStyle/>
                    <a:p>
                      <a:pPr algn="l" fontAlgn="t"/>
                      <a:r>
                        <a:rPr lang="en-US" sz="1000" u="none" strike="noStrike" dirty="0">
                          <a:effectLst/>
                        </a:rPr>
                        <a:t>Audit encryption and key management systems, policies, and processes</a:t>
                      </a:r>
                      <a:br>
                        <a:rPr lang="en-US" sz="1000" u="none" strike="noStrike" dirty="0">
                          <a:effectLst/>
                        </a:rPr>
                      </a:br>
                      <a:r>
                        <a:rPr lang="en-US" sz="1000" u="none" strike="noStrike" dirty="0">
                          <a:effectLst/>
                        </a:rPr>
                        <a:t>with a frequency that is proportional to the risk exposure of the system with</a:t>
                      </a:r>
                      <a:br>
                        <a:rPr lang="en-US" sz="1000" u="none" strike="noStrike" dirty="0">
                          <a:effectLst/>
                        </a:rPr>
                      </a:br>
                      <a:r>
                        <a:rPr lang="en-US" sz="1000" u="none" strike="noStrike" dirty="0">
                          <a:effectLst/>
                        </a:rPr>
                        <a:t>audit occurring preferably continuously but at least annually and after any</a:t>
                      </a:r>
                      <a:br>
                        <a:rPr lang="en-US" sz="1000" u="none" strike="noStrike" dirty="0">
                          <a:effectLst/>
                        </a:rPr>
                      </a:br>
                      <a:r>
                        <a:rPr lang="en-US" sz="1000" u="none" strike="noStrike" dirty="0">
                          <a:effectLst/>
                        </a:rPr>
                        <a:t>security event(s).</a:t>
                      </a:r>
                      <a:br>
                        <a:rPr lang="en-US" sz="1000" u="none" strike="noStrike" dirty="0">
                          <a:effectLst/>
                        </a:rPr>
                      </a:br>
                      <a:endParaRPr lang="en-US" sz="1000" b="0" i="0" u="none" strike="noStrike" dirty="0">
                        <a:effectLst/>
                        <a:latin typeface="Gill Sans MT" panose="020B0502020104020203" pitchFamily="34" charset="77"/>
                      </a:endParaRPr>
                    </a:p>
                  </a:txBody>
                  <a:tcPr marL="3848" marR="3848" marT="3848" marB="0"/>
                </a:tc>
                <a:extLst>
                  <a:ext uri="{0D108BD9-81ED-4DB2-BD59-A6C34878D82A}">
                    <a16:rowId xmlns:a16="http://schemas.microsoft.com/office/drawing/2014/main" val="3887516779"/>
                  </a:ext>
                </a:extLst>
              </a:tr>
              <a:tr h="679055">
                <a:tc>
                  <a:txBody>
                    <a:bodyPr/>
                    <a:lstStyle/>
                    <a:p>
                      <a:pPr algn="l" fontAlgn="ctr"/>
                      <a:r>
                        <a:rPr lang="en-US" sz="1000" u="none" strike="noStrike" dirty="0">
                          <a:effectLst/>
                        </a:rPr>
                        <a:t>Key Generation</a:t>
                      </a:r>
                      <a:endParaRPr lang="en-US" sz="1000" b="0" i="0" u="none" strike="noStrike" dirty="0">
                        <a:effectLst/>
                        <a:latin typeface="Gill Sans MT" panose="020B0502020104020203" pitchFamily="34" charset="77"/>
                      </a:endParaRPr>
                    </a:p>
                  </a:txBody>
                  <a:tcPr marL="3848" marR="3848" marT="3848" marB="0" anchor="ctr"/>
                </a:tc>
                <a:tc>
                  <a:txBody>
                    <a:bodyPr/>
                    <a:lstStyle/>
                    <a:p>
                      <a:pPr algn="ctr" fontAlgn="ctr"/>
                      <a:r>
                        <a:rPr lang="en-US" sz="1000" u="none" strike="noStrike" dirty="0">
                          <a:effectLst/>
                        </a:rPr>
                        <a:t>CEK-10</a:t>
                      </a:r>
                      <a:endParaRPr lang="en-US" sz="1000" b="1" i="0" u="none" strike="noStrike" dirty="0">
                        <a:effectLst/>
                        <a:latin typeface="Gill Sans MT" panose="020B0502020104020203" pitchFamily="34" charset="77"/>
                      </a:endParaRPr>
                    </a:p>
                  </a:txBody>
                  <a:tcPr marL="3848" marR="3848" marT="3848" marB="0" anchor="ctr"/>
                </a:tc>
                <a:tc>
                  <a:txBody>
                    <a:bodyPr/>
                    <a:lstStyle/>
                    <a:p>
                      <a:pPr algn="l" fontAlgn="t"/>
                      <a:r>
                        <a:rPr lang="en-US" sz="1000" u="none" strike="noStrike" dirty="0">
                          <a:effectLst/>
                        </a:rPr>
                        <a:t>Generate Cryptographic keys using industry accepted cryptographic</a:t>
                      </a:r>
                      <a:br>
                        <a:rPr lang="en-US" sz="1000" u="none" strike="noStrike" dirty="0">
                          <a:effectLst/>
                        </a:rPr>
                      </a:br>
                      <a:r>
                        <a:rPr lang="en-US" sz="1000" u="none" strike="noStrike" dirty="0">
                          <a:effectLst/>
                        </a:rPr>
                        <a:t>libraries specifying the algorithm strength and the random number generator</a:t>
                      </a:r>
                      <a:br>
                        <a:rPr lang="en-US" sz="1000" u="none" strike="noStrike" dirty="0">
                          <a:effectLst/>
                        </a:rPr>
                      </a:br>
                      <a:r>
                        <a:rPr lang="en-US" sz="1000" u="none" strike="noStrike" dirty="0">
                          <a:effectLst/>
                        </a:rPr>
                        <a:t>used.</a:t>
                      </a:r>
                      <a:br>
                        <a:rPr lang="en-US" sz="1000" u="none" strike="noStrike" dirty="0">
                          <a:effectLst/>
                        </a:rPr>
                      </a:br>
                      <a:endParaRPr lang="en-US" sz="1000" b="0" i="0" u="none" strike="noStrike" dirty="0">
                        <a:effectLst/>
                        <a:latin typeface="Gill Sans MT" panose="020B0502020104020203" pitchFamily="34" charset="77"/>
                      </a:endParaRPr>
                    </a:p>
                  </a:txBody>
                  <a:tcPr marL="3848" marR="3848" marT="3848" marB="0"/>
                </a:tc>
                <a:extLst>
                  <a:ext uri="{0D108BD9-81ED-4DB2-BD59-A6C34878D82A}">
                    <a16:rowId xmlns:a16="http://schemas.microsoft.com/office/drawing/2014/main" val="1525584905"/>
                  </a:ext>
                </a:extLst>
              </a:tr>
              <a:tr h="627132">
                <a:tc>
                  <a:txBody>
                    <a:bodyPr/>
                    <a:lstStyle/>
                    <a:p>
                      <a:pPr algn="l" fontAlgn="ctr"/>
                      <a:r>
                        <a:rPr lang="en-US" sz="1000" u="none" strike="noStrike" dirty="0">
                          <a:effectLst/>
                        </a:rPr>
                        <a:t>Key Purpose</a:t>
                      </a:r>
                      <a:endParaRPr lang="en-US" sz="1000" b="0" i="0" u="none" strike="noStrike" dirty="0">
                        <a:effectLst/>
                        <a:latin typeface="Gill Sans MT" panose="020B0502020104020203" pitchFamily="34" charset="77"/>
                      </a:endParaRPr>
                    </a:p>
                  </a:txBody>
                  <a:tcPr marL="3848" marR="3848" marT="3848" marB="0" anchor="ctr"/>
                </a:tc>
                <a:tc>
                  <a:txBody>
                    <a:bodyPr/>
                    <a:lstStyle/>
                    <a:p>
                      <a:pPr algn="ctr" fontAlgn="ctr"/>
                      <a:r>
                        <a:rPr lang="en-US" sz="1000" u="none" strike="noStrike">
                          <a:effectLst/>
                        </a:rPr>
                        <a:t>CEK-11</a:t>
                      </a:r>
                      <a:endParaRPr lang="en-US" sz="1000" b="1" i="0" u="none" strike="noStrike">
                        <a:effectLst/>
                        <a:latin typeface="Gill Sans MT" panose="020B0502020104020203" pitchFamily="34" charset="77"/>
                      </a:endParaRPr>
                    </a:p>
                  </a:txBody>
                  <a:tcPr marL="3848" marR="3848" marT="3848" marB="0" anchor="ctr"/>
                </a:tc>
                <a:tc>
                  <a:txBody>
                    <a:bodyPr/>
                    <a:lstStyle/>
                    <a:p>
                      <a:pPr algn="l" fontAlgn="t"/>
                      <a:r>
                        <a:rPr lang="en-US" sz="1000" u="none" strike="noStrike" dirty="0">
                          <a:effectLst/>
                        </a:rPr>
                        <a:t>Manage cryptographic secret and private keys that are provisioned</a:t>
                      </a:r>
                      <a:br>
                        <a:rPr lang="en-US" sz="1000" u="none" strike="noStrike" dirty="0">
                          <a:effectLst/>
                        </a:rPr>
                      </a:br>
                      <a:r>
                        <a:rPr lang="en-US" sz="1000" u="none" strike="noStrike" dirty="0">
                          <a:effectLst/>
                        </a:rPr>
                        <a:t>for a unique purpose.</a:t>
                      </a:r>
                      <a:br>
                        <a:rPr lang="en-US" sz="1000" u="none" strike="noStrike" dirty="0">
                          <a:effectLst/>
                        </a:rPr>
                      </a:br>
                      <a:endParaRPr lang="en-US" sz="1000" b="0" i="0" u="none" strike="noStrike" dirty="0">
                        <a:effectLst/>
                        <a:latin typeface="Gill Sans MT" panose="020B0502020104020203" pitchFamily="34" charset="77"/>
                      </a:endParaRPr>
                    </a:p>
                  </a:txBody>
                  <a:tcPr marL="3848" marR="3848" marT="3848" marB="0"/>
                </a:tc>
                <a:extLst>
                  <a:ext uri="{0D108BD9-81ED-4DB2-BD59-A6C34878D82A}">
                    <a16:rowId xmlns:a16="http://schemas.microsoft.com/office/drawing/2014/main" val="3789612542"/>
                  </a:ext>
                </a:extLst>
              </a:tr>
              <a:tr h="679055">
                <a:tc>
                  <a:txBody>
                    <a:bodyPr/>
                    <a:lstStyle/>
                    <a:p>
                      <a:pPr algn="l" fontAlgn="ctr"/>
                      <a:r>
                        <a:rPr lang="en-US" sz="1000" u="none" strike="noStrike" dirty="0">
                          <a:effectLst/>
                        </a:rPr>
                        <a:t>Key Rotation</a:t>
                      </a:r>
                      <a:endParaRPr lang="en-US" sz="1000" b="0" i="0" u="none" strike="noStrike" dirty="0">
                        <a:effectLst/>
                        <a:latin typeface="Gill Sans MT" panose="020B0502020104020203" pitchFamily="34" charset="77"/>
                      </a:endParaRPr>
                    </a:p>
                  </a:txBody>
                  <a:tcPr marL="3848" marR="3848" marT="3848" marB="0" anchor="ctr"/>
                </a:tc>
                <a:tc>
                  <a:txBody>
                    <a:bodyPr/>
                    <a:lstStyle/>
                    <a:p>
                      <a:pPr algn="ctr" fontAlgn="ctr"/>
                      <a:r>
                        <a:rPr lang="en-US" sz="1000" u="none" strike="noStrike">
                          <a:effectLst/>
                        </a:rPr>
                        <a:t>CEK-12</a:t>
                      </a:r>
                      <a:endParaRPr lang="en-US" sz="1000" b="1" i="0" u="none" strike="noStrike">
                        <a:effectLst/>
                        <a:latin typeface="Gill Sans MT" panose="020B0502020104020203" pitchFamily="34" charset="77"/>
                      </a:endParaRPr>
                    </a:p>
                  </a:txBody>
                  <a:tcPr marL="3848" marR="3848" marT="3848" marB="0" anchor="ctr"/>
                </a:tc>
                <a:tc>
                  <a:txBody>
                    <a:bodyPr/>
                    <a:lstStyle/>
                    <a:p>
                      <a:pPr algn="l" fontAlgn="t"/>
                      <a:r>
                        <a:rPr lang="en-US" sz="1000" u="none" strike="noStrike" dirty="0">
                          <a:effectLst/>
                        </a:rPr>
                        <a:t>Rotate cryptographic keys in accordance with the calculated cryptoperiod,</a:t>
                      </a:r>
                      <a:br>
                        <a:rPr lang="en-US" sz="1000" u="none" strike="noStrike" dirty="0">
                          <a:effectLst/>
                        </a:rPr>
                      </a:br>
                      <a:r>
                        <a:rPr lang="en-US" sz="1000" u="none" strike="noStrike" dirty="0">
                          <a:effectLst/>
                        </a:rPr>
                        <a:t>which includes provisions for considering the risk of information disclosure</a:t>
                      </a:r>
                      <a:br>
                        <a:rPr lang="en-US" sz="1000" u="none" strike="noStrike" dirty="0">
                          <a:effectLst/>
                        </a:rPr>
                      </a:br>
                      <a:r>
                        <a:rPr lang="en-US" sz="1000" u="none" strike="noStrike" dirty="0">
                          <a:effectLst/>
                        </a:rPr>
                        <a:t>and legal and regulatory requirements.</a:t>
                      </a:r>
                      <a:br>
                        <a:rPr lang="en-US" sz="1000" u="none" strike="noStrike" dirty="0">
                          <a:effectLst/>
                        </a:rPr>
                      </a:br>
                      <a:endParaRPr lang="en-US" sz="1000" b="0" i="0" u="none" strike="noStrike" dirty="0">
                        <a:effectLst/>
                        <a:latin typeface="Gill Sans MT" panose="020B0502020104020203" pitchFamily="34" charset="77"/>
                      </a:endParaRPr>
                    </a:p>
                  </a:txBody>
                  <a:tcPr marL="3848" marR="3848" marT="3848" marB="0"/>
                </a:tc>
                <a:extLst>
                  <a:ext uri="{0D108BD9-81ED-4DB2-BD59-A6C34878D82A}">
                    <a16:rowId xmlns:a16="http://schemas.microsoft.com/office/drawing/2014/main" val="3797168374"/>
                  </a:ext>
                </a:extLst>
              </a:tr>
              <a:tr h="847753">
                <a:tc>
                  <a:txBody>
                    <a:bodyPr/>
                    <a:lstStyle/>
                    <a:p>
                      <a:pPr algn="l" fontAlgn="ctr"/>
                      <a:r>
                        <a:rPr lang="en-US" sz="1000" u="none" strike="noStrike" dirty="0">
                          <a:effectLst/>
                        </a:rPr>
                        <a:t>Key Revocation</a:t>
                      </a:r>
                      <a:endParaRPr lang="en-US" sz="1000" b="0" i="0" u="none" strike="noStrike" dirty="0">
                        <a:effectLst/>
                        <a:latin typeface="Gill Sans MT" panose="020B0502020104020203" pitchFamily="34" charset="77"/>
                      </a:endParaRPr>
                    </a:p>
                  </a:txBody>
                  <a:tcPr marL="3848" marR="3848" marT="3848" marB="0" anchor="ctr"/>
                </a:tc>
                <a:tc>
                  <a:txBody>
                    <a:bodyPr/>
                    <a:lstStyle/>
                    <a:p>
                      <a:pPr algn="ctr" fontAlgn="ctr"/>
                      <a:r>
                        <a:rPr lang="en-US" sz="1000" u="none" strike="noStrike">
                          <a:effectLst/>
                        </a:rPr>
                        <a:t>CEK-13</a:t>
                      </a:r>
                      <a:endParaRPr lang="en-US" sz="1000" b="1" i="0" u="none" strike="noStrike">
                        <a:effectLst/>
                        <a:latin typeface="Gill Sans MT" panose="020B0502020104020203" pitchFamily="34" charset="77"/>
                      </a:endParaRPr>
                    </a:p>
                  </a:txBody>
                  <a:tcPr marL="3848" marR="3848" marT="3848"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to revoke and remove cryptographic keys prior to the end of its established</a:t>
                      </a:r>
                      <a:br>
                        <a:rPr lang="en-US" sz="1000" u="none" strike="noStrike" dirty="0">
                          <a:effectLst/>
                        </a:rPr>
                      </a:br>
                      <a:r>
                        <a:rPr lang="en-US" sz="1000" u="none" strike="noStrike" dirty="0">
                          <a:effectLst/>
                        </a:rPr>
                        <a:t>cryptoperiod, when a key is compromised, or an entity is no longer part of the</a:t>
                      </a:r>
                      <a:br>
                        <a:rPr lang="en-US" sz="1000" u="none" strike="noStrike" dirty="0">
                          <a:effectLst/>
                        </a:rPr>
                      </a:br>
                      <a:r>
                        <a:rPr lang="en-US" sz="1000" u="none" strike="noStrike" dirty="0">
                          <a:effectLst/>
                        </a:rPr>
                        <a:t>organization, which include provisions for legal and regulatory requirements.</a:t>
                      </a:r>
                      <a:br>
                        <a:rPr lang="en-US" sz="1000" u="none" strike="noStrike" dirty="0">
                          <a:effectLst/>
                        </a:rPr>
                      </a:br>
                      <a:endParaRPr lang="en-US" sz="1000" b="0" i="0" u="none" strike="noStrike" dirty="0">
                        <a:effectLst/>
                        <a:latin typeface="Gill Sans MT" panose="020B0502020104020203" pitchFamily="34" charset="77"/>
                      </a:endParaRPr>
                    </a:p>
                  </a:txBody>
                  <a:tcPr marL="3848" marR="3848" marT="3848" marB="0"/>
                </a:tc>
                <a:extLst>
                  <a:ext uri="{0D108BD9-81ED-4DB2-BD59-A6C34878D82A}">
                    <a16:rowId xmlns:a16="http://schemas.microsoft.com/office/drawing/2014/main" val="631319415"/>
                  </a:ext>
                </a:extLst>
              </a:tr>
              <a:tr h="847753">
                <a:tc>
                  <a:txBody>
                    <a:bodyPr/>
                    <a:lstStyle/>
                    <a:p>
                      <a:pPr algn="l" fontAlgn="ctr"/>
                      <a:r>
                        <a:rPr lang="en-US" sz="1000" u="none" strike="noStrike" dirty="0">
                          <a:effectLst/>
                        </a:rPr>
                        <a:t>Key Destruction</a:t>
                      </a:r>
                      <a:endParaRPr lang="en-US" sz="1000" b="0" i="0" u="none" strike="noStrike" dirty="0">
                        <a:effectLst/>
                        <a:latin typeface="Gill Sans MT" panose="020B0502020104020203" pitchFamily="34" charset="77"/>
                      </a:endParaRPr>
                    </a:p>
                  </a:txBody>
                  <a:tcPr marL="3848" marR="3848" marT="3848" marB="0" anchor="ctr"/>
                </a:tc>
                <a:tc>
                  <a:txBody>
                    <a:bodyPr/>
                    <a:lstStyle/>
                    <a:p>
                      <a:pPr algn="ctr" fontAlgn="ctr"/>
                      <a:r>
                        <a:rPr lang="en-US" sz="1000" u="none" strike="noStrike">
                          <a:effectLst/>
                        </a:rPr>
                        <a:t>CEK-14</a:t>
                      </a:r>
                      <a:endParaRPr lang="en-US" sz="1000" b="1" i="0" u="none" strike="noStrike">
                        <a:effectLst/>
                        <a:latin typeface="Gill Sans MT" panose="020B0502020104020203" pitchFamily="34" charset="77"/>
                      </a:endParaRPr>
                    </a:p>
                  </a:txBody>
                  <a:tcPr marL="3848" marR="3848" marT="3848"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to destroy keys stored outside a secure environment and revoke keys</a:t>
                      </a:r>
                      <a:br>
                        <a:rPr lang="en-US" sz="1000" u="none" strike="noStrike" dirty="0">
                          <a:effectLst/>
                        </a:rPr>
                      </a:br>
                      <a:r>
                        <a:rPr lang="en-US" sz="1000" u="none" strike="noStrike" dirty="0">
                          <a:effectLst/>
                        </a:rPr>
                        <a:t>stored in Hardware Security Modules (HSMs) when they are no longer needed, which</a:t>
                      </a:r>
                      <a:br>
                        <a:rPr lang="en-US" sz="1000" u="none" strike="noStrike" dirty="0">
                          <a:effectLst/>
                        </a:rPr>
                      </a:br>
                      <a:r>
                        <a:rPr lang="en-US" sz="1000" u="none" strike="noStrike" dirty="0">
                          <a:effectLst/>
                        </a:rPr>
                        <a:t>include provisions for legal and regulatory requirements.</a:t>
                      </a:r>
                      <a:br>
                        <a:rPr lang="en-US" sz="1000" u="none" strike="noStrike" dirty="0">
                          <a:effectLst/>
                        </a:rPr>
                      </a:br>
                      <a:endParaRPr lang="en-US" sz="1000" b="0" i="0" u="none" strike="noStrike" dirty="0">
                        <a:effectLst/>
                        <a:latin typeface="Gill Sans MT" panose="020B0502020104020203" pitchFamily="34" charset="77"/>
                      </a:endParaRPr>
                    </a:p>
                  </a:txBody>
                  <a:tcPr marL="3848" marR="3848" marT="3848" marB="0"/>
                </a:tc>
                <a:extLst>
                  <a:ext uri="{0D108BD9-81ED-4DB2-BD59-A6C34878D82A}">
                    <a16:rowId xmlns:a16="http://schemas.microsoft.com/office/drawing/2014/main" val="1722179347"/>
                  </a:ext>
                </a:extLst>
              </a:tr>
            </a:tbl>
          </a:graphicData>
        </a:graphic>
      </p:graphicFrame>
    </p:spTree>
    <p:extLst>
      <p:ext uri="{BB962C8B-B14F-4D97-AF65-F5344CB8AC3E}">
        <p14:creationId xmlns:p14="http://schemas.microsoft.com/office/powerpoint/2010/main" val="3677535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75"/>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823108"/>
            <a:ext cx="7931224" cy="5934763"/>
          </a:xfrm>
        </p:spPr>
        <p:txBody>
          <a:bodyPr/>
          <a:lstStyle/>
          <a:p>
            <a:pPr marL="0" indent="0">
              <a:buNone/>
            </a:pPr>
            <a:r>
              <a:rPr lang="en-US" sz="1600" dirty="0"/>
              <a:t>CCM Domains and Controls</a:t>
            </a:r>
          </a:p>
          <a:p>
            <a:pPr marL="0" indent="0">
              <a:buNone/>
            </a:pPr>
            <a:r>
              <a:rPr lang="en-US" sz="1600" b="1" dirty="0"/>
              <a:t>Cryptography, Encryption &amp;Key Management – CEK </a:t>
            </a:r>
          </a:p>
          <a:p>
            <a:pPr marL="0" indent="0">
              <a:buNone/>
            </a:pPr>
            <a:endParaRPr lang="en-US" sz="2000" dirty="0"/>
          </a:p>
        </p:txBody>
      </p:sp>
      <p:graphicFrame>
        <p:nvGraphicFramePr>
          <p:cNvPr id="3" name="Table 2">
            <a:extLst>
              <a:ext uri="{FF2B5EF4-FFF2-40B4-BE49-F238E27FC236}">
                <a16:creationId xmlns:a16="http://schemas.microsoft.com/office/drawing/2014/main" id="{98D6C867-BF0C-1CFF-1D55-195DB69AE31F}"/>
              </a:ext>
            </a:extLst>
          </p:cNvPr>
          <p:cNvGraphicFramePr>
            <a:graphicFrameLocks noGrp="1"/>
          </p:cNvGraphicFramePr>
          <p:nvPr>
            <p:extLst>
              <p:ext uri="{D42A27DB-BD31-4B8C-83A1-F6EECF244321}">
                <p14:modId xmlns:p14="http://schemas.microsoft.com/office/powerpoint/2010/main" val="4123294389"/>
              </p:ext>
            </p:extLst>
          </p:nvPr>
        </p:nvGraphicFramePr>
        <p:xfrm>
          <a:off x="448005" y="1445929"/>
          <a:ext cx="7931224" cy="5322567"/>
        </p:xfrm>
        <a:graphic>
          <a:graphicData uri="http://schemas.openxmlformats.org/drawingml/2006/table">
            <a:tbl>
              <a:tblPr>
                <a:tableStyleId>{5C22544A-7EE6-4342-B048-85BDC9FD1C3A}</a:tableStyleId>
              </a:tblPr>
              <a:tblGrid>
                <a:gridCol w="2150840">
                  <a:extLst>
                    <a:ext uri="{9D8B030D-6E8A-4147-A177-3AD203B41FA5}">
                      <a16:colId xmlns:a16="http://schemas.microsoft.com/office/drawing/2014/main" val="632187291"/>
                    </a:ext>
                  </a:extLst>
                </a:gridCol>
                <a:gridCol w="940993">
                  <a:extLst>
                    <a:ext uri="{9D8B030D-6E8A-4147-A177-3AD203B41FA5}">
                      <a16:colId xmlns:a16="http://schemas.microsoft.com/office/drawing/2014/main" val="3525734218"/>
                    </a:ext>
                  </a:extLst>
                </a:gridCol>
                <a:gridCol w="4839391">
                  <a:extLst>
                    <a:ext uri="{9D8B030D-6E8A-4147-A177-3AD203B41FA5}">
                      <a16:colId xmlns:a16="http://schemas.microsoft.com/office/drawing/2014/main" val="4135965201"/>
                    </a:ext>
                  </a:extLst>
                </a:gridCol>
              </a:tblGrid>
              <a:tr h="741036">
                <a:tc>
                  <a:txBody>
                    <a:bodyPr/>
                    <a:lstStyle/>
                    <a:p>
                      <a:pPr algn="l" fontAlgn="ctr"/>
                      <a:r>
                        <a:rPr lang="en-US" sz="1000" u="none" strike="noStrike" dirty="0">
                          <a:effectLst/>
                        </a:rPr>
                        <a:t>Key Activation</a:t>
                      </a:r>
                      <a:endParaRPr lang="en-US" sz="1000" b="0" i="0" u="none" strike="noStrike" dirty="0">
                        <a:effectLst/>
                        <a:latin typeface="Gill Sans MT" panose="020B0502020104020203" pitchFamily="34" charset="77"/>
                      </a:endParaRPr>
                    </a:p>
                  </a:txBody>
                  <a:tcPr marL="4340" marR="4340" marT="4340" marB="0" anchor="ctr"/>
                </a:tc>
                <a:tc>
                  <a:txBody>
                    <a:bodyPr/>
                    <a:lstStyle/>
                    <a:p>
                      <a:pPr algn="ctr" fontAlgn="ctr"/>
                      <a:r>
                        <a:rPr lang="en-US" sz="1000" u="none" strike="noStrike">
                          <a:effectLst/>
                        </a:rPr>
                        <a:t>CEK-15</a:t>
                      </a:r>
                      <a:endParaRPr lang="en-US" sz="1000" b="1" i="0" u="none" strike="noStrike">
                        <a:effectLst/>
                        <a:latin typeface="Gill Sans MT" panose="020B0502020104020203" pitchFamily="34" charset="77"/>
                      </a:endParaRPr>
                    </a:p>
                  </a:txBody>
                  <a:tcPr marL="4340" marR="4340" marT="4340"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to create keys in a pre-activated state when they have been generated</a:t>
                      </a:r>
                      <a:br>
                        <a:rPr lang="en-US" sz="1000" u="none" strike="noStrike">
                          <a:effectLst/>
                        </a:rPr>
                      </a:br>
                      <a:r>
                        <a:rPr lang="en-US" sz="1000" u="none" strike="noStrike">
                          <a:effectLst/>
                        </a:rPr>
                        <a:t>but not authorized for use, which include provisions for legal and regulatory</a:t>
                      </a:r>
                      <a:br>
                        <a:rPr lang="en-US" sz="1000" u="none" strike="noStrike">
                          <a:effectLst/>
                        </a:rPr>
                      </a:br>
                      <a:r>
                        <a:rPr lang="en-US" sz="1000" u="none" strike="noStrike">
                          <a:effectLst/>
                        </a:rPr>
                        <a:t>requirements.</a:t>
                      </a:r>
                      <a:br>
                        <a:rPr lang="en-US" sz="1000" u="none" strike="noStrike">
                          <a:effectLst/>
                        </a:rPr>
                      </a:br>
                      <a:endParaRPr lang="en-US" sz="1000" b="0" i="0" u="none" strike="noStrike">
                        <a:effectLst/>
                        <a:latin typeface="Gill Sans MT" panose="020B0502020104020203" pitchFamily="34" charset="77"/>
                      </a:endParaRPr>
                    </a:p>
                  </a:txBody>
                  <a:tcPr marL="4340" marR="4340" marT="4340" marB="0"/>
                </a:tc>
                <a:extLst>
                  <a:ext uri="{0D108BD9-81ED-4DB2-BD59-A6C34878D82A}">
                    <a16:rowId xmlns:a16="http://schemas.microsoft.com/office/drawing/2014/main" val="518279593"/>
                  </a:ext>
                </a:extLst>
              </a:tr>
              <a:tr h="593668">
                <a:tc>
                  <a:txBody>
                    <a:bodyPr/>
                    <a:lstStyle/>
                    <a:p>
                      <a:pPr algn="l" fontAlgn="ctr"/>
                      <a:r>
                        <a:rPr lang="en-US" sz="1000" u="none" strike="noStrike" dirty="0">
                          <a:effectLst/>
                        </a:rPr>
                        <a:t>Key Suspension</a:t>
                      </a:r>
                      <a:endParaRPr lang="en-US" sz="1000" b="0" i="0" u="none" strike="noStrike" dirty="0">
                        <a:effectLst/>
                        <a:latin typeface="Gill Sans MT" panose="020B0502020104020203" pitchFamily="34" charset="77"/>
                      </a:endParaRPr>
                    </a:p>
                  </a:txBody>
                  <a:tcPr marL="4340" marR="4340" marT="4340" marB="0" anchor="ctr"/>
                </a:tc>
                <a:tc>
                  <a:txBody>
                    <a:bodyPr/>
                    <a:lstStyle/>
                    <a:p>
                      <a:pPr algn="ctr" fontAlgn="ctr"/>
                      <a:r>
                        <a:rPr lang="en-US" sz="1000" u="none" strike="noStrike">
                          <a:effectLst/>
                        </a:rPr>
                        <a:t>CEK-16</a:t>
                      </a:r>
                      <a:endParaRPr lang="en-US" sz="1000" b="1" i="0" u="none" strike="noStrike">
                        <a:effectLst/>
                        <a:latin typeface="Gill Sans MT" panose="020B0502020104020203" pitchFamily="34" charset="77"/>
                      </a:endParaRPr>
                    </a:p>
                  </a:txBody>
                  <a:tcPr marL="4340" marR="4340" marT="4340"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to monitor, review and approve key transitions from any state to/from</a:t>
                      </a:r>
                      <a:br>
                        <a:rPr lang="en-US" sz="1000" u="none" strike="noStrike">
                          <a:effectLst/>
                        </a:rPr>
                      </a:br>
                      <a:r>
                        <a:rPr lang="en-US" sz="1000" u="none" strike="noStrike">
                          <a:effectLst/>
                        </a:rPr>
                        <a:t>suspension, which include provisions for legal and regulatory requirements.</a:t>
                      </a:r>
                      <a:br>
                        <a:rPr lang="en-US" sz="1000" u="none" strike="noStrike">
                          <a:effectLst/>
                        </a:rPr>
                      </a:br>
                      <a:endParaRPr lang="en-US" sz="1000" b="0" i="0" u="none" strike="noStrike">
                        <a:effectLst/>
                        <a:latin typeface="Gill Sans MT" panose="020B0502020104020203" pitchFamily="34" charset="77"/>
                      </a:endParaRPr>
                    </a:p>
                  </a:txBody>
                  <a:tcPr marL="4340" marR="4340" marT="4340" marB="0"/>
                </a:tc>
                <a:extLst>
                  <a:ext uri="{0D108BD9-81ED-4DB2-BD59-A6C34878D82A}">
                    <a16:rowId xmlns:a16="http://schemas.microsoft.com/office/drawing/2014/main" val="3283847534"/>
                  </a:ext>
                </a:extLst>
              </a:tr>
              <a:tr h="593668">
                <a:tc>
                  <a:txBody>
                    <a:bodyPr/>
                    <a:lstStyle/>
                    <a:p>
                      <a:pPr algn="l" fontAlgn="ctr"/>
                      <a:r>
                        <a:rPr lang="en-US" sz="1000" u="none" strike="noStrike" dirty="0">
                          <a:effectLst/>
                        </a:rPr>
                        <a:t>Key Deactivation</a:t>
                      </a:r>
                      <a:endParaRPr lang="en-US" sz="1000" b="0" i="0" u="none" strike="noStrike" dirty="0">
                        <a:effectLst/>
                        <a:latin typeface="Gill Sans MT" panose="020B0502020104020203" pitchFamily="34" charset="77"/>
                      </a:endParaRPr>
                    </a:p>
                  </a:txBody>
                  <a:tcPr marL="4340" marR="4340" marT="4340" marB="0" anchor="ctr"/>
                </a:tc>
                <a:tc>
                  <a:txBody>
                    <a:bodyPr/>
                    <a:lstStyle/>
                    <a:p>
                      <a:pPr algn="ctr" fontAlgn="ctr"/>
                      <a:r>
                        <a:rPr lang="en-US" sz="1000" u="none" strike="noStrike">
                          <a:effectLst/>
                        </a:rPr>
                        <a:t>CEK-17</a:t>
                      </a:r>
                      <a:endParaRPr lang="en-US" sz="1000" b="1" i="0" u="none" strike="noStrike">
                        <a:effectLst/>
                        <a:latin typeface="Gill Sans MT" panose="020B0502020104020203" pitchFamily="34" charset="77"/>
                      </a:endParaRPr>
                    </a:p>
                  </a:txBody>
                  <a:tcPr marL="4340" marR="4340" marT="4340"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to deactivate keys at the time of their expiration date, which include</a:t>
                      </a:r>
                      <a:br>
                        <a:rPr lang="en-US" sz="1000" u="none" strike="noStrike">
                          <a:effectLst/>
                        </a:rPr>
                      </a:br>
                      <a:r>
                        <a:rPr lang="en-US" sz="1000" u="none" strike="noStrike">
                          <a:effectLst/>
                        </a:rPr>
                        <a:t>provisions for legal and regulatory requirements.</a:t>
                      </a:r>
                      <a:br>
                        <a:rPr lang="en-US" sz="1000" u="none" strike="noStrike">
                          <a:effectLst/>
                        </a:rPr>
                      </a:br>
                      <a:endParaRPr lang="en-US" sz="1000" b="0" i="0" u="none" strike="noStrike">
                        <a:effectLst/>
                        <a:latin typeface="Gill Sans MT" panose="020B0502020104020203" pitchFamily="34" charset="77"/>
                      </a:endParaRPr>
                    </a:p>
                  </a:txBody>
                  <a:tcPr marL="4340" marR="4340" marT="4340" marB="0"/>
                </a:tc>
                <a:extLst>
                  <a:ext uri="{0D108BD9-81ED-4DB2-BD59-A6C34878D82A}">
                    <a16:rowId xmlns:a16="http://schemas.microsoft.com/office/drawing/2014/main" val="1511722041"/>
                  </a:ext>
                </a:extLst>
              </a:tr>
              <a:tr h="869965">
                <a:tc>
                  <a:txBody>
                    <a:bodyPr/>
                    <a:lstStyle/>
                    <a:p>
                      <a:pPr algn="l" fontAlgn="ctr"/>
                      <a:r>
                        <a:rPr lang="en-US" sz="1000" u="none" strike="noStrike" dirty="0">
                          <a:effectLst/>
                        </a:rPr>
                        <a:t>Key Archival</a:t>
                      </a:r>
                      <a:endParaRPr lang="en-US" sz="1000" b="0" i="0" u="none" strike="noStrike" dirty="0">
                        <a:effectLst/>
                        <a:latin typeface="Gill Sans MT" panose="020B0502020104020203" pitchFamily="34" charset="77"/>
                      </a:endParaRPr>
                    </a:p>
                  </a:txBody>
                  <a:tcPr marL="4340" marR="4340" marT="4340" marB="0" anchor="ctr"/>
                </a:tc>
                <a:tc>
                  <a:txBody>
                    <a:bodyPr/>
                    <a:lstStyle/>
                    <a:p>
                      <a:pPr algn="ctr" fontAlgn="ctr"/>
                      <a:r>
                        <a:rPr lang="en-US" sz="1000" u="none" strike="noStrike">
                          <a:effectLst/>
                        </a:rPr>
                        <a:t>CEK-18</a:t>
                      </a:r>
                      <a:endParaRPr lang="en-US" sz="1000" b="1" i="0" u="none" strike="noStrike">
                        <a:effectLst/>
                        <a:latin typeface="Gill Sans MT" panose="020B0502020104020203" pitchFamily="34" charset="77"/>
                      </a:endParaRPr>
                    </a:p>
                  </a:txBody>
                  <a:tcPr marL="4340" marR="4340" marT="4340"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to manage archived keys in a secure repository requiring least privilege</a:t>
                      </a:r>
                      <a:br>
                        <a:rPr lang="en-US" sz="1000" u="none" strike="noStrike">
                          <a:effectLst/>
                        </a:rPr>
                      </a:br>
                      <a:r>
                        <a:rPr lang="en-US" sz="1000" u="none" strike="noStrike">
                          <a:effectLst/>
                        </a:rPr>
                        <a:t>access, which include provisions for legal and regulatory requirements.</a:t>
                      </a:r>
                      <a:br>
                        <a:rPr lang="en-US" sz="1000" u="none" strike="noStrike">
                          <a:effectLst/>
                        </a:rPr>
                      </a:br>
                      <a:endParaRPr lang="en-US" sz="1000" b="0" i="0" u="none" strike="noStrike">
                        <a:effectLst/>
                        <a:latin typeface="Gill Sans MT" panose="020B0502020104020203" pitchFamily="34" charset="77"/>
                      </a:endParaRPr>
                    </a:p>
                  </a:txBody>
                  <a:tcPr marL="4340" marR="4340" marT="4340" marB="0"/>
                </a:tc>
                <a:extLst>
                  <a:ext uri="{0D108BD9-81ED-4DB2-BD59-A6C34878D82A}">
                    <a16:rowId xmlns:a16="http://schemas.microsoft.com/office/drawing/2014/main" val="3644948805"/>
                  </a:ext>
                </a:extLst>
              </a:tr>
              <a:tr h="773302">
                <a:tc>
                  <a:txBody>
                    <a:bodyPr/>
                    <a:lstStyle/>
                    <a:p>
                      <a:pPr algn="l" fontAlgn="ctr"/>
                      <a:r>
                        <a:rPr lang="en-US" sz="1000" u="none" strike="noStrike" dirty="0">
                          <a:effectLst/>
                        </a:rPr>
                        <a:t>Key Compromise</a:t>
                      </a:r>
                      <a:endParaRPr lang="en-US" sz="1000" b="0" i="0" u="none" strike="noStrike" dirty="0">
                        <a:effectLst/>
                        <a:latin typeface="Gill Sans MT" panose="020B0502020104020203" pitchFamily="34" charset="77"/>
                      </a:endParaRPr>
                    </a:p>
                  </a:txBody>
                  <a:tcPr marL="4340" marR="4340" marT="4340" marB="0" anchor="ctr"/>
                </a:tc>
                <a:tc>
                  <a:txBody>
                    <a:bodyPr/>
                    <a:lstStyle/>
                    <a:p>
                      <a:pPr algn="ctr" fontAlgn="ctr"/>
                      <a:r>
                        <a:rPr lang="en-US" sz="1000" u="none" strike="noStrike">
                          <a:effectLst/>
                        </a:rPr>
                        <a:t>CEK-19</a:t>
                      </a:r>
                      <a:endParaRPr lang="en-US" sz="1000" b="1" i="0" u="none" strike="noStrike">
                        <a:effectLst/>
                        <a:latin typeface="Gill Sans MT" panose="020B0502020104020203" pitchFamily="34" charset="77"/>
                      </a:endParaRPr>
                    </a:p>
                  </a:txBody>
                  <a:tcPr marL="4340" marR="4340" marT="4340"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to use compromised keys to encrypt information only in controlled circumstance,</a:t>
                      </a:r>
                      <a:br>
                        <a:rPr lang="en-US" sz="1000" u="none" strike="noStrike">
                          <a:effectLst/>
                        </a:rPr>
                      </a:br>
                      <a:r>
                        <a:rPr lang="en-US" sz="1000" u="none" strike="noStrike">
                          <a:effectLst/>
                        </a:rPr>
                        <a:t>and thereafter exclusively for decrypting data and never for encrypting data,</a:t>
                      </a:r>
                      <a:br>
                        <a:rPr lang="en-US" sz="1000" u="none" strike="noStrike">
                          <a:effectLst/>
                        </a:rPr>
                      </a:br>
                      <a:r>
                        <a:rPr lang="en-US" sz="1000" u="none" strike="noStrike">
                          <a:effectLst/>
                        </a:rPr>
                        <a:t>which include provisions for legal and regulatory requirements.</a:t>
                      </a:r>
                      <a:br>
                        <a:rPr lang="en-US" sz="1000" u="none" strike="noStrike">
                          <a:effectLst/>
                        </a:rPr>
                      </a:br>
                      <a:endParaRPr lang="en-US" sz="1000" b="0" i="0" u="none" strike="noStrike">
                        <a:effectLst/>
                        <a:latin typeface="Gill Sans MT" panose="020B0502020104020203" pitchFamily="34" charset="77"/>
                      </a:endParaRPr>
                    </a:p>
                  </a:txBody>
                  <a:tcPr marL="4340" marR="4340" marT="4340" marB="0"/>
                </a:tc>
                <a:extLst>
                  <a:ext uri="{0D108BD9-81ED-4DB2-BD59-A6C34878D82A}">
                    <a16:rowId xmlns:a16="http://schemas.microsoft.com/office/drawing/2014/main" val="2266708443"/>
                  </a:ext>
                </a:extLst>
              </a:tr>
              <a:tr h="888404">
                <a:tc>
                  <a:txBody>
                    <a:bodyPr/>
                    <a:lstStyle/>
                    <a:p>
                      <a:pPr algn="l" fontAlgn="ctr"/>
                      <a:r>
                        <a:rPr lang="en-US" sz="1000" u="none" strike="noStrike" dirty="0">
                          <a:effectLst/>
                        </a:rPr>
                        <a:t>Key Recovery</a:t>
                      </a:r>
                      <a:endParaRPr lang="en-US" sz="1000" b="0" i="0" u="none" strike="noStrike" dirty="0">
                        <a:effectLst/>
                        <a:latin typeface="Gill Sans MT" panose="020B0502020104020203" pitchFamily="34" charset="77"/>
                      </a:endParaRPr>
                    </a:p>
                  </a:txBody>
                  <a:tcPr marL="4340" marR="4340" marT="4340" marB="0" anchor="ctr"/>
                </a:tc>
                <a:tc>
                  <a:txBody>
                    <a:bodyPr/>
                    <a:lstStyle/>
                    <a:p>
                      <a:pPr algn="ctr" fontAlgn="ctr"/>
                      <a:r>
                        <a:rPr lang="en-US" sz="1000" u="none" strike="noStrike">
                          <a:effectLst/>
                        </a:rPr>
                        <a:t>CEK-20</a:t>
                      </a:r>
                      <a:endParaRPr lang="en-US" sz="1000" b="1" i="0" u="none" strike="noStrike">
                        <a:effectLst/>
                        <a:latin typeface="Gill Sans MT" panose="020B0502020104020203" pitchFamily="34" charset="77"/>
                      </a:endParaRPr>
                    </a:p>
                  </a:txBody>
                  <a:tcPr marL="4340" marR="4340" marT="4340"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to assess the risk to operational continuity versus the risk of the</a:t>
                      </a:r>
                      <a:br>
                        <a:rPr lang="en-US" sz="1000" u="none" strike="noStrike">
                          <a:effectLst/>
                        </a:rPr>
                      </a:br>
                      <a:r>
                        <a:rPr lang="en-US" sz="1000" u="none" strike="noStrike">
                          <a:effectLst/>
                        </a:rPr>
                        <a:t>keying material and the information it protects being exposed if control of</a:t>
                      </a:r>
                      <a:br>
                        <a:rPr lang="en-US" sz="1000" u="none" strike="noStrike">
                          <a:effectLst/>
                        </a:rPr>
                      </a:br>
                      <a:r>
                        <a:rPr lang="en-US" sz="1000" u="none" strike="noStrike">
                          <a:effectLst/>
                        </a:rPr>
                        <a:t>the keying material is lost, which include provisions for legal and regulatory</a:t>
                      </a:r>
                      <a:br>
                        <a:rPr lang="en-US" sz="1000" u="none" strike="noStrike">
                          <a:effectLst/>
                        </a:rPr>
                      </a:br>
                      <a:r>
                        <a:rPr lang="en-US" sz="1000" u="none" strike="noStrike">
                          <a:effectLst/>
                        </a:rPr>
                        <a:t>requirements.</a:t>
                      </a:r>
                      <a:br>
                        <a:rPr lang="en-US" sz="1000" u="none" strike="noStrike">
                          <a:effectLst/>
                        </a:rPr>
                      </a:br>
                      <a:endParaRPr lang="en-US" sz="1000" b="0" i="0" u="none" strike="noStrike">
                        <a:effectLst/>
                        <a:latin typeface="Gill Sans MT" panose="020B0502020104020203" pitchFamily="34" charset="77"/>
                      </a:endParaRPr>
                    </a:p>
                  </a:txBody>
                  <a:tcPr marL="4340" marR="4340" marT="4340" marB="0"/>
                </a:tc>
                <a:extLst>
                  <a:ext uri="{0D108BD9-81ED-4DB2-BD59-A6C34878D82A}">
                    <a16:rowId xmlns:a16="http://schemas.microsoft.com/office/drawing/2014/main" val="2636038653"/>
                  </a:ext>
                </a:extLst>
              </a:tr>
              <a:tr h="741036">
                <a:tc>
                  <a:txBody>
                    <a:bodyPr/>
                    <a:lstStyle/>
                    <a:p>
                      <a:pPr algn="l" fontAlgn="ctr"/>
                      <a:r>
                        <a:rPr lang="en-US" sz="1000" u="none" strike="noStrike" dirty="0">
                          <a:effectLst/>
                        </a:rPr>
                        <a:t>Key Inventory Management</a:t>
                      </a:r>
                      <a:endParaRPr lang="en-US" sz="1000" b="0" i="0" u="none" strike="noStrike" dirty="0">
                        <a:effectLst/>
                        <a:latin typeface="Gill Sans MT" panose="020B0502020104020203" pitchFamily="34" charset="77"/>
                      </a:endParaRPr>
                    </a:p>
                  </a:txBody>
                  <a:tcPr marL="4340" marR="4340" marT="4340" marB="0" anchor="ctr"/>
                </a:tc>
                <a:tc>
                  <a:txBody>
                    <a:bodyPr/>
                    <a:lstStyle/>
                    <a:p>
                      <a:pPr algn="ctr" fontAlgn="ctr"/>
                      <a:r>
                        <a:rPr lang="en-US" sz="1000" u="none" strike="noStrike">
                          <a:effectLst/>
                        </a:rPr>
                        <a:t>CEK-21</a:t>
                      </a:r>
                      <a:endParaRPr lang="en-US" sz="1000" b="1" i="0" u="none" strike="noStrike">
                        <a:effectLst/>
                        <a:latin typeface="Gill Sans MT" panose="020B0502020104020203" pitchFamily="34" charset="77"/>
                      </a:endParaRPr>
                    </a:p>
                  </a:txBody>
                  <a:tcPr marL="4340" marR="4340" marT="4340"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in order for the key management system to track and report all cryptographic</a:t>
                      </a:r>
                      <a:br>
                        <a:rPr lang="en-US" sz="1000" u="none" strike="noStrike" dirty="0">
                          <a:effectLst/>
                        </a:rPr>
                      </a:br>
                      <a:r>
                        <a:rPr lang="en-US" sz="1000" u="none" strike="noStrike" dirty="0">
                          <a:effectLst/>
                        </a:rPr>
                        <a:t>materials and changes in status, which include provisions for legal and regulatory</a:t>
                      </a:r>
                      <a:br>
                        <a:rPr lang="en-US" sz="1000" u="none" strike="noStrike" dirty="0">
                          <a:effectLst/>
                        </a:rPr>
                      </a:br>
                      <a:r>
                        <a:rPr lang="en-US" sz="1000" u="none" strike="noStrike" dirty="0">
                          <a:effectLst/>
                        </a:rPr>
                        <a:t>requirements.</a:t>
                      </a:r>
                      <a:br>
                        <a:rPr lang="en-US" sz="1000" u="none" strike="noStrike" dirty="0">
                          <a:effectLst/>
                        </a:rPr>
                      </a:br>
                      <a:endParaRPr lang="en-US" sz="1000" b="0" i="0" u="none" strike="noStrike" dirty="0">
                        <a:effectLst/>
                        <a:latin typeface="Gill Sans MT" panose="020B0502020104020203" pitchFamily="34" charset="77"/>
                      </a:endParaRPr>
                    </a:p>
                  </a:txBody>
                  <a:tcPr marL="4340" marR="4340" marT="4340" marB="0"/>
                </a:tc>
                <a:extLst>
                  <a:ext uri="{0D108BD9-81ED-4DB2-BD59-A6C34878D82A}">
                    <a16:rowId xmlns:a16="http://schemas.microsoft.com/office/drawing/2014/main" val="4150200132"/>
                  </a:ext>
                </a:extLst>
              </a:tr>
            </a:tbl>
          </a:graphicData>
        </a:graphic>
      </p:graphicFrame>
    </p:spTree>
    <p:extLst>
      <p:ext uri="{BB962C8B-B14F-4D97-AF65-F5344CB8AC3E}">
        <p14:creationId xmlns:p14="http://schemas.microsoft.com/office/powerpoint/2010/main" val="3294919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75"/>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823108"/>
            <a:ext cx="7931224" cy="5934763"/>
          </a:xfrm>
        </p:spPr>
        <p:txBody>
          <a:bodyPr/>
          <a:lstStyle/>
          <a:p>
            <a:pPr marL="0" indent="0">
              <a:buNone/>
            </a:pPr>
            <a:r>
              <a:rPr lang="en-US" sz="1600" dirty="0"/>
              <a:t>CCM Domains and Controls</a:t>
            </a:r>
          </a:p>
          <a:p>
            <a:pPr marL="0" indent="0">
              <a:buNone/>
            </a:pPr>
            <a:r>
              <a:rPr lang="en-US" sz="1600" b="1" dirty="0"/>
              <a:t>Datacenter Security – DCS </a:t>
            </a:r>
          </a:p>
          <a:p>
            <a:pPr marL="0" indent="0">
              <a:buNone/>
            </a:pPr>
            <a:endParaRPr lang="en-US" sz="2000" dirty="0"/>
          </a:p>
        </p:txBody>
      </p:sp>
      <p:graphicFrame>
        <p:nvGraphicFramePr>
          <p:cNvPr id="5" name="Table 4">
            <a:extLst>
              <a:ext uri="{FF2B5EF4-FFF2-40B4-BE49-F238E27FC236}">
                <a16:creationId xmlns:a16="http://schemas.microsoft.com/office/drawing/2014/main" id="{C8666DF3-9679-CCC2-D349-5CD04D654B2F}"/>
              </a:ext>
            </a:extLst>
          </p:cNvPr>
          <p:cNvGraphicFramePr>
            <a:graphicFrameLocks noGrp="1"/>
          </p:cNvGraphicFramePr>
          <p:nvPr>
            <p:extLst>
              <p:ext uri="{D42A27DB-BD31-4B8C-83A1-F6EECF244321}">
                <p14:modId xmlns:p14="http://schemas.microsoft.com/office/powerpoint/2010/main" val="2549282040"/>
              </p:ext>
            </p:extLst>
          </p:nvPr>
        </p:nvGraphicFramePr>
        <p:xfrm>
          <a:off x="461931" y="1445651"/>
          <a:ext cx="7848873" cy="5412349"/>
        </p:xfrm>
        <a:graphic>
          <a:graphicData uri="http://schemas.openxmlformats.org/drawingml/2006/table">
            <a:tbl>
              <a:tblPr>
                <a:tableStyleId>{5C22544A-7EE6-4342-B048-85BDC9FD1C3A}</a:tableStyleId>
              </a:tblPr>
              <a:tblGrid>
                <a:gridCol w="2128508">
                  <a:extLst>
                    <a:ext uri="{9D8B030D-6E8A-4147-A177-3AD203B41FA5}">
                      <a16:colId xmlns:a16="http://schemas.microsoft.com/office/drawing/2014/main" val="1456506799"/>
                    </a:ext>
                  </a:extLst>
                </a:gridCol>
                <a:gridCol w="931222">
                  <a:extLst>
                    <a:ext uri="{9D8B030D-6E8A-4147-A177-3AD203B41FA5}">
                      <a16:colId xmlns:a16="http://schemas.microsoft.com/office/drawing/2014/main" val="81130473"/>
                    </a:ext>
                  </a:extLst>
                </a:gridCol>
                <a:gridCol w="4789143">
                  <a:extLst>
                    <a:ext uri="{9D8B030D-6E8A-4147-A177-3AD203B41FA5}">
                      <a16:colId xmlns:a16="http://schemas.microsoft.com/office/drawing/2014/main" val="3389380063"/>
                    </a:ext>
                  </a:extLst>
                </a:gridCol>
              </a:tblGrid>
              <a:tr h="394913">
                <a:tc>
                  <a:txBody>
                    <a:bodyPr/>
                    <a:lstStyle/>
                    <a:p>
                      <a:pPr algn="l" fontAlgn="ctr"/>
                      <a:r>
                        <a:rPr lang="en-US" sz="1000" u="none" strike="noStrike" dirty="0">
                          <a:effectLst/>
                        </a:rPr>
                        <a:t>Off-Site Equipment Disposal Policy and Procedures</a:t>
                      </a:r>
                      <a:endParaRPr lang="en-US" sz="1000" b="0" i="0" u="none" strike="noStrike" dirty="0">
                        <a:effectLst/>
                        <a:latin typeface="Gill Sans MT" panose="020B0502020104020203" pitchFamily="34" charset="77"/>
                      </a:endParaRPr>
                    </a:p>
                  </a:txBody>
                  <a:tcPr marL="2833" marR="2833" marT="2833" marB="0" anchor="ctr"/>
                </a:tc>
                <a:tc>
                  <a:txBody>
                    <a:bodyPr/>
                    <a:lstStyle/>
                    <a:p>
                      <a:pPr algn="ctr" fontAlgn="ctr"/>
                      <a:r>
                        <a:rPr lang="en-US" sz="1000" u="none" strike="noStrike">
                          <a:effectLst/>
                        </a:rPr>
                        <a:t>DCS-01</a:t>
                      </a:r>
                      <a:endParaRPr lang="en-US" sz="1000" b="1" i="0" u="none" strike="noStrike">
                        <a:effectLst/>
                        <a:latin typeface="Gill Sans MT" panose="020B0502020104020203" pitchFamily="34" charset="77"/>
                      </a:endParaRPr>
                    </a:p>
                  </a:txBody>
                  <a:tcPr marL="2833" marR="2833" marT="2833"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for the secure disposal of equipment used outside the</a:t>
                      </a:r>
                      <a:br>
                        <a:rPr lang="en-US" sz="1000" u="none" strike="noStrike">
                          <a:effectLst/>
                        </a:rPr>
                      </a:br>
                      <a:r>
                        <a:rPr lang="en-US" sz="1000" u="none" strike="noStrike">
                          <a:effectLst/>
                        </a:rPr>
                        <a:t>organization's premises. If the equipment is not physically destroyed a data</a:t>
                      </a:r>
                      <a:br>
                        <a:rPr lang="en-US" sz="1000" u="none" strike="noStrike">
                          <a:effectLst/>
                        </a:rPr>
                      </a:br>
                      <a:r>
                        <a:rPr lang="en-US" sz="1000" u="none" strike="noStrike">
                          <a:effectLst/>
                        </a:rPr>
                        <a:t>destruction procedure that renders recovery of information impossible must be</a:t>
                      </a:r>
                      <a:br>
                        <a:rPr lang="en-US" sz="1000" u="none" strike="noStrike">
                          <a:effectLst/>
                        </a:rPr>
                      </a:br>
                      <a:r>
                        <a:rPr lang="en-US" sz="1000" u="none" strike="noStrike">
                          <a:effectLst/>
                        </a:rPr>
                        <a:t>applied. Review and update the policies and procedures at least annually.</a:t>
                      </a:r>
                      <a:br>
                        <a:rPr lang="en-US" sz="1000" u="none" strike="noStrike">
                          <a:effectLst/>
                        </a:rPr>
                      </a:br>
                      <a:endParaRPr lang="en-US" sz="1000" b="0" i="0" u="none" strike="noStrike">
                        <a:effectLst/>
                        <a:latin typeface="Gill Sans MT" panose="020B0502020104020203" pitchFamily="34" charset="77"/>
                      </a:endParaRPr>
                    </a:p>
                  </a:txBody>
                  <a:tcPr marL="2833" marR="2833" marT="2833" marB="0"/>
                </a:tc>
                <a:extLst>
                  <a:ext uri="{0D108BD9-81ED-4DB2-BD59-A6C34878D82A}">
                    <a16:rowId xmlns:a16="http://schemas.microsoft.com/office/drawing/2014/main" val="1810353741"/>
                  </a:ext>
                </a:extLst>
              </a:tr>
              <a:tr h="520058">
                <a:tc>
                  <a:txBody>
                    <a:bodyPr/>
                    <a:lstStyle/>
                    <a:p>
                      <a:pPr algn="l" fontAlgn="ctr"/>
                      <a:r>
                        <a:rPr lang="en-US" sz="1000" u="none" strike="noStrike" dirty="0">
                          <a:effectLst/>
                        </a:rPr>
                        <a:t>Off-Site Transfer Authorization Policy and Procedures</a:t>
                      </a:r>
                      <a:endParaRPr lang="en-US" sz="1000" b="0" i="0" u="none" strike="noStrike" dirty="0">
                        <a:effectLst/>
                        <a:latin typeface="Gill Sans MT" panose="020B0502020104020203" pitchFamily="34" charset="77"/>
                      </a:endParaRPr>
                    </a:p>
                  </a:txBody>
                  <a:tcPr marL="2833" marR="2833" marT="2833" marB="0" anchor="ctr"/>
                </a:tc>
                <a:tc>
                  <a:txBody>
                    <a:bodyPr/>
                    <a:lstStyle/>
                    <a:p>
                      <a:pPr algn="ctr" fontAlgn="ctr"/>
                      <a:r>
                        <a:rPr lang="en-US" sz="1000" u="none" strike="noStrike">
                          <a:effectLst/>
                        </a:rPr>
                        <a:t>DCS-02</a:t>
                      </a:r>
                      <a:endParaRPr lang="en-US" sz="1000" b="1" i="0" u="none" strike="noStrike">
                        <a:effectLst/>
                        <a:latin typeface="Gill Sans MT" panose="020B0502020104020203" pitchFamily="34" charset="77"/>
                      </a:endParaRPr>
                    </a:p>
                  </a:txBody>
                  <a:tcPr marL="2833" marR="2833" marT="2833" marB="0" anchor="ctr"/>
                </a:tc>
                <a:tc>
                  <a:txBody>
                    <a:bodyPr/>
                    <a:lstStyle/>
                    <a:p>
                      <a:pPr algn="l" fontAlgn="t"/>
                      <a:r>
                        <a:rPr lang="en-US" sz="1000" u="none" strike="noStrike" dirty="0">
                          <a:effectLst/>
                        </a:rPr>
                        <a:t>Establish, document, approve, communicate, apply, evaluate and maintain</a:t>
                      </a:r>
                      <a:br>
                        <a:rPr lang="en-US" sz="1000" u="none" strike="noStrike" dirty="0">
                          <a:effectLst/>
                        </a:rPr>
                      </a:br>
                      <a:r>
                        <a:rPr lang="en-US" sz="1000" u="none" strike="noStrike" dirty="0">
                          <a:effectLst/>
                        </a:rPr>
                        <a:t>policies and procedures for the relocation or transfer of hardware, software,</a:t>
                      </a:r>
                      <a:br>
                        <a:rPr lang="en-US" sz="1000" u="none" strike="noStrike" dirty="0">
                          <a:effectLst/>
                        </a:rPr>
                      </a:br>
                      <a:r>
                        <a:rPr lang="en-US" sz="1000" u="none" strike="noStrike" dirty="0">
                          <a:effectLst/>
                        </a:rPr>
                        <a:t>or data/information to an offsite or alternate location. The relocation or transfer</a:t>
                      </a:r>
                      <a:br>
                        <a:rPr lang="en-US" sz="1000" u="none" strike="noStrike" dirty="0">
                          <a:effectLst/>
                        </a:rPr>
                      </a:br>
                      <a:r>
                        <a:rPr lang="en-US" sz="1000" u="none" strike="noStrike" dirty="0">
                          <a:effectLst/>
                        </a:rPr>
                        <a:t>request requires the written or cryptographically verifiable authorization.</a:t>
                      </a:r>
                      <a:br>
                        <a:rPr lang="en-US" sz="1000" u="none" strike="noStrike" dirty="0">
                          <a:effectLst/>
                        </a:rPr>
                      </a:br>
                      <a:r>
                        <a:rPr lang="en-US" sz="1000" u="none" strike="noStrike" dirty="0">
                          <a:effectLst/>
                        </a:rPr>
                        <a:t>Review and update the policies and procedures at least annually.</a:t>
                      </a:r>
                      <a:br>
                        <a:rPr lang="en-US" sz="1000" u="none" strike="noStrike" dirty="0">
                          <a:effectLst/>
                        </a:rPr>
                      </a:br>
                      <a:endParaRPr lang="en-US" sz="1000" b="0" i="0" u="none" strike="noStrike" dirty="0">
                        <a:effectLst/>
                        <a:latin typeface="Gill Sans MT" panose="020B0502020104020203" pitchFamily="34" charset="77"/>
                      </a:endParaRPr>
                    </a:p>
                  </a:txBody>
                  <a:tcPr marL="2833" marR="2833" marT="2833" marB="0"/>
                </a:tc>
                <a:extLst>
                  <a:ext uri="{0D108BD9-81ED-4DB2-BD59-A6C34878D82A}">
                    <a16:rowId xmlns:a16="http://schemas.microsoft.com/office/drawing/2014/main" val="2317532083"/>
                  </a:ext>
                </a:extLst>
              </a:tr>
              <a:tr h="520058">
                <a:tc>
                  <a:txBody>
                    <a:bodyPr/>
                    <a:lstStyle/>
                    <a:p>
                      <a:pPr algn="l" fontAlgn="ctr"/>
                      <a:r>
                        <a:rPr lang="en-US" sz="1000" u="none" strike="noStrike" dirty="0">
                          <a:effectLst/>
                        </a:rPr>
                        <a:t>Secure Area Policy and Procedures</a:t>
                      </a:r>
                      <a:endParaRPr lang="en-US" sz="1000" b="0" i="0" u="none" strike="noStrike" dirty="0">
                        <a:effectLst/>
                        <a:latin typeface="Gill Sans MT" panose="020B0502020104020203" pitchFamily="34" charset="77"/>
                      </a:endParaRPr>
                    </a:p>
                  </a:txBody>
                  <a:tcPr marL="2833" marR="2833" marT="2833" marB="0" anchor="ctr"/>
                </a:tc>
                <a:tc>
                  <a:txBody>
                    <a:bodyPr/>
                    <a:lstStyle/>
                    <a:p>
                      <a:pPr algn="ctr" fontAlgn="ctr"/>
                      <a:r>
                        <a:rPr lang="en-US" sz="1000" u="none" strike="noStrike">
                          <a:effectLst/>
                        </a:rPr>
                        <a:t>DCS-03</a:t>
                      </a:r>
                      <a:endParaRPr lang="en-US" sz="1000" b="1" i="0" u="none" strike="noStrike">
                        <a:effectLst/>
                        <a:latin typeface="Gill Sans MT" panose="020B0502020104020203" pitchFamily="34" charset="77"/>
                      </a:endParaRPr>
                    </a:p>
                  </a:txBody>
                  <a:tcPr marL="2833" marR="2833" marT="2833"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for maintaining a safe and secure working environment</a:t>
                      </a:r>
                      <a:br>
                        <a:rPr lang="en-US" sz="1000" u="none" strike="noStrike">
                          <a:effectLst/>
                        </a:rPr>
                      </a:br>
                      <a:r>
                        <a:rPr lang="en-US" sz="1000" u="none" strike="noStrike">
                          <a:effectLst/>
                        </a:rPr>
                        <a:t>in offices, rooms, and facilities. Review and update the policies and procedures</a:t>
                      </a:r>
                      <a:br>
                        <a:rPr lang="en-US" sz="1000" u="none" strike="noStrike">
                          <a:effectLst/>
                        </a:rPr>
                      </a:br>
                      <a:r>
                        <a:rPr lang="en-US" sz="1000" u="none" strike="noStrike">
                          <a:effectLst/>
                        </a:rPr>
                        <a:t>at least annually.</a:t>
                      </a:r>
                      <a:br>
                        <a:rPr lang="en-US" sz="1000" u="none" strike="noStrike">
                          <a:effectLst/>
                        </a:rPr>
                      </a:br>
                      <a:endParaRPr lang="en-US" sz="1000" b="0" i="0" u="none" strike="noStrike">
                        <a:effectLst/>
                        <a:latin typeface="Gill Sans MT" panose="020B0502020104020203" pitchFamily="34" charset="77"/>
                      </a:endParaRPr>
                    </a:p>
                  </a:txBody>
                  <a:tcPr marL="2833" marR="2833" marT="2833" marB="0"/>
                </a:tc>
                <a:extLst>
                  <a:ext uri="{0D108BD9-81ED-4DB2-BD59-A6C34878D82A}">
                    <a16:rowId xmlns:a16="http://schemas.microsoft.com/office/drawing/2014/main" val="778975467"/>
                  </a:ext>
                </a:extLst>
              </a:tr>
              <a:tr h="585065">
                <a:tc>
                  <a:txBody>
                    <a:bodyPr/>
                    <a:lstStyle/>
                    <a:p>
                      <a:pPr algn="l" fontAlgn="ctr"/>
                      <a:r>
                        <a:rPr lang="en-US" sz="1000" u="none" strike="noStrike" dirty="0">
                          <a:effectLst/>
                        </a:rPr>
                        <a:t>Secure Media Transportation Policy and Procedures</a:t>
                      </a:r>
                      <a:endParaRPr lang="en-US" sz="1000" b="0" i="0" u="none" strike="noStrike" dirty="0">
                        <a:effectLst/>
                        <a:latin typeface="Gill Sans MT" panose="020B0502020104020203" pitchFamily="34" charset="77"/>
                      </a:endParaRPr>
                    </a:p>
                  </a:txBody>
                  <a:tcPr marL="2833" marR="2833" marT="2833" marB="0" anchor="ctr"/>
                </a:tc>
                <a:tc>
                  <a:txBody>
                    <a:bodyPr/>
                    <a:lstStyle/>
                    <a:p>
                      <a:pPr algn="ctr" fontAlgn="ctr"/>
                      <a:r>
                        <a:rPr lang="en-US" sz="1000" u="none" strike="noStrike" dirty="0">
                          <a:effectLst/>
                        </a:rPr>
                        <a:t>DCS-04</a:t>
                      </a:r>
                      <a:endParaRPr lang="en-US" sz="1000" b="1" i="0" u="none" strike="noStrike" dirty="0">
                        <a:effectLst/>
                        <a:latin typeface="Gill Sans MT" panose="020B0502020104020203" pitchFamily="34" charset="77"/>
                      </a:endParaRPr>
                    </a:p>
                  </a:txBody>
                  <a:tcPr marL="2833" marR="2833" marT="2833"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for the secure transportation of physical media. Review</a:t>
                      </a:r>
                      <a:br>
                        <a:rPr lang="en-US" sz="1000" u="none" strike="noStrike">
                          <a:effectLst/>
                        </a:rPr>
                      </a:br>
                      <a:r>
                        <a:rPr lang="en-US" sz="1000" u="none" strike="noStrike">
                          <a:effectLst/>
                        </a:rPr>
                        <a:t>and update the policies and procedures at least annually.</a:t>
                      </a:r>
                      <a:br>
                        <a:rPr lang="en-US" sz="1000" u="none" strike="noStrike">
                          <a:effectLst/>
                        </a:rPr>
                      </a:br>
                      <a:endParaRPr lang="en-US" sz="1000" b="0" i="0" u="none" strike="noStrike">
                        <a:effectLst/>
                        <a:latin typeface="Gill Sans MT" panose="020B0502020104020203" pitchFamily="34" charset="77"/>
                      </a:endParaRPr>
                    </a:p>
                  </a:txBody>
                  <a:tcPr marL="2833" marR="2833" marT="2833" marB="0"/>
                </a:tc>
                <a:extLst>
                  <a:ext uri="{0D108BD9-81ED-4DB2-BD59-A6C34878D82A}">
                    <a16:rowId xmlns:a16="http://schemas.microsoft.com/office/drawing/2014/main" val="1929011666"/>
                  </a:ext>
                </a:extLst>
              </a:tr>
              <a:tr h="460676">
                <a:tc>
                  <a:txBody>
                    <a:bodyPr/>
                    <a:lstStyle/>
                    <a:p>
                      <a:pPr algn="l" fontAlgn="ctr"/>
                      <a:r>
                        <a:rPr lang="en-US" sz="1000" u="none" strike="noStrike" dirty="0">
                          <a:effectLst/>
                        </a:rPr>
                        <a:t>Assets Classification</a:t>
                      </a:r>
                      <a:endParaRPr lang="en-US" sz="1000" b="0" i="0" u="none" strike="noStrike" dirty="0">
                        <a:effectLst/>
                        <a:latin typeface="Gill Sans MT" panose="020B0502020104020203" pitchFamily="34" charset="77"/>
                      </a:endParaRPr>
                    </a:p>
                  </a:txBody>
                  <a:tcPr marL="2833" marR="2833" marT="2833" marB="0" anchor="ctr"/>
                </a:tc>
                <a:tc>
                  <a:txBody>
                    <a:bodyPr/>
                    <a:lstStyle/>
                    <a:p>
                      <a:pPr algn="ctr" fontAlgn="ctr"/>
                      <a:r>
                        <a:rPr lang="en-US" sz="1000" u="none" strike="noStrike" dirty="0">
                          <a:effectLst/>
                        </a:rPr>
                        <a:t>DCS-05</a:t>
                      </a:r>
                      <a:endParaRPr lang="en-US" sz="1000" b="1" i="0" u="none" strike="noStrike" dirty="0">
                        <a:effectLst/>
                        <a:latin typeface="Gill Sans MT" panose="020B0502020104020203" pitchFamily="34" charset="77"/>
                      </a:endParaRPr>
                    </a:p>
                  </a:txBody>
                  <a:tcPr marL="2833" marR="2833" marT="2833" marB="0" anchor="ctr"/>
                </a:tc>
                <a:tc>
                  <a:txBody>
                    <a:bodyPr/>
                    <a:lstStyle/>
                    <a:p>
                      <a:pPr algn="l" fontAlgn="t"/>
                      <a:r>
                        <a:rPr lang="en-US" sz="1000" u="none" strike="noStrike">
                          <a:effectLst/>
                        </a:rPr>
                        <a:t>Classify and document the physical, and logical assets (e.g., applications)</a:t>
                      </a:r>
                      <a:br>
                        <a:rPr lang="en-US" sz="1000" u="none" strike="noStrike">
                          <a:effectLst/>
                        </a:rPr>
                      </a:br>
                      <a:r>
                        <a:rPr lang="en-US" sz="1000" u="none" strike="noStrike">
                          <a:effectLst/>
                        </a:rPr>
                        <a:t>based on the organizational business risk.</a:t>
                      </a:r>
                      <a:br>
                        <a:rPr lang="en-US" sz="1000" u="none" strike="noStrike">
                          <a:effectLst/>
                        </a:rPr>
                      </a:br>
                      <a:endParaRPr lang="en-US" sz="1000" b="0" i="0" u="none" strike="noStrike">
                        <a:effectLst/>
                        <a:latin typeface="Gill Sans MT" panose="020B0502020104020203" pitchFamily="34" charset="77"/>
                      </a:endParaRPr>
                    </a:p>
                  </a:txBody>
                  <a:tcPr marL="2833" marR="2833" marT="2833" marB="0"/>
                </a:tc>
                <a:extLst>
                  <a:ext uri="{0D108BD9-81ED-4DB2-BD59-A6C34878D82A}">
                    <a16:rowId xmlns:a16="http://schemas.microsoft.com/office/drawing/2014/main" val="1928563438"/>
                  </a:ext>
                </a:extLst>
              </a:tr>
              <a:tr h="585065">
                <a:tc>
                  <a:txBody>
                    <a:bodyPr/>
                    <a:lstStyle/>
                    <a:p>
                      <a:pPr algn="l" fontAlgn="ctr"/>
                      <a:r>
                        <a:rPr lang="en-US" sz="1000" u="none" strike="noStrike" dirty="0">
                          <a:effectLst/>
                        </a:rPr>
                        <a:t>Assets Cataloguing and Tracking</a:t>
                      </a:r>
                      <a:endParaRPr lang="en-US" sz="1000" b="0" i="0" u="none" strike="noStrike" dirty="0">
                        <a:effectLst/>
                        <a:latin typeface="Gill Sans MT" panose="020B0502020104020203" pitchFamily="34" charset="77"/>
                      </a:endParaRPr>
                    </a:p>
                  </a:txBody>
                  <a:tcPr marL="2833" marR="2833" marT="2833" marB="0" anchor="ctr"/>
                </a:tc>
                <a:tc>
                  <a:txBody>
                    <a:bodyPr/>
                    <a:lstStyle/>
                    <a:p>
                      <a:pPr algn="ctr" fontAlgn="ctr"/>
                      <a:r>
                        <a:rPr lang="en-US" sz="1000" u="none" strike="noStrike" dirty="0">
                          <a:effectLst/>
                        </a:rPr>
                        <a:t>DCS-06</a:t>
                      </a:r>
                      <a:endParaRPr lang="en-US" sz="1000" b="1" i="0" u="none" strike="noStrike" dirty="0">
                        <a:effectLst/>
                        <a:latin typeface="Gill Sans MT" panose="020B0502020104020203" pitchFamily="34" charset="77"/>
                      </a:endParaRPr>
                    </a:p>
                  </a:txBody>
                  <a:tcPr marL="2833" marR="2833" marT="2833" marB="0" anchor="ctr"/>
                </a:tc>
                <a:tc>
                  <a:txBody>
                    <a:bodyPr/>
                    <a:lstStyle/>
                    <a:p>
                      <a:pPr algn="l" fontAlgn="t"/>
                      <a:r>
                        <a:rPr lang="en-US" sz="1000" u="none" strike="noStrike" dirty="0">
                          <a:effectLst/>
                        </a:rPr>
                        <a:t>Catalogue and track all relevant physical and logical assets located</a:t>
                      </a:r>
                      <a:br>
                        <a:rPr lang="en-US" sz="1000" u="none" strike="noStrike" dirty="0">
                          <a:effectLst/>
                        </a:rPr>
                      </a:br>
                      <a:r>
                        <a:rPr lang="en-US" sz="1000" u="none" strike="noStrike" dirty="0">
                          <a:effectLst/>
                        </a:rPr>
                        <a:t>at all of the CSP's sites within a secured system.</a:t>
                      </a:r>
                      <a:br>
                        <a:rPr lang="en-US" sz="1000" u="none" strike="noStrike" dirty="0">
                          <a:effectLst/>
                        </a:rPr>
                      </a:br>
                      <a:endParaRPr lang="en-US" sz="1000" b="0" i="0" u="none" strike="noStrike" dirty="0">
                        <a:effectLst/>
                        <a:latin typeface="Gill Sans MT" panose="020B0502020104020203" pitchFamily="34" charset="77"/>
                      </a:endParaRPr>
                    </a:p>
                  </a:txBody>
                  <a:tcPr marL="2833" marR="2833" marT="2833" marB="0"/>
                </a:tc>
                <a:extLst>
                  <a:ext uri="{0D108BD9-81ED-4DB2-BD59-A6C34878D82A}">
                    <a16:rowId xmlns:a16="http://schemas.microsoft.com/office/drawing/2014/main" val="681773320"/>
                  </a:ext>
                </a:extLst>
              </a:tr>
              <a:tr h="639071">
                <a:tc>
                  <a:txBody>
                    <a:bodyPr/>
                    <a:lstStyle/>
                    <a:p>
                      <a:pPr algn="l" fontAlgn="ctr"/>
                      <a:r>
                        <a:rPr lang="en-US" sz="1000" u="none" strike="noStrike" dirty="0">
                          <a:effectLst/>
                        </a:rPr>
                        <a:t>Controlled Access Points</a:t>
                      </a:r>
                      <a:endParaRPr lang="en-US" sz="1000" b="0" i="0" u="none" strike="noStrike" dirty="0">
                        <a:effectLst/>
                        <a:latin typeface="Gill Sans MT" panose="020B0502020104020203" pitchFamily="34" charset="77"/>
                      </a:endParaRPr>
                    </a:p>
                  </a:txBody>
                  <a:tcPr marL="2833" marR="2833" marT="2833" marB="0" anchor="ctr"/>
                </a:tc>
                <a:tc>
                  <a:txBody>
                    <a:bodyPr/>
                    <a:lstStyle/>
                    <a:p>
                      <a:pPr algn="ctr" fontAlgn="ctr"/>
                      <a:r>
                        <a:rPr lang="en-US" sz="1000" u="none" strike="noStrike">
                          <a:effectLst/>
                        </a:rPr>
                        <a:t>DCS-07</a:t>
                      </a:r>
                      <a:endParaRPr lang="en-US" sz="1000" b="1" i="0" u="none" strike="noStrike">
                        <a:effectLst/>
                        <a:latin typeface="Gill Sans MT" panose="020B0502020104020203" pitchFamily="34" charset="77"/>
                      </a:endParaRPr>
                    </a:p>
                  </a:txBody>
                  <a:tcPr marL="2833" marR="2833" marT="2833" marB="0" anchor="ctr"/>
                </a:tc>
                <a:tc>
                  <a:txBody>
                    <a:bodyPr/>
                    <a:lstStyle/>
                    <a:p>
                      <a:pPr algn="l" fontAlgn="t"/>
                      <a:r>
                        <a:rPr lang="en-US" sz="1000" u="none" strike="noStrike" dirty="0">
                          <a:effectLst/>
                        </a:rPr>
                        <a:t>Implement physical security perimeters to safeguard personnel, data,</a:t>
                      </a:r>
                      <a:br>
                        <a:rPr lang="en-US" sz="1000" u="none" strike="noStrike" dirty="0">
                          <a:effectLst/>
                        </a:rPr>
                      </a:br>
                      <a:r>
                        <a:rPr lang="en-US" sz="1000" u="none" strike="noStrike" dirty="0">
                          <a:effectLst/>
                        </a:rPr>
                        <a:t>and information systems. Establish physical security perimeters between the</a:t>
                      </a:r>
                      <a:br>
                        <a:rPr lang="en-US" sz="1000" u="none" strike="noStrike" dirty="0">
                          <a:effectLst/>
                        </a:rPr>
                      </a:br>
                      <a:r>
                        <a:rPr lang="en-US" sz="1000" u="none" strike="noStrike" dirty="0">
                          <a:effectLst/>
                        </a:rPr>
                        <a:t>administrative and business areas and the data storage and processing facilities</a:t>
                      </a:r>
                      <a:br>
                        <a:rPr lang="en-US" sz="1000" u="none" strike="noStrike" dirty="0">
                          <a:effectLst/>
                        </a:rPr>
                      </a:br>
                      <a:r>
                        <a:rPr lang="en-US" sz="1000" u="none" strike="noStrike" dirty="0">
                          <a:effectLst/>
                        </a:rPr>
                        <a:t>areas.</a:t>
                      </a:r>
                      <a:br>
                        <a:rPr lang="en-US" sz="1000" u="none" strike="noStrike" dirty="0">
                          <a:effectLst/>
                        </a:rPr>
                      </a:br>
                      <a:endParaRPr lang="en-US" sz="1000" b="0" i="0" u="none" strike="noStrike" dirty="0">
                        <a:effectLst/>
                        <a:latin typeface="Gill Sans MT" panose="020B0502020104020203" pitchFamily="34" charset="77"/>
                      </a:endParaRPr>
                    </a:p>
                  </a:txBody>
                  <a:tcPr marL="2833" marR="2833" marT="2833" marB="0"/>
                </a:tc>
                <a:extLst>
                  <a:ext uri="{0D108BD9-81ED-4DB2-BD59-A6C34878D82A}">
                    <a16:rowId xmlns:a16="http://schemas.microsoft.com/office/drawing/2014/main" val="3938156590"/>
                  </a:ext>
                </a:extLst>
              </a:tr>
              <a:tr h="390043">
                <a:tc>
                  <a:txBody>
                    <a:bodyPr/>
                    <a:lstStyle/>
                    <a:p>
                      <a:pPr algn="l" fontAlgn="ctr"/>
                      <a:r>
                        <a:rPr lang="en-US" sz="1000" u="none" strike="noStrike" dirty="0">
                          <a:effectLst/>
                        </a:rPr>
                        <a:t>Equipment Identification</a:t>
                      </a:r>
                      <a:endParaRPr lang="en-US" sz="1000" b="0" i="0" u="none" strike="noStrike" dirty="0">
                        <a:effectLst/>
                        <a:latin typeface="Gill Sans MT" panose="020B0502020104020203" pitchFamily="34" charset="77"/>
                      </a:endParaRPr>
                    </a:p>
                  </a:txBody>
                  <a:tcPr marL="2833" marR="2833" marT="2833" marB="0" anchor="ctr"/>
                </a:tc>
                <a:tc>
                  <a:txBody>
                    <a:bodyPr/>
                    <a:lstStyle/>
                    <a:p>
                      <a:pPr algn="ctr" fontAlgn="ctr"/>
                      <a:r>
                        <a:rPr lang="en-US" sz="1000" u="none" strike="noStrike">
                          <a:effectLst/>
                        </a:rPr>
                        <a:t>DCS-08</a:t>
                      </a:r>
                      <a:endParaRPr lang="en-US" sz="1000" b="1" i="0" u="none" strike="noStrike">
                        <a:effectLst/>
                        <a:latin typeface="Gill Sans MT" panose="020B0502020104020203" pitchFamily="34" charset="77"/>
                      </a:endParaRPr>
                    </a:p>
                  </a:txBody>
                  <a:tcPr marL="2833" marR="2833" marT="2833" marB="0" anchor="ctr"/>
                </a:tc>
                <a:tc>
                  <a:txBody>
                    <a:bodyPr/>
                    <a:lstStyle/>
                    <a:p>
                      <a:pPr algn="l" fontAlgn="t"/>
                      <a:r>
                        <a:rPr lang="en-US" sz="1000" u="none" strike="noStrike" dirty="0">
                          <a:effectLst/>
                        </a:rPr>
                        <a:t>Use equipment identification as a method for connection authentication.</a:t>
                      </a:r>
                      <a:br>
                        <a:rPr lang="en-US" sz="1000" u="none" strike="noStrike" dirty="0">
                          <a:effectLst/>
                        </a:rPr>
                      </a:br>
                      <a:endParaRPr lang="en-US" sz="1000" b="0" i="0" u="none" strike="noStrike" dirty="0">
                        <a:effectLst/>
                        <a:latin typeface="Gill Sans MT" panose="020B0502020104020203" pitchFamily="34" charset="77"/>
                      </a:endParaRPr>
                    </a:p>
                  </a:txBody>
                  <a:tcPr marL="2833" marR="2833" marT="2833" marB="0"/>
                </a:tc>
                <a:extLst>
                  <a:ext uri="{0D108BD9-81ED-4DB2-BD59-A6C34878D82A}">
                    <a16:rowId xmlns:a16="http://schemas.microsoft.com/office/drawing/2014/main" val="1153069928"/>
                  </a:ext>
                </a:extLst>
              </a:tr>
            </a:tbl>
          </a:graphicData>
        </a:graphic>
      </p:graphicFrame>
    </p:spTree>
    <p:extLst>
      <p:ext uri="{BB962C8B-B14F-4D97-AF65-F5344CB8AC3E}">
        <p14:creationId xmlns:p14="http://schemas.microsoft.com/office/powerpoint/2010/main" val="3544750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75"/>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823108"/>
            <a:ext cx="7931224" cy="5934763"/>
          </a:xfrm>
        </p:spPr>
        <p:txBody>
          <a:bodyPr/>
          <a:lstStyle/>
          <a:p>
            <a:pPr marL="0" indent="0">
              <a:buNone/>
            </a:pPr>
            <a:r>
              <a:rPr lang="en-US" sz="1600" dirty="0"/>
              <a:t>CCM Domains and Controls</a:t>
            </a:r>
          </a:p>
          <a:p>
            <a:pPr marL="0" indent="0">
              <a:buNone/>
            </a:pPr>
            <a:r>
              <a:rPr lang="en-US" sz="1600" b="1" dirty="0"/>
              <a:t>Datacenter Security – DCS </a:t>
            </a:r>
          </a:p>
          <a:p>
            <a:pPr marL="0" indent="0">
              <a:buNone/>
            </a:pPr>
            <a:endParaRPr lang="en-US" sz="2000" dirty="0"/>
          </a:p>
        </p:txBody>
      </p:sp>
      <p:graphicFrame>
        <p:nvGraphicFramePr>
          <p:cNvPr id="3" name="Table 2">
            <a:extLst>
              <a:ext uri="{FF2B5EF4-FFF2-40B4-BE49-F238E27FC236}">
                <a16:creationId xmlns:a16="http://schemas.microsoft.com/office/drawing/2014/main" id="{26C5EDC4-3106-451F-10DE-7FDFFB555694}"/>
              </a:ext>
            </a:extLst>
          </p:cNvPr>
          <p:cNvGraphicFramePr>
            <a:graphicFrameLocks noGrp="1"/>
          </p:cNvGraphicFramePr>
          <p:nvPr>
            <p:extLst>
              <p:ext uri="{D42A27DB-BD31-4B8C-83A1-F6EECF244321}">
                <p14:modId xmlns:p14="http://schemas.microsoft.com/office/powerpoint/2010/main" val="1252865712"/>
              </p:ext>
            </p:extLst>
          </p:nvPr>
        </p:nvGraphicFramePr>
        <p:xfrm>
          <a:off x="457200" y="1412776"/>
          <a:ext cx="7931224" cy="4224322"/>
        </p:xfrm>
        <a:graphic>
          <a:graphicData uri="http://schemas.openxmlformats.org/drawingml/2006/table">
            <a:tbl>
              <a:tblPr>
                <a:tableStyleId>{5C22544A-7EE6-4342-B048-85BDC9FD1C3A}</a:tableStyleId>
              </a:tblPr>
              <a:tblGrid>
                <a:gridCol w="2150840">
                  <a:extLst>
                    <a:ext uri="{9D8B030D-6E8A-4147-A177-3AD203B41FA5}">
                      <a16:colId xmlns:a16="http://schemas.microsoft.com/office/drawing/2014/main" val="2724480306"/>
                    </a:ext>
                  </a:extLst>
                </a:gridCol>
                <a:gridCol w="940993">
                  <a:extLst>
                    <a:ext uri="{9D8B030D-6E8A-4147-A177-3AD203B41FA5}">
                      <a16:colId xmlns:a16="http://schemas.microsoft.com/office/drawing/2014/main" val="3009192174"/>
                    </a:ext>
                  </a:extLst>
                </a:gridCol>
                <a:gridCol w="4839391">
                  <a:extLst>
                    <a:ext uri="{9D8B030D-6E8A-4147-A177-3AD203B41FA5}">
                      <a16:colId xmlns:a16="http://schemas.microsoft.com/office/drawing/2014/main" val="1630171628"/>
                    </a:ext>
                  </a:extLst>
                </a:gridCol>
              </a:tblGrid>
              <a:tr h="504056">
                <a:tc>
                  <a:txBody>
                    <a:bodyPr/>
                    <a:lstStyle/>
                    <a:p>
                      <a:pPr algn="l" fontAlgn="ctr"/>
                      <a:r>
                        <a:rPr lang="en-US" sz="1000" u="none" strike="noStrike" dirty="0">
                          <a:effectLst/>
                        </a:rPr>
                        <a:t>Secure Area Authorization</a:t>
                      </a:r>
                      <a:endParaRPr lang="en-US" sz="1000" b="0" i="0" u="none" strike="noStrike" dirty="0">
                        <a:effectLst/>
                        <a:latin typeface="Gill Sans MT" panose="020B0502020104020203" pitchFamily="34" charset="77"/>
                      </a:endParaRPr>
                    </a:p>
                  </a:txBody>
                  <a:tcPr marL="3777" marR="3777" marT="3777" marB="0" anchor="ctr"/>
                </a:tc>
                <a:tc>
                  <a:txBody>
                    <a:bodyPr/>
                    <a:lstStyle/>
                    <a:p>
                      <a:pPr algn="ctr" fontAlgn="ctr"/>
                      <a:r>
                        <a:rPr lang="en-US" sz="1000" u="none" strike="noStrike" dirty="0">
                          <a:effectLst/>
                        </a:rPr>
                        <a:t>DCS-09</a:t>
                      </a:r>
                      <a:endParaRPr lang="en-US" sz="1000" b="1" i="0" u="none" strike="noStrike" dirty="0">
                        <a:effectLst/>
                        <a:latin typeface="Gill Sans MT" panose="020B0502020104020203" pitchFamily="34" charset="77"/>
                      </a:endParaRPr>
                    </a:p>
                  </a:txBody>
                  <a:tcPr marL="3777" marR="3777" marT="3777" marB="0" anchor="ctr"/>
                </a:tc>
                <a:tc>
                  <a:txBody>
                    <a:bodyPr/>
                    <a:lstStyle/>
                    <a:p>
                      <a:pPr algn="l" fontAlgn="t"/>
                      <a:r>
                        <a:rPr lang="en-US" sz="1000" u="none" strike="noStrike">
                          <a:effectLst/>
                        </a:rPr>
                        <a:t>Allow only authorized personnel access to secure areas, with all</a:t>
                      </a:r>
                      <a:br>
                        <a:rPr lang="en-US" sz="1000" u="none" strike="noStrike">
                          <a:effectLst/>
                        </a:rPr>
                      </a:br>
                      <a:r>
                        <a:rPr lang="en-US" sz="1000" u="none" strike="noStrike">
                          <a:effectLst/>
                        </a:rPr>
                        <a:t>ingress and egress points restricted, documented, and monitored by physical</a:t>
                      </a:r>
                      <a:br>
                        <a:rPr lang="en-US" sz="1000" u="none" strike="noStrike">
                          <a:effectLst/>
                        </a:rPr>
                      </a:br>
                      <a:r>
                        <a:rPr lang="en-US" sz="1000" u="none" strike="noStrike">
                          <a:effectLst/>
                        </a:rPr>
                        <a:t>access control mechanisms. Retain access control records on a periodic basis</a:t>
                      </a:r>
                      <a:br>
                        <a:rPr lang="en-US" sz="1000" u="none" strike="noStrike">
                          <a:effectLst/>
                        </a:rPr>
                      </a:br>
                      <a:r>
                        <a:rPr lang="en-US" sz="1000" u="none" strike="noStrike">
                          <a:effectLst/>
                        </a:rPr>
                        <a:t>as deemed appropriate by the organization.</a:t>
                      </a:r>
                      <a:br>
                        <a:rPr lang="en-US" sz="1000" u="none" strike="noStrike">
                          <a:effectLst/>
                        </a:rPr>
                      </a:br>
                      <a:endParaRPr lang="en-US" sz="1000" b="0" i="0" u="none" strike="noStrike">
                        <a:effectLst/>
                        <a:latin typeface="Gill Sans MT" panose="020B0502020104020203" pitchFamily="34" charset="77"/>
                      </a:endParaRPr>
                    </a:p>
                  </a:txBody>
                  <a:tcPr marL="3777" marR="3777" marT="3777" marB="0"/>
                </a:tc>
                <a:extLst>
                  <a:ext uri="{0D108BD9-81ED-4DB2-BD59-A6C34878D82A}">
                    <a16:rowId xmlns:a16="http://schemas.microsoft.com/office/drawing/2014/main" val="2573302278"/>
                  </a:ext>
                </a:extLst>
              </a:tr>
              <a:tr h="362707">
                <a:tc>
                  <a:txBody>
                    <a:bodyPr/>
                    <a:lstStyle/>
                    <a:p>
                      <a:pPr algn="l" fontAlgn="ctr"/>
                      <a:r>
                        <a:rPr lang="en-US" sz="1000" u="none" strike="noStrike" dirty="0">
                          <a:effectLst/>
                        </a:rPr>
                        <a:t>Surveillance System</a:t>
                      </a:r>
                      <a:endParaRPr lang="en-US" sz="1000" b="0" i="0" u="none" strike="noStrike" dirty="0">
                        <a:effectLst/>
                        <a:latin typeface="Gill Sans MT" panose="020B0502020104020203" pitchFamily="34" charset="77"/>
                      </a:endParaRPr>
                    </a:p>
                  </a:txBody>
                  <a:tcPr marL="3777" marR="3777" marT="3777" marB="0" anchor="ctr"/>
                </a:tc>
                <a:tc>
                  <a:txBody>
                    <a:bodyPr/>
                    <a:lstStyle/>
                    <a:p>
                      <a:pPr algn="ctr" fontAlgn="ctr"/>
                      <a:r>
                        <a:rPr lang="en-US" sz="1000" u="none" strike="noStrike" dirty="0">
                          <a:effectLst/>
                        </a:rPr>
                        <a:t>DCS-10</a:t>
                      </a:r>
                      <a:endParaRPr lang="en-US" sz="1000" b="1" i="0" u="none" strike="noStrike" dirty="0">
                        <a:effectLst/>
                        <a:latin typeface="Gill Sans MT" panose="020B0502020104020203" pitchFamily="34" charset="77"/>
                      </a:endParaRPr>
                    </a:p>
                  </a:txBody>
                  <a:tcPr marL="3777" marR="3777" marT="3777" marB="0" anchor="ctr"/>
                </a:tc>
                <a:tc>
                  <a:txBody>
                    <a:bodyPr/>
                    <a:lstStyle/>
                    <a:p>
                      <a:pPr algn="l" fontAlgn="t"/>
                      <a:r>
                        <a:rPr lang="en-US" sz="1000" u="none" strike="noStrike" dirty="0">
                          <a:effectLst/>
                        </a:rPr>
                        <a:t>Implement, maintain, and operate datacenter surveillance systems</a:t>
                      </a:r>
                      <a:br>
                        <a:rPr lang="en-US" sz="1000" u="none" strike="noStrike" dirty="0">
                          <a:effectLst/>
                        </a:rPr>
                      </a:br>
                      <a:r>
                        <a:rPr lang="en-US" sz="1000" u="none" strike="noStrike" dirty="0">
                          <a:effectLst/>
                        </a:rPr>
                        <a:t>at the external perimeter and at all the ingress and egress points to detect</a:t>
                      </a:r>
                      <a:br>
                        <a:rPr lang="en-US" sz="1000" u="none" strike="noStrike" dirty="0">
                          <a:effectLst/>
                        </a:rPr>
                      </a:br>
                      <a:r>
                        <a:rPr lang="en-US" sz="1000" u="none" strike="noStrike" dirty="0">
                          <a:effectLst/>
                        </a:rPr>
                        <a:t>unauthorized ingress and egress attempts.</a:t>
                      </a:r>
                      <a:br>
                        <a:rPr lang="en-US" sz="1000" u="none" strike="noStrike" dirty="0">
                          <a:effectLst/>
                        </a:rPr>
                      </a:br>
                      <a:endParaRPr lang="en-US" sz="1000" b="0" i="0" u="none" strike="noStrike" dirty="0">
                        <a:effectLst/>
                        <a:latin typeface="Gill Sans MT" panose="020B0502020104020203" pitchFamily="34" charset="77"/>
                      </a:endParaRPr>
                    </a:p>
                  </a:txBody>
                  <a:tcPr marL="3777" marR="3777" marT="3777" marB="0"/>
                </a:tc>
                <a:extLst>
                  <a:ext uri="{0D108BD9-81ED-4DB2-BD59-A6C34878D82A}">
                    <a16:rowId xmlns:a16="http://schemas.microsoft.com/office/drawing/2014/main" val="1815796256"/>
                  </a:ext>
                </a:extLst>
              </a:tr>
              <a:tr h="544060">
                <a:tc>
                  <a:txBody>
                    <a:bodyPr/>
                    <a:lstStyle/>
                    <a:p>
                      <a:pPr algn="l" fontAlgn="ctr"/>
                      <a:r>
                        <a:rPr lang="en-US" sz="1000" u="none" strike="noStrike" dirty="0">
                          <a:effectLst/>
                        </a:rPr>
                        <a:t>Unauthorized Access Response Training</a:t>
                      </a:r>
                      <a:endParaRPr lang="en-US" sz="1000" b="0" i="0" u="none" strike="noStrike" dirty="0">
                        <a:effectLst/>
                        <a:latin typeface="Gill Sans MT" panose="020B0502020104020203" pitchFamily="34" charset="77"/>
                      </a:endParaRPr>
                    </a:p>
                  </a:txBody>
                  <a:tcPr marL="3777" marR="3777" marT="3777" marB="0" anchor="ctr"/>
                </a:tc>
                <a:tc>
                  <a:txBody>
                    <a:bodyPr/>
                    <a:lstStyle/>
                    <a:p>
                      <a:pPr algn="ctr" fontAlgn="ctr"/>
                      <a:r>
                        <a:rPr lang="en-US" sz="1000" u="none" strike="noStrike">
                          <a:effectLst/>
                        </a:rPr>
                        <a:t>DCS-11</a:t>
                      </a:r>
                      <a:endParaRPr lang="en-US" sz="1000" b="1" i="0" u="none" strike="noStrike">
                        <a:effectLst/>
                        <a:latin typeface="Gill Sans MT" panose="020B0502020104020203" pitchFamily="34" charset="77"/>
                      </a:endParaRPr>
                    </a:p>
                  </a:txBody>
                  <a:tcPr marL="3777" marR="3777" marT="3777" marB="0" anchor="ctr"/>
                </a:tc>
                <a:tc>
                  <a:txBody>
                    <a:bodyPr/>
                    <a:lstStyle/>
                    <a:p>
                      <a:pPr algn="l" fontAlgn="t"/>
                      <a:r>
                        <a:rPr lang="en-US" sz="1000" u="none" strike="noStrike" dirty="0">
                          <a:effectLst/>
                        </a:rPr>
                        <a:t>Train datacenter personnel to respond to unauthorized ingress or</a:t>
                      </a:r>
                      <a:br>
                        <a:rPr lang="en-US" sz="1000" u="none" strike="noStrike" dirty="0">
                          <a:effectLst/>
                        </a:rPr>
                      </a:br>
                      <a:r>
                        <a:rPr lang="en-US" sz="1000" u="none" strike="noStrike" dirty="0">
                          <a:effectLst/>
                        </a:rPr>
                        <a:t>egress attempts.</a:t>
                      </a:r>
                      <a:br>
                        <a:rPr lang="en-US" sz="1000" u="none" strike="noStrike" dirty="0">
                          <a:effectLst/>
                        </a:rPr>
                      </a:br>
                      <a:endParaRPr lang="en-US" sz="1000" b="0" i="0" u="none" strike="noStrike" dirty="0">
                        <a:effectLst/>
                        <a:latin typeface="Gill Sans MT" panose="020B0502020104020203" pitchFamily="34" charset="77"/>
                      </a:endParaRPr>
                    </a:p>
                  </a:txBody>
                  <a:tcPr marL="3777" marR="3777" marT="3777" marB="0"/>
                </a:tc>
                <a:extLst>
                  <a:ext uri="{0D108BD9-81ED-4DB2-BD59-A6C34878D82A}">
                    <a16:rowId xmlns:a16="http://schemas.microsoft.com/office/drawing/2014/main" val="1512435595"/>
                  </a:ext>
                </a:extLst>
              </a:tr>
              <a:tr h="544060">
                <a:tc>
                  <a:txBody>
                    <a:bodyPr/>
                    <a:lstStyle/>
                    <a:p>
                      <a:pPr algn="l" fontAlgn="ctr"/>
                      <a:r>
                        <a:rPr lang="en-US" sz="1000" u="none" strike="noStrike" dirty="0">
                          <a:effectLst/>
                        </a:rPr>
                        <a:t>Cabling Security</a:t>
                      </a:r>
                      <a:endParaRPr lang="en-US" sz="1000" b="0" i="0" u="none" strike="noStrike" dirty="0">
                        <a:effectLst/>
                        <a:latin typeface="Gill Sans MT" panose="020B0502020104020203" pitchFamily="34" charset="77"/>
                      </a:endParaRPr>
                    </a:p>
                  </a:txBody>
                  <a:tcPr marL="3777" marR="3777" marT="3777" marB="0" anchor="ctr"/>
                </a:tc>
                <a:tc>
                  <a:txBody>
                    <a:bodyPr/>
                    <a:lstStyle/>
                    <a:p>
                      <a:pPr algn="ctr" fontAlgn="ctr"/>
                      <a:r>
                        <a:rPr lang="en-US" sz="1000" u="none" strike="noStrike">
                          <a:effectLst/>
                        </a:rPr>
                        <a:t>DCS-12</a:t>
                      </a:r>
                      <a:endParaRPr lang="en-US" sz="1000" b="1" i="0" u="none" strike="noStrike">
                        <a:effectLst/>
                        <a:latin typeface="Gill Sans MT" panose="020B0502020104020203" pitchFamily="34" charset="77"/>
                      </a:endParaRPr>
                    </a:p>
                  </a:txBody>
                  <a:tcPr marL="3777" marR="3777" marT="3777"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that ensure a risk-based protection of power and telecommunication</a:t>
                      </a:r>
                      <a:br>
                        <a:rPr lang="en-US" sz="1000" u="none" strike="noStrike" dirty="0">
                          <a:effectLst/>
                        </a:rPr>
                      </a:br>
                      <a:r>
                        <a:rPr lang="en-US" sz="1000" u="none" strike="noStrike" dirty="0">
                          <a:effectLst/>
                        </a:rPr>
                        <a:t>cables from a threat of interception, interference or damage at all facilities,</a:t>
                      </a:r>
                      <a:br>
                        <a:rPr lang="en-US" sz="1000" u="none" strike="noStrike" dirty="0">
                          <a:effectLst/>
                        </a:rPr>
                      </a:br>
                      <a:r>
                        <a:rPr lang="en-US" sz="1000" u="none" strike="noStrike" dirty="0">
                          <a:effectLst/>
                        </a:rPr>
                        <a:t>offices and rooms.</a:t>
                      </a:r>
                      <a:br>
                        <a:rPr lang="en-US" sz="1000" u="none" strike="noStrike" dirty="0">
                          <a:effectLst/>
                        </a:rPr>
                      </a:br>
                      <a:endParaRPr lang="en-US" sz="1000" b="0" i="0" u="none" strike="noStrike" dirty="0">
                        <a:effectLst/>
                        <a:latin typeface="Gill Sans MT" panose="020B0502020104020203" pitchFamily="34" charset="77"/>
                      </a:endParaRPr>
                    </a:p>
                  </a:txBody>
                  <a:tcPr marL="3777" marR="3777" marT="3777" marB="0"/>
                </a:tc>
                <a:extLst>
                  <a:ext uri="{0D108BD9-81ED-4DB2-BD59-A6C34878D82A}">
                    <a16:rowId xmlns:a16="http://schemas.microsoft.com/office/drawing/2014/main" val="3749765954"/>
                  </a:ext>
                </a:extLst>
              </a:tr>
              <a:tr h="421381">
                <a:tc>
                  <a:txBody>
                    <a:bodyPr/>
                    <a:lstStyle/>
                    <a:p>
                      <a:pPr algn="l" fontAlgn="ctr"/>
                      <a:r>
                        <a:rPr lang="en-US" sz="1000" u="none" strike="noStrike" dirty="0">
                          <a:effectLst/>
                        </a:rPr>
                        <a:t>Environmental Systems</a:t>
                      </a:r>
                      <a:endParaRPr lang="en-US" sz="1000" b="0" i="0" u="none" strike="noStrike" dirty="0">
                        <a:effectLst/>
                        <a:latin typeface="Gill Sans MT" panose="020B0502020104020203" pitchFamily="34" charset="77"/>
                      </a:endParaRPr>
                    </a:p>
                  </a:txBody>
                  <a:tcPr marL="3777" marR="3777" marT="3777" marB="0" anchor="ctr"/>
                </a:tc>
                <a:tc>
                  <a:txBody>
                    <a:bodyPr/>
                    <a:lstStyle/>
                    <a:p>
                      <a:pPr algn="ctr" fontAlgn="ctr"/>
                      <a:r>
                        <a:rPr lang="en-US" sz="1000" u="none" strike="noStrike">
                          <a:effectLst/>
                        </a:rPr>
                        <a:t>DCS-13</a:t>
                      </a:r>
                      <a:endParaRPr lang="en-US" sz="1000" b="1" i="0" u="none" strike="noStrike">
                        <a:effectLst/>
                        <a:latin typeface="Gill Sans MT" panose="020B0502020104020203" pitchFamily="34" charset="77"/>
                      </a:endParaRPr>
                    </a:p>
                  </a:txBody>
                  <a:tcPr marL="3777" marR="3777" marT="3777" marB="0" anchor="ctr"/>
                </a:tc>
                <a:tc>
                  <a:txBody>
                    <a:bodyPr/>
                    <a:lstStyle/>
                    <a:p>
                      <a:pPr algn="l" fontAlgn="t"/>
                      <a:r>
                        <a:rPr lang="en-US" sz="1000" u="none" strike="noStrike" dirty="0">
                          <a:effectLst/>
                        </a:rPr>
                        <a:t>Implement and maintain data center environmental control systems</a:t>
                      </a:r>
                      <a:br>
                        <a:rPr lang="en-US" sz="1000" u="none" strike="noStrike" dirty="0">
                          <a:effectLst/>
                        </a:rPr>
                      </a:br>
                      <a:r>
                        <a:rPr lang="en-US" sz="1000" u="none" strike="noStrike" dirty="0">
                          <a:effectLst/>
                        </a:rPr>
                        <a:t>that monitor, maintain and test for continual effectiveness the temperature</a:t>
                      </a:r>
                      <a:br>
                        <a:rPr lang="en-US" sz="1000" u="none" strike="noStrike" dirty="0">
                          <a:effectLst/>
                        </a:rPr>
                      </a:br>
                      <a:r>
                        <a:rPr lang="en-US" sz="1000" u="none" strike="noStrike" dirty="0">
                          <a:effectLst/>
                        </a:rPr>
                        <a:t>and humidity conditions within accepted industry standards.</a:t>
                      </a:r>
                      <a:br>
                        <a:rPr lang="en-US" sz="1000" u="none" strike="noStrike" dirty="0">
                          <a:effectLst/>
                        </a:rPr>
                      </a:br>
                      <a:endParaRPr lang="en-US" sz="1000" b="0" i="0" u="none" strike="noStrike" dirty="0">
                        <a:effectLst/>
                        <a:latin typeface="Gill Sans MT" panose="020B0502020104020203" pitchFamily="34" charset="77"/>
                      </a:endParaRPr>
                    </a:p>
                  </a:txBody>
                  <a:tcPr marL="3777" marR="3777" marT="3777" marB="0"/>
                </a:tc>
                <a:extLst>
                  <a:ext uri="{0D108BD9-81ED-4DB2-BD59-A6C34878D82A}">
                    <a16:rowId xmlns:a16="http://schemas.microsoft.com/office/drawing/2014/main" val="3092815607"/>
                  </a:ext>
                </a:extLst>
              </a:tr>
              <a:tr h="362707">
                <a:tc>
                  <a:txBody>
                    <a:bodyPr/>
                    <a:lstStyle/>
                    <a:p>
                      <a:pPr algn="l" fontAlgn="ctr"/>
                      <a:r>
                        <a:rPr lang="en-US" sz="1000" u="none" strike="noStrike" dirty="0">
                          <a:effectLst/>
                        </a:rPr>
                        <a:t>Secure Utilities</a:t>
                      </a:r>
                      <a:endParaRPr lang="en-US" sz="1000" b="0" i="0" u="none" strike="noStrike" dirty="0">
                        <a:effectLst/>
                        <a:latin typeface="Gill Sans MT" panose="020B0502020104020203" pitchFamily="34" charset="77"/>
                      </a:endParaRPr>
                    </a:p>
                  </a:txBody>
                  <a:tcPr marL="3777" marR="3777" marT="3777" marB="0" anchor="ctr"/>
                </a:tc>
                <a:tc>
                  <a:txBody>
                    <a:bodyPr/>
                    <a:lstStyle/>
                    <a:p>
                      <a:pPr algn="ctr" fontAlgn="ctr"/>
                      <a:r>
                        <a:rPr lang="en-US" sz="1000" u="none" strike="noStrike">
                          <a:effectLst/>
                        </a:rPr>
                        <a:t>DCS-14</a:t>
                      </a:r>
                      <a:endParaRPr lang="en-US" sz="1000" b="1" i="0" u="none" strike="noStrike">
                        <a:effectLst/>
                        <a:latin typeface="Gill Sans MT" panose="020B0502020104020203" pitchFamily="34" charset="77"/>
                      </a:endParaRPr>
                    </a:p>
                  </a:txBody>
                  <a:tcPr marL="3777" marR="3777" marT="3777" marB="0" anchor="ctr"/>
                </a:tc>
                <a:tc>
                  <a:txBody>
                    <a:bodyPr/>
                    <a:lstStyle/>
                    <a:p>
                      <a:pPr algn="l" fontAlgn="t"/>
                      <a:r>
                        <a:rPr lang="en-US" sz="1000" u="none" strike="noStrike" dirty="0">
                          <a:effectLst/>
                        </a:rPr>
                        <a:t>Secure, monitor, maintain, and test utilities services for continual</a:t>
                      </a:r>
                      <a:br>
                        <a:rPr lang="en-US" sz="1000" u="none" strike="noStrike" dirty="0">
                          <a:effectLst/>
                        </a:rPr>
                      </a:br>
                      <a:r>
                        <a:rPr lang="en-US" sz="1000" u="none" strike="noStrike" dirty="0">
                          <a:effectLst/>
                        </a:rPr>
                        <a:t>effectiveness at planned intervals.</a:t>
                      </a:r>
                      <a:br>
                        <a:rPr lang="en-US" sz="1000" u="none" strike="noStrike" dirty="0">
                          <a:effectLst/>
                        </a:rPr>
                      </a:br>
                      <a:endParaRPr lang="en-US" sz="1000" b="0" i="0" u="none" strike="noStrike" dirty="0">
                        <a:effectLst/>
                        <a:latin typeface="Gill Sans MT" panose="020B0502020104020203" pitchFamily="34" charset="77"/>
                      </a:endParaRPr>
                    </a:p>
                  </a:txBody>
                  <a:tcPr marL="3777" marR="3777" marT="3777" marB="0"/>
                </a:tc>
                <a:extLst>
                  <a:ext uri="{0D108BD9-81ED-4DB2-BD59-A6C34878D82A}">
                    <a16:rowId xmlns:a16="http://schemas.microsoft.com/office/drawing/2014/main" val="293039500"/>
                  </a:ext>
                </a:extLst>
              </a:tr>
              <a:tr h="429381">
                <a:tc>
                  <a:txBody>
                    <a:bodyPr/>
                    <a:lstStyle/>
                    <a:p>
                      <a:pPr algn="l" fontAlgn="ctr"/>
                      <a:r>
                        <a:rPr lang="en-US" sz="1000" u="none" strike="noStrike" dirty="0">
                          <a:effectLst/>
                        </a:rPr>
                        <a:t>Equipment Location</a:t>
                      </a:r>
                      <a:endParaRPr lang="en-US" sz="1000" b="0" i="0" u="none" strike="noStrike" dirty="0">
                        <a:effectLst/>
                        <a:latin typeface="Gill Sans MT" panose="020B0502020104020203" pitchFamily="34" charset="77"/>
                      </a:endParaRPr>
                    </a:p>
                  </a:txBody>
                  <a:tcPr marL="3777" marR="3777" marT="3777" marB="0" anchor="ctr"/>
                </a:tc>
                <a:tc>
                  <a:txBody>
                    <a:bodyPr/>
                    <a:lstStyle/>
                    <a:p>
                      <a:pPr algn="ctr" fontAlgn="ctr"/>
                      <a:r>
                        <a:rPr lang="en-US" sz="1000" u="none" strike="noStrike">
                          <a:effectLst/>
                        </a:rPr>
                        <a:t>DCS-15</a:t>
                      </a:r>
                      <a:endParaRPr lang="en-US" sz="1000" b="1" i="0" u="none" strike="noStrike">
                        <a:effectLst/>
                        <a:latin typeface="Gill Sans MT" panose="020B0502020104020203" pitchFamily="34" charset="77"/>
                      </a:endParaRPr>
                    </a:p>
                  </a:txBody>
                  <a:tcPr marL="3777" marR="3777" marT="3777" marB="0" anchor="ctr"/>
                </a:tc>
                <a:tc>
                  <a:txBody>
                    <a:bodyPr/>
                    <a:lstStyle/>
                    <a:p>
                      <a:pPr algn="l" fontAlgn="t"/>
                      <a:r>
                        <a:rPr lang="en-US" sz="1000" u="none" strike="noStrike" dirty="0">
                          <a:effectLst/>
                        </a:rPr>
                        <a:t>Keep business-critical equipment away from locations subject to high</a:t>
                      </a:r>
                      <a:br>
                        <a:rPr lang="en-US" sz="1000" u="none" strike="noStrike" dirty="0">
                          <a:effectLst/>
                        </a:rPr>
                      </a:br>
                      <a:r>
                        <a:rPr lang="en-US" sz="1000" u="none" strike="noStrike" dirty="0">
                          <a:effectLst/>
                        </a:rPr>
                        <a:t>probability for environmental risk events.</a:t>
                      </a:r>
                      <a:br>
                        <a:rPr lang="en-US" sz="1000" u="none" strike="noStrike" dirty="0">
                          <a:effectLst/>
                        </a:rPr>
                      </a:br>
                      <a:endParaRPr lang="en-US" sz="1000" b="0" i="0" u="none" strike="noStrike" dirty="0">
                        <a:effectLst/>
                        <a:latin typeface="Gill Sans MT" panose="020B0502020104020203" pitchFamily="34" charset="77"/>
                      </a:endParaRPr>
                    </a:p>
                  </a:txBody>
                  <a:tcPr marL="3777" marR="3777" marT="3777" marB="0"/>
                </a:tc>
                <a:extLst>
                  <a:ext uri="{0D108BD9-81ED-4DB2-BD59-A6C34878D82A}">
                    <a16:rowId xmlns:a16="http://schemas.microsoft.com/office/drawing/2014/main" val="3030361191"/>
                  </a:ext>
                </a:extLst>
              </a:tr>
            </a:tbl>
          </a:graphicData>
        </a:graphic>
      </p:graphicFrame>
    </p:spTree>
    <p:extLst>
      <p:ext uri="{BB962C8B-B14F-4D97-AF65-F5344CB8AC3E}">
        <p14:creationId xmlns:p14="http://schemas.microsoft.com/office/powerpoint/2010/main" val="852001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75"/>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823108"/>
            <a:ext cx="7931224" cy="5934763"/>
          </a:xfrm>
        </p:spPr>
        <p:txBody>
          <a:bodyPr/>
          <a:lstStyle/>
          <a:p>
            <a:pPr marL="0" indent="0">
              <a:buNone/>
            </a:pPr>
            <a:r>
              <a:rPr lang="en-US" sz="1600" dirty="0"/>
              <a:t>CCM Domains and Controls</a:t>
            </a:r>
          </a:p>
          <a:p>
            <a:pPr marL="0" indent="0">
              <a:buNone/>
            </a:pPr>
            <a:r>
              <a:rPr lang="en-US" sz="1600" b="1" dirty="0"/>
              <a:t>Data Security and Privacy Lifecycle Management – DSP </a:t>
            </a:r>
          </a:p>
          <a:p>
            <a:pPr marL="0" indent="0">
              <a:buNone/>
            </a:pPr>
            <a:endParaRPr lang="en-US" sz="2000" dirty="0"/>
          </a:p>
        </p:txBody>
      </p:sp>
      <p:graphicFrame>
        <p:nvGraphicFramePr>
          <p:cNvPr id="5" name="Table 4">
            <a:extLst>
              <a:ext uri="{FF2B5EF4-FFF2-40B4-BE49-F238E27FC236}">
                <a16:creationId xmlns:a16="http://schemas.microsoft.com/office/drawing/2014/main" id="{1555D109-C835-32AD-D187-762DBEB93F24}"/>
              </a:ext>
            </a:extLst>
          </p:cNvPr>
          <p:cNvGraphicFramePr>
            <a:graphicFrameLocks noGrp="1"/>
          </p:cNvGraphicFramePr>
          <p:nvPr>
            <p:extLst>
              <p:ext uri="{D42A27DB-BD31-4B8C-83A1-F6EECF244321}">
                <p14:modId xmlns:p14="http://schemas.microsoft.com/office/powerpoint/2010/main" val="467937031"/>
              </p:ext>
            </p:extLst>
          </p:nvPr>
        </p:nvGraphicFramePr>
        <p:xfrm>
          <a:off x="539552" y="1484783"/>
          <a:ext cx="7848872" cy="4680521"/>
        </p:xfrm>
        <a:graphic>
          <a:graphicData uri="http://schemas.openxmlformats.org/drawingml/2006/table">
            <a:tbl>
              <a:tblPr>
                <a:tableStyleId>{5C22544A-7EE6-4342-B048-85BDC9FD1C3A}</a:tableStyleId>
              </a:tblPr>
              <a:tblGrid>
                <a:gridCol w="2128509">
                  <a:extLst>
                    <a:ext uri="{9D8B030D-6E8A-4147-A177-3AD203B41FA5}">
                      <a16:colId xmlns:a16="http://schemas.microsoft.com/office/drawing/2014/main" val="1418153567"/>
                    </a:ext>
                  </a:extLst>
                </a:gridCol>
                <a:gridCol w="931223">
                  <a:extLst>
                    <a:ext uri="{9D8B030D-6E8A-4147-A177-3AD203B41FA5}">
                      <a16:colId xmlns:a16="http://schemas.microsoft.com/office/drawing/2014/main" val="184687062"/>
                    </a:ext>
                  </a:extLst>
                </a:gridCol>
                <a:gridCol w="4789140">
                  <a:extLst>
                    <a:ext uri="{9D8B030D-6E8A-4147-A177-3AD203B41FA5}">
                      <a16:colId xmlns:a16="http://schemas.microsoft.com/office/drawing/2014/main" val="1216527075"/>
                    </a:ext>
                  </a:extLst>
                </a:gridCol>
              </a:tblGrid>
              <a:tr h="921694">
                <a:tc>
                  <a:txBody>
                    <a:bodyPr/>
                    <a:lstStyle/>
                    <a:p>
                      <a:pPr algn="l" fontAlgn="ctr"/>
                      <a:r>
                        <a:rPr lang="en-US" sz="1000" u="none" strike="noStrike" dirty="0">
                          <a:effectLst/>
                        </a:rPr>
                        <a:t>Security and Privacy Policy and Procedures</a:t>
                      </a:r>
                      <a:endParaRPr lang="en-US" sz="1000" b="0" i="0" u="none" strike="noStrike" dirty="0">
                        <a:effectLst/>
                        <a:latin typeface="Gill Sans MT" panose="020B0502020104020203" pitchFamily="34" charset="77"/>
                      </a:endParaRPr>
                    </a:p>
                  </a:txBody>
                  <a:tcPr marL="2048" marR="2048" marT="2048" marB="0" anchor="ctr"/>
                </a:tc>
                <a:tc>
                  <a:txBody>
                    <a:bodyPr/>
                    <a:lstStyle/>
                    <a:p>
                      <a:pPr algn="ctr" fontAlgn="ctr"/>
                      <a:r>
                        <a:rPr lang="en-US" sz="1000" u="none" strike="noStrike">
                          <a:effectLst/>
                        </a:rPr>
                        <a:t>DSP-01</a:t>
                      </a:r>
                      <a:endParaRPr lang="en-US" sz="1000" b="1" i="0" u="none" strike="noStrike">
                        <a:effectLst/>
                        <a:latin typeface="Gill Sans MT" panose="020B0502020104020203" pitchFamily="34" charset="77"/>
                      </a:endParaRPr>
                    </a:p>
                  </a:txBody>
                  <a:tcPr marL="2048" marR="2048" marT="2048"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for the classification, protection and handling of data</a:t>
                      </a:r>
                      <a:br>
                        <a:rPr lang="en-US" sz="1000" u="none" strike="noStrike">
                          <a:effectLst/>
                        </a:rPr>
                      </a:br>
                      <a:r>
                        <a:rPr lang="en-US" sz="1000" u="none" strike="noStrike">
                          <a:effectLst/>
                        </a:rPr>
                        <a:t>throughout its lifecycle, and according to all applicable laws and regulations,</a:t>
                      </a:r>
                      <a:br>
                        <a:rPr lang="en-US" sz="1000" u="none" strike="noStrike">
                          <a:effectLst/>
                        </a:rPr>
                      </a:br>
                      <a:r>
                        <a:rPr lang="en-US" sz="1000" u="none" strike="noStrike">
                          <a:effectLst/>
                        </a:rPr>
                        <a:t>standards, and risk level. Review and update the policies and procedures at</a:t>
                      </a:r>
                      <a:br>
                        <a:rPr lang="en-US" sz="1000" u="none" strike="noStrike">
                          <a:effectLst/>
                        </a:rPr>
                      </a:br>
                      <a:r>
                        <a:rPr lang="en-US" sz="1000" u="none" strike="noStrike">
                          <a:effectLst/>
                        </a:rPr>
                        <a:t>least annually.</a:t>
                      </a:r>
                      <a:br>
                        <a:rPr lang="en-US" sz="1000" u="none" strike="noStrike">
                          <a:effectLst/>
                        </a:rPr>
                      </a:br>
                      <a:endParaRPr lang="en-US" sz="1000" b="0" i="0" u="none" strike="noStrike">
                        <a:effectLst/>
                        <a:latin typeface="Gill Sans MT" panose="020B0502020104020203" pitchFamily="34" charset="77"/>
                      </a:endParaRPr>
                    </a:p>
                  </a:txBody>
                  <a:tcPr marL="2048" marR="2048" marT="2048" marB="0"/>
                </a:tc>
                <a:extLst>
                  <a:ext uri="{0D108BD9-81ED-4DB2-BD59-A6C34878D82A}">
                    <a16:rowId xmlns:a16="http://schemas.microsoft.com/office/drawing/2014/main" val="77875744"/>
                  </a:ext>
                </a:extLst>
              </a:tr>
              <a:tr h="409642">
                <a:tc>
                  <a:txBody>
                    <a:bodyPr/>
                    <a:lstStyle/>
                    <a:p>
                      <a:pPr algn="l" fontAlgn="ctr"/>
                      <a:r>
                        <a:rPr lang="en-US" sz="1000" u="none" strike="noStrike" dirty="0">
                          <a:effectLst/>
                        </a:rPr>
                        <a:t>Secure Disposal</a:t>
                      </a:r>
                      <a:endParaRPr lang="en-US" sz="1000" b="0" i="0" u="none" strike="noStrike" dirty="0">
                        <a:effectLst/>
                        <a:latin typeface="Gill Sans MT" panose="020B0502020104020203" pitchFamily="34" charset="77"/>
                      </a:endParaRPr>
                    </a:p>
                  </a:txBody>
                  <a:tcPr marL="2048" marR="2048" marT="2048" marB="0" anchor="ctr"/>
                </a:tc>
                <a:tc>
                  <a:txBody>
                    <a:bodyPr/>
                    <a:lstStyle/>
                    <a:p>
                      <a:pPr algn="ctr" fontAlgn="ctr"/>
                      <a:r>
                        <a:rPr lang="en-US" sz="1000" u="none" strike="noStrike">
                          <a:effectLst/>
                        </a:rPr>
                        <a:t>DSP-02</a:t>
                      </a:r>
                      <a:endParaRPr lang="en-US" sz="1000" b="1" i="0" u="none" strike="noStrike">
                        <a:effectLst/>
                        <a:latin typeface="Gill Sans MT" panose="020B0502020104020203" pitchFamily="34" charset="77"/>
                      </a:endParaRPr>
                    </a:p>
                  </a:txBody>
                  <a:tcPr marL="2048" marR="2048" marT="2048" marB="0" anchor="ctr"/>
                </a:tc>
                <a:tc>
                  <a:txBody>
                    <a:bodyPr/>
                    <a:lstStyle/>
                    <a:p>
                      <a:pPr algn="l" fontAlgn="t"/>
                      <a:r>
                        <a:rPr lang="en-US" sz="1000" u="none" strike="noStrike">
                          <a:effectLst/>
                        </a:rPr>
                        <a:t>Apply industry accepted methods for the secure disposal of data from</a:t>
                      </a:r>
                      <a:br>
                        <a:rPr lang="en-US" sz="1000" u="none" strike="noStrike">
                          <a:effectLst/>
                        </a:rPr>
                      </a:br>
                      <a:r>
                        <a:rPr lang="en-US" sz="1000" u="none" strike="noStrike">
                          <a:effectLst/>
                        </a:rPr>
                        <a:t>storage media such that data is not recoverable by any forensic means.</a:t>
                      </a:r>
                      <a:br>
                        <a:rPr lang="en-US" sz="1000" u="none" strike="noStrike">
                          <a:effectLst/>
                        </a:rPr>
                      </a:br>
                      <a:endParaRPr lang="en-US" sz="1000" b="0" i="0" u="none" strike="noStrike">
                        <a:effectLst/>
                        <a:latin typeface="Gill Sans MT" panose="020B0502020104020203" pitchFamily="34" charset="77"/>
                      </a:endParaRPr>
                    </a:p>
                  </a:txBody>
                  <a:tcPr marL="2048" marR="2048" marT="2048" marB="0"/>
                </a:tc>
                <a:extLst>
                  <a:ext uri="{0D108BD9-81ED-4DB2-BD59-A6C34878D82A}">
                    <a16:rowId xmlns:a16="http://schemas.microsoft.com/office/drawing/2014/main" val="1881738251"/>
                  </a:ext>
                </a:extLst>
              </a:tr>
              <a:tr h="512052">
                <a:tc>
                  <a:txBody>
                    <a:bodyPr/>
                    <a:lstStyle/>
                    <a:p>
                      <a:pPr algn="l" fontAlgn="ctr"/>
                      <a:r>
                        <a:rPr lang="en-US" sz="1000" u="none" strike="noStrike" dirty="0">
                          <a:effectLst/>
                        </a:rPr>
                        <a:t>Data Inventory</a:t>
                      </a:r>
                      <a:endParaRPr lang="en-US" sz="1000" b="0" i="0" u="none" strike="noStrike" dirty="0">
                        <a:effectLst/>
                        <a:latin typeface="Gill Sans MT" panose="020B0502020104020203" pitchFamily="34" charset="77"/>
                      </a:endParaRPr>
                    </a:p>
                  </a:txBody>
                  <a:tcPr marL="2048" marR="2048" marT="2048" marB="0" anchor="ctr"/>
                </a:tc>
                <a:tc>
                  <a:txBody>
                    <a:bodyPr/>
                    <a:lstStyle/>
                    <a:p>
                      <a:pPr algn="ctr" fontAlgn="ctr"/>
                      <a:r>
                        <a:rPr lang="en-US" sz="1000" u="none" strike="noStrike">
                          <a:effectLst/>
                        </a:rPr>
                        <a:t>DSP-03</a:t>
                      </a:r>
                      <a:endParaRPr lang="en-US" sz="1000" b="1" i="0" u="none" strike="noStrike">
                        <a:effectLst/>
                        <a:latin typeface="Gill Sans MT" panose="020B0502020104020203" pitchFamily="34" charset="77"/>
                      </a:endParaRPr>
                    </a:p>
                  </a:txBody>
                  <a:tcPr marL="2048" marR="2048" marT="2048" marB="0" anchor="ctr"/>
                </a:tc>
                <a:tc>
                  <a:txBody>
                    <a:bodyPr/>
                    <a:lstStyle/>
                    <a:p>
                      <a:pPr algn="l" fontAlgn="t"/>
                      <a:r>
                        <a:rPr lang="en-US" sz="1000" u="none" strike="noStrike">
                          <a:effectLst/>
                        </a:rPr>
                        <a:t>Create and maintain a data inventory, at least for any sensitive</a:t>
                      </a:r>
                      <a:br>
                        <a:rPr lang="en-US" sz="1000" u="none" strike="noStrike">
                          <a:effectLst/>
                        </a:rPr>
                      </a:br>
                      <a:r>
                        <a:rPr lang="en-US" sz="1000" u="none" strike="noStrike">
                          <a:effectLst/>
                        </a:rPr>
                        <a:t>data and personal data.</a:t>
                      </a:r>
                      <a:br>
                        <a:rPr lang="en-US" sz="1000" u="none" strike="noStrike">
                          <a:effectLst/>
                        </a:rPr>
                      </a:br>
                      <a:endParaRPr lang="en-US" sz="1000" b="0" i="0" u="none" strike="noStrike">
                        <a:effectLst/>
                        <a:latin typeface="Gill Sans MT" panose="020B0502020104020203" pitchFamily="34" charset="77"/>
                      </a:endParaRPr>
                    </a:p>
                  </a:txBody>
                  <a:tcPr marL="2048" marR="2048" marT="2048" marB="0"/>
                </a:tc>
                <a:extLst>
                  <a:ext uri="{0D108BD9-81ED-4DB2-BD59-A6C34878D82A}">
                    <a16:rowId xmlns:a16="http://schemas.microsoft.com/office/drawing/2014/main" val="428892338"/>
                  </a:ext>
                </a:extLst>
              </a:tr>
              <a:tr h="563257">
                <a:tc>
                  <a:txBody>
                    <a:bodyPr/>
                    <a:lstStyle/>
                    <a:p>
                      <a:pPr algn="l" fontAlgn="ctr"/>
                      <a:r>
                        <a:rPr lang="en-US" sz="1000" u="none" strike="noStrike" dirty="0">
                          <a:effectLst/>
                        </a:rPr>
                        <a:t>Data Classification</a:t>
                      </a:r>
                      <a:endParaRPr lang="en-US" sz="1000" b="0" i="0" u="none" strike="noStrike" dirty="0">
                        <a:effectLst/>
                        <a:latin typeface="Gill Sans MT" panose="020B0502020104020203" pitchFamily="34" charset="77"/>
                      </a:endParaRPr>
                    </a:p>
                  </a:txBody>
                  <a:tcPr marL="2048" marR="2048" marT="2048" marB="0" anchor="ctr"/>
                </a:tc>
                <a:tc>
                  <a:txBody>
                    <a:bodyPr/>
                    <a:lstStyle/>
                    <a:p>
                      <a:pPr algn="ctr" fontAlgn="ctr"/>
                      <a:r>
                        <a:rPr lang="en-US" sz="1000" u="none" strike="noStrike" dirty="0">
                          <a:effectLst/>
                        </a:rPr>
                        <a:t>DSP-04</a:t>
                      </a:r>
                      <a:endParaRPr lang="en-US" sz="1000" b="1" i="0" u="none" strike="noStrike" dirty="0">
                        <a:effectLst/>
                        <a:latin typeface="Gill Sans MT" panose="020B0502020104020203" pitchFamily="34" charset="77"/>
                      </a:endParaRPr>
                    </a:p>
                  </a:txBody>
                  <a:tcPr marL="2048" marR="2048" marT="2048" marB="0" anchor="ctr"/>
                </a:tc>
                <a:tc>
                  <a:txBody>
                    <a:bodyPr/>
                    <a:lstStyle/>
                    <a:p>
                      <a:pPr algn="l" fontAlgn="t"/>
                      <a:r>
                        <a:rPr lang="en-US" sz="1000" u="none" strike="noStrike">
                          <a:effectLst/>
                        </a:rPr>
                        <a:t>Classify data according to its type and sensitivity level.</a:t>
                      </a:r>
                      <a:br>
                        <a:rPr lang="en-US" sz="1000" u="none" strike="noStrike">
                          <a:effectLst/>
                        </a:rPr>
                      </a:br>
                      <a:endParaRPr lang="en-US" sz="1000" b="0" i="0" u="none" strike="noStrike">
                        <a:effectLst/>
                        <a:latin typeface="Gill Sans MT" panose="020B0502020104020203" pitchFamily="34" charset="77"/>
                      </a:endParaRPr>
                    </a:p>
                  </a:txBody>
                  <a:tcPr marL="2048" marR="2048" marT="2048" marB="0"/>
                </a:tc>
                <a:extLst>
                  <a:ext uri="{0D108BD9-81ED-4DB2-BD59-A6C34878D82A}">
                    <a16:rowId xmlns:a16="http://schemas.microsoft.com/office/drawing/2014/main" val="3146284845"/>
                  </a:ext>
                </a:extLst>
              </a:tr>
              <a:tr h="870489">
                <a:tc>
                  <a:txBody>
                    <a:bodyPr/>
                    <a:lstStyle/>
                    <a:p>
                      <a:pPr algn="l" fontAlgn="ctr"/>
                      <a:r>
                        <a:rPr lang="en-US" sz="1000" u="none" strike="noStrike" dirty="0">
                          <a:effectLst/>
                        </a:rPr>
                        <a:t>Data Flow Documentation</a:t>
                      </a:r>
                      <a:endParaRPr lang="en-US" sz="1000" b="0" i="0" u="none" strike="noStrike" dirty="0">
                        <a:effectLst/>
                        <a:latin typeface="Gill Sans MT" panose="020B0502020104020203" pitchFamily="34" charset="77"/>
                      </a:endParaRPr>
                    </a:p>
                  </a:txBody>
                  <a:tcPr marL="2048" marR="2048" marT="2048" marB="0" anchor="ctr"/>
                </a:tc>
                <a:tc>
                  <a:txBody>
                    <a:bodyPr/>
                    <a:lstStyle/>
                    <a:p>
                      <a:pPr algn="ctr" fontAlgn="ctr"/>
                      <a:r>
                        <a:rPr lang="en-US" sz="1000" u="none" strike="noStrike" dirty="0">
                          <a:effectLst/>
                        </a:rPr>
                        <a:t>DSP-05</a:t>
                      </a:r>
                      <a:endParaRPr lang="en-US" sz="1000" b="1" i="0" u="none" strike="noStrike" dirty="0">
                        <a:effectLst/>
                        <a:latin typeface="Gill Sans MT" panose="020B0502020104020203" pitchFamily="34" charset="77"/>
                      </a:endParaRPr>
                    </a:p>
                  </a:txBody>
                  <a:tcPr marL="2048" marR="2048" marT="2048" marB="0" anchor="ctr"/>
                </a:tc>
                <a:tc>
                  <a:txBody>
                    <a:bodyPr/>
                    <a:lstStyle/>
                    <a:p>
                      <a:pPr algn="l" fontAlgn="t"/>
                      <a:r>
                        <a:rPr lang="en-US" sz="1000" u="none" strike="noStrike" dirty="0">
                          <a:effectLst/>
                        </a:rPr>
                        <a:t>Create data flow documentation to identify what data is processed,</a:t>
                      </a:r>
                      <a:br>
                        <a:rPr lang="en-US" sz="1000" u="none" strike="noStrike" dirty="0">
                          <a:effectLst/>
                        </a:rPr>
                      </a:br>
                      <a:r>
                        <a:rPr lang="en-US" sz="1000" u="none" strike="noStrike" dirty="0">
                          <a:effectLst/>
                        </a:rPr>
                        <a:t>stored or transmitted where. Review data flow documentation at defined intervals,</a:t>
                      </a:r>
                      <a:br>
                        <a:rPr lang="en-US" sz="1000" u="none" strike="noStrike" dirty="0">
                          <a:effectLst/>
                        </a:rPr>
                      </a:br>
                      <a:r>
                        <a:rPr lang="en-US" sz="1000" u="none" strike="noStrike" dirty="0">
                          <a:effectLst/>
                        </a:rPr>
                        <a:t>at least annually, and after any change.</a:t>
                      </a:r>
                      <a:br>
                        <a:rPr lang="en-US" sz="1000" u="none" strike="noStrike" dirty="0">
                          <a:effectLst/>
                        </a:rPr>
                      </a:br>
                      <a:endParaRPr lang="en-US" sz="1000" b="0" i="0" u="none" strike="noStrike" dirty="0">
                        <a:effectLst/>
                        <a:latin typeface="Gill Sans MT" panose="020B0502020104020203" pitchFamily="34" charset="77"/>
                      </a:endParaRPr>
                    </a:p>
                  </a:txBody>
                  <a:tcPr marL="2048" marR="2048" marT="2048" marB="0"/>
                </a:tc>
                <a:extLst>
                  <a:ext uri="{0D108BD9-81ED-4DB2-BD59-A6C34878D82A}">
                    <a16:rowId xmlns:a16="http://schemas.microsoft.com/office/drawing/2014/main" val="3973420192"/>
                  </a:ext>
                </a:extLst>
              </a:tr>
              <a:tr h="512052">
                <a:tc>
                  <a:txBody>
                    <a:bodyPr/>
                    <a:lstStyle/>
                    <a:p>
                      <a:pPr algn="l" fontAlgn="ctr"/>
                      <a:r>
                        <a:rPr lang="en-US" sz="1000" u="none" strike="noStrike" dirty="0">
                          <a:effectLst/>
                        </a:rPr>
                        <a:t>Data Ownership and Stewardship</a:t>
                      </a:r>
                      <a:endParaRPr lang="en-US" sz="1000" b="0" i="0" u="none" strike="noStrike" dirty="0">
                        <a:effectLst/>
                        <a:latin typeface="Gill Sans MT" panose="020B0502020104020203" pitchFamily="34" charset="77"/>
                      </a:endParaRPr>
                    </a:p>
                  </a:txBody>
                  <a:tcPr marL="2048" marR="2048" marT="2048" marB="0" anchor="ctr"/>
                </a:tc>
                <a:tc>
                  <a:txBody>
                    <a:bodyPr/>
                    <a:lstStyle/>
                    <a:p>
                      <a:pPr algn="ctr" fontAlgn="ctr"/>
                      <a:r>
                        <a:rPr lang="en-US" sz="1000" u="none" strike="noStrike">
                          <a:effectLst/>
                        </a:rPr>
                        <a:t>DSP-06</a:t>
                      </a:r>
                      <a:endParaRPr lang="en-US" sz="1000" b="1" i="0" u="none" strike="noStrike">
                        <a:effectLst/>
                        <a:latin typeface="Gill Sans MT" panose="020B0502020104020203" pitchFamily="34" charset="77"/>
                      </a:endParaRPr>
                    </a:p>
                  </a:txBody>
                  <a:tcPr marL="2048" marR="2048" marT="2048" marB="0" anchor="ctr"/>
                </a:tc>
                <a:tc>
                  <a:txBody>
                    <a:bodyPr/>
                    <a:lstStyle/>
                    <a:p>
                      <a:pPr algn="l" fontAlgn="t"/>
                      <a:r>
                        <a:rPr lang="en-US" sz="1000" u="none" strike="noStrike" dirty="0">
                          <a:effectLst/>
                        </a:rPr>
                        <a:t>Document ownership and stewardship of all relevant documented personal</a:t>
                      </a:r>
                      <a:br>
                        <a:rPr lang="en-US" sz="1000" u="none" strike="noStrike" dirty="0">
                          <a:effectLst/>
                        </a:rPr>
                      </a:br>
                      <a:r>
                        <a:rPr lang="en-US" sz="1000" u="none" strike="noStrike" dirty="0">
                          <a:effectLst/>
                        </a:rPr>
                        <a:t>and sensitive data. Perform review at least annually.</a:t>
                      </a:r>
                      <a:br>
                        <a:rPr lang="en-US" sz="1000" u="none" strike="noStrike" dirty="0">
                          <a:effectLst/>
                        </a:rPr>
                      </a:br>
                      <a:endParaRPr lang="en-US" sz="1000" b="0" i="0" u="none" strike="noStrike" dirty="0">
                        <a:effectLst/>
                        <a:latin typeface="Gill Sans MT" panose="020B0502020104020203" pitchFamily="34" charset="77"/>
                      </a:endParaRPr>
                    </a:p>
                  </a:txBody>
                  <a:tcPr marL="2048" marR="2048" marT="2048" marB="0"/>
                </a:tc>
                <a:extLst>
                  <a:ext uri="{0D108BD9-81ED-4DB2-BD59-A6C34878D82A}">
                    <a16:rowId xmlns:a16="http://schemas.microsoft.com/office/drawing/2014/main" val="2518464050"/>
                  </a:ext>
                </a:extLst>
              </a:tr>
              <a:tr h="841729">
                <a:tc>
                  <a:txBody>
                    <a:bodyPr/>
                    <a:lstStyle/>
                    <a:p>
                      <a:pPr algn="l" fontAlgn="ctr"/>
                      <a:r>
                        <a:rPr lang="en-US" sz="1000" u="none" strike="noStrike" dirty="0">
                          <a:effectLst/>
                        </a:rPr>
                        <a:t>Data Protection by Design and Default</a:t>
                      </a:r>
                      <a:endParaRPr lang="en-US" sz="1000" b="0" i="0" u="none" strike="noStrike" dirty="0">
                        <a:effectLst/>
                        <a:latin typeface="Gill Sans MT" panose="020B0502020104020203" pitchFamily="34" charset="77"/>
                      </a:endParaRPr>
                    </a:p>
                  </a:txBody>
                  <a:tcPr marL="2048" marR="2048" marT="2048" marB="0" anchor="ctr"/>
                </a:tc>
                <a:tc>
                  <a:txBody>
                    <a:bodyPr/>
                    <a:lstStyle/>
                    <a:p>
                      <a:pPr algn="ctr" fontAlgn="ctr"/>
                      <a:r>
                        <a:rPr lang="en-US" sz="1000" u="none" strike="noStrike">
                          <a:effectLst/>
                        </a:rPr>
                        <a:t>DSP-07</a:t>
                      </a:r>
                      <a:endParaRPr lang="en-US" sz="1000" b="1" i="0" u="none" strike="noStrike">
                        <a:effectLst/>
                        <a:latin typeface="Gill Sans MT" panose="020B0502020104020203" pitchFamily="34" charset="77"/>
                      </a:endParaRPr>
                    </a:p>
                  </a:txBody>
                  <a:tcPr marL="2048" marR="2048" marT="2048" marB="0" anchor="ctr"/>
                </a:tc>
                <a:tc>
                  <a:txBody>
                    <a:bodyPr/>
                    <a:lstStyle/>
                    <a:p>
                      <a:pPr algn="l" fontAlgn="t"/>
                      <a:r>
                        <a:rPr lang="en-US" sz="1000" u="none" strike="noStrike" dirty="0">
                          <a:effectLst/>
                        </a:rPr>
                        <a:t>Develop systems, products, and business practices based upon a principle</a:t>
                      </a:r>
                      <a:br>
                        <a:rPr lang="en-US" sz="1000" u="none" strike="noStrike" dirty="0">
                          <a:effectLst/>
                        </a:rPr>
                      </a:br>
                      <a:r>
                        <a:rPr lang="en-US" sz="1000" u="none" strike="noStrike" dirty="0">
                          <a:effectLst/>
                        </a:rPr>
                        <a:t>of security by design and industry best practices.</a:t>
                      </a:r>
                      <a:br>
                        <a:rPr lang="en-US" sz="1000" u="none" strike="noStrike" dirty="0">
                          <a:effectLst/>
                        </a:rPr>
                      </a:br>
                      <a:endParaRPr lang="en-US" sz="1000" b="0" i="0" u="none" strike="noStrike" dirty="0">
                        <a:effectLst/>
                        <a:latin typeface="Gill Sans MT" panose="020B0502020104020203" pitchFamily="34" charset="77"/>
                      </a:endParaRPr>
                    </a:p>
                  </a:txBody>
                  <a:tcPr marL="2048" marR="2048" marT="2048" marB="0"/>
                </a:tc>
                <a:extLst>
                  <a:ext uri="{0D108BD9-81ED-4DB2-BD59-A6C34878D82A}">
                    <a16:rowId xmlns:a16="http://schemas.microsoft.com/office/drawing/2014/main" val="618197008"/>
                  </a:ext>
                </a:extLst>
              </a:tr>
            </a:tbl>
          </a:graphicData>
        </a:graphic>
      </p:graphicFrame>
    </p:spTree>
    <p:extLst>
      <p:ext uri="{BB962C8B-B14F-4D97-AF65-F5344CB8AC3E}">
        <p14:creationId xmlns:p14="http://schemas.microsoft.com/office/powerpoint/2010/main" val="3612940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75"/>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823108"/>
            <a:ext cx="7931224" cy="5934763"/>
          </a:xfrm>
        </p:spPr>
        <p:txBody>
          <a:bodyPr/>
          <a:lstStyle/>
          <a:p>
            <a:pPr marL="0" indent="0">
              <a:buNone/>
            </a:pPr>
            <a:r>
              <a:rPr lang="en-US" sz="1600" dirty="0"/>
              <a:t>CCM Domains and Controls</a:t>
            </a:r>
          </a:p>
          <a:p>
            <a:pPr marL="0" indent="0">
              <a:buNone/>
            </a:pPr>
            <a:r>
              <a:rPr lang="en-US" sz="1600" b="1" dirty="0"/>
              <a:t>Data Security and Privacy Lifecycle Management – DSP </a:t>
            </a:r>
          </a:p>
          <a:p>
            <a:pPr marL="0" indent="0">
              <a:buNone/>
            </a:pPr>
            <a:endParaRPr lang="en-US" sz="2000" dirty="0"/>
          </a:p>
        </p:txBody>
      </p:sp>
      <p:graphicFrame>
        <p:nvGraphicFramePr>
          <p:cNvPr id="5" name="Table 4">
            <a:extLst>
              <a:ext uri="{FF2B5EF4-FFF2-40B4-BE49-F238E27FC236}">
                <a16:creationId xmlns:a16="http://schemas.microsoft.com/office/drawing/2014/main" id="{E31BFDDA-F8D6-F89E-6615-242F174710A0}"/>
              </a:ext>
            </a:extLst>
          </p:cNvPr>
          <p:cNvGraphicFramePr>
            <a:graphicFrameLocks noGrp="1"/>
          </p:cNvGraphicFramePr>
          <p:nvPr>
            <p:extLst>
              <p:ext uri="{D42A27DB-BD31-4B8C-83A1-F6EECF244321}">
                <p14:modId xmlns:p14="http://schemas.microsoft.com/office/powerpoint/2010/main" val="3287038281"/>
              </p:ext>
            </p:extLst>
          </p:nvPr>
        </p:nvGraphicFramePr>
        <p:xfrm>
          <a:off x="481577" y="1484784"/>
          <a:ext cx="7906848" cy="5202066"/>
        </p:xfrm>
        <a:graphic>
          <a:graphicData uri="http://schemas.openxmlformats.org/drawingml/2006/table">
            <a:tbl>
              <a:tblPr>
                <a:tableStyleId>{5C22544A-7EE6-4342-B048-85BDC9FD1C3A}</a:tableStyleId>
              </a:tblPr>
              <a:tblGrid>
                <a:gridCol w="2144229">
                  <a:extLst>
                    <a:ext uri="{9D8B030D-6E8A-4147-A177-3AD203B41FA5}">
                      <a16:colId xmlns:a16="http://schemas.microsoft.com/office/drawing/2014/main" val="2521240919"/>
                    </a:ext>
                  </a:extLst>
                </a:gridCol>
                <a:gridCol w="938100">
                  <a:extLst>
                    <a:ext uri="{9D8B030D-6E8A-4147-A177-3AD203B41FA5}">
                      <a16:colId xmlns:a16="http://schemas.microsoft.com/office/drawing/2014/main" val="557275758"/>
                    </a:ext>
                  </a:extLst>
                </a:gridCol>
                <a:gridCol w="4824519">
                  <a:extLst>
                    <a:ext uri="{9D8B030D-6E8A-4147-A177-3AD203B41FA5}">
                      <a16:colId xmlns:a16="http://schemas.microsoft.com/office/drawing/2014/main" val="2086310661"/>
                    </a:ext>
                  </a:extLst>
                </a:gridCol>
              </a:tblGrid>
              <a:tr h="576064">
                <a:tc>
                  <a:txBody>
                    <a:bodyPr/>
                    <a:lstStyle/>
                    <a:p>
                      <a:pPr algn="l" fontAlgn="ctr"/>
                      <a:r>
                        <a:rPr lang="en-US" sz="1000" u="none" strike="noStrike" dirty="0">
                          <a:effectLst/>
                        </a:rPr>
                        <a:t>Data Privacy by Design and Default</a:t>
                      </a:r>
                      <a:endParaRPr lang="en-US" sz="1000" b="0" i="0" u="none" strike="noStrike" dirty="0">
                        <a:effectLst/>
                        <a:latin typeface="Gill Sans MT" panose="020B0502020104020203" pitchFamily="34" charset="77"/>
                      </a:endParaRPr>
                    </a:p>
                  </a:txBody>
                  <a:tcPr marL="1906" marR="1906" marT="1906" marB="0" anchor="ctr"/>
                </a:tc>
                <a:tc>
                  <a:txBody>
                    <a:bodyPr/>
                    <a:lstStyle/>
                    <a:p>
                      <a:pPr algn="ctr" fontAlgn="ctr"/>
                      <a:r>
                        <a:rPr lang="en-US" sz="1000" u="none" strike="noStrike">
                          <a:effectLst/>
                        </a:rPr>
                        <a:t>DSP-08</a:t>
                      </a:r>
                      <a:endParaRPr lang="en-US" sz="1000" b="1" i="0" u="none" strike="noStrike">
                        <a:effectLst/>
                        <a:latin typeface="Gill Sans MT" panose="020B0502020104020203" pitchFamily="34" charset="77"/>
                      </a:endParaRPr>
                    </a:p>
                  </a:txBody>
                  <a:tcPr marL="1906" marR="1906" marT="1906" marB="0" anchor="ctr"/>
                </a:tc>
                <a:tc>
                  <a:txBody>
                    <a:bodyPr/>
                    <a:lstStyle/>
                    <a:p>
                      <a:pPr algn="l" fontAlgn="t"/>
                      <a:r>
                        <a:rPr lang="en-US" sz="1000" u="none" strike="noStrike">
                          <a:effectLst/>
                        </a:rPr>
                        <a:t>Develop systems, products, and business practices based upon a principle</a:t>
                      </a:r>
                      <a:br>
                        <a:rPr lang="en-US" sz="1000" u="none" strike="noStrike">
                          <a:effectLst/>
                        </a:rPr>
                      </a:br>
                      <a:r>
                        <a:rPr lang="en-US" sz="1000" u="none" strike="noStrike">
                          <a:effectLst/>
                        </a:rPr>
                        <a:t>of privacy by design and industry best practices. Ensure that systems' privacy</a:t>
                      </a:r>
                      <a:br>
                        <a:rPr lang="en-US" sz="1000" u="none" strike="noStrike">
                          <a:effectLst/>
                        </a:rPr>
                      </a:br>
                      <a:r>
                        <a:rPr lang="en-US" sz="1000" u="none" strike="noStrike">
                          <a:effectLst/>
                        </a:rPr>
                        <a:t>settings are configured by default, according to all applicable laws and regulations.</a:t>
                      </a:r>
                      <a:br>
                        <a:rPr lang="en-US" sz="1000" u="none" strike="noStrike">
                          <a:effectLst/>
                        </a:rPr>
                      </a:br>
                      <a:endParaRPr lang="en-US" sz="1000" b="0" i="0" u="none" strike="noStrike">
                        <a:effectLst/>
                        <a:latin typeface="Gill Sans MT" panose="020B0502020104020203" pitchFamily="34" charset="77"/>
                      </a:endParaRPr>
                    </a:p>
                  </a:txBody>
                  <a:tcPr marL="1906" marR="1906" marT="1906" marB="0"/>
                </a:tc>
                <a:extLst>
                  <a:ext uri="{0D108BD9-81ED-4DB2-BD59-A6C34878D82A}">
                    <a16:rowId xmlns:a16="http://schemas.microsoft.com/office/drawing/2014/main" val="406595501"/>
                  </a:ext>
                </a:extLst>
              </a:tr>
              <a:tr h="182518">
                <a:tc>
                  <a:txBody>
                    <a:bodyPr/>
                    <a:lstStyle/>
                    <a:p>
                      <a:pPr algn="l" fontAlgn="ctr"/>
                      <a:r>
                        <a:rPr lang="en-US" sz="1000" u="none" strike="noStrike" dirty="0">
                          <a:effectLst/>
                        </a:rPr>
                        <a:t>Data Protection Impact Assessment</a:t>
                      </a:r>
                      <a:endParaRPr lang="en-US" sz="1000" b="0" i="0" u="none" strike="noStrike" dirty="0">
                        <a:effectLst/>
                        <a:latin typeface="Gill Sans MT" panose="020B0502020104020203" pitchFamily="34" charset="77"/>
                      </a:endParaRPr>
                    </a:p>
                  </a:txBody>
                  <a:tcPr marL="1906" marR="1906" marT="1906" marB="0" anchor="ctr"/>
                </a:tc>
                <a:tc>
                  <a:txBody>
                    <a:bodyPr/>
                    <a:lstStyle/>
                    <a:p>
                      <a:pPr algn="ctr" fontAlgn="ctr"/>
                      <a:r>
                        <a:rPr lang="en-US" sz="1000" u="none" strike="noStrike">
                          <a:effectLst/>
                        </a:rPr>
                        <a:t>DSP-09</a:t>
                      </a:r>
                      <a:endParaRPr lang="en-US" sz="1000" b="1" i="0" u="none" strike="noStrike">
                        <a:effectLst/>
                        <a:latin typeface="Gill Sans MT" panose="020B0502020104020203" pitchFamily="34" charset="77"/>
                      </a:endParaRPr>
                    </a:p>
                  </a:txBody>
                  <a:tcPr marL="1906" marR="1906" marT="1906" marB="0" anchor="ctr"/>
                </a:tc>
                <a:tc>
                  <a:txBody>
                    <a:bodyPr/>
                    <a:lstStyle/>
                    <a:p>
                      <a:pPr algn="l" fontAlgn="t"/>
                      <a:r>
                        <a:rPr lang="en-US" sz="1000" u="none" strike="noStrike">
                          <a:effectLst/>
                        </a:rPr>
                        <a:t>Conduct a Data Protection Impact Assessment (DPIA) to evaluate the</a:t>
                      </a:r>
                      <a:br>
                        <a:rPr lang="en-US" sz="1000" u="none" strike="noStrike">
                          <a:effectLst/>
                        </a:rPr>
                      </a:br>
                      <a:r>
                        <a:rPr lang="en-US" sz="1000" u="none" strike="noStrike">
                          <a:effectLst/>
                        </a:rPr>
                        <a:t>origin, nature, particularity and severity of the risks upon the processing</a:t>
                      </a:r>
                      <a:br>
                        <a:rPr lang="en-US" sz="1000" u="none" strike="noStrike">
                          <a:effectLst/>
                        </a:rPr>
                      </a:br>
                      <a:r>
                        <a:rPr lang="en-US" sz="1000" u="none" strike="noStrike">
                          <a:effectLst/>
                        </a:rPr>
                        <a:t>of personal data, according to any applicable laws, regulations and industry</a:t>
                      </a:r>
                      <a:br>
                        <a:rPr lang="en-US" sz="1000" u="none" strike="noStrike">
                          <a:effectLst/>
                        </a:rPr>
                      </a:br>
                      <a:r>
                        <a:rPr lang="en-US" sz="1000" u="none" strike="noStrike">
                          <a:effectLst/>
                        </a:rPr>
                        <a:t>best practices.</a:t>
                      </a:r>
                      <a:br>
                        <a:rPr lang="en-US" sz="1000" u="none" strike="noStrike">
                          <a:effectLst/>
                        </a:rPr>
                      </a:br>
                      <a:endParaRPr lang="en-US" sz="1000" b="0" i="0" u="none" strike="noStrike">
                        <a:effectLst/>
                        <a:latin typeface="Gill Sans MT" panose="020B0502020104020203" pitchFamily="34" charset="77"/>
                      </a:endParaRPr>
                    </a:p>
                  </a:txBody>
                  <a:tcPr marL="1906" marR="1906" marT="1906" marB="0"/>
                </a:tc>
                <a:extLst>
                  <a:ext uri="{0D108BD9-81ED-4DB2-BD59-A6C34878D82A}">
                    <a16:rowId xmlns:a16="http://schemas.microsoft.com/office/drawing/2014/main" val="3935382318"/>
                  </a:ext>
                </a:extLst>
              </a:tr>
              <a:tr h="766515">
                <a:tc>
                  <a:txBody>
                    <a:bodyPr/>
                    <a:lstStyle/>
                    <a:p>
                      <a:pPr algn="l" fontAlgn="ctr"/>
                      <a:r>
                        <a:rPr lang="en-US" sz="1000" u="none" strike="noStrike" dirty="0">
                          <a:effectLst/>
                        </a:rPr>
                        <a:t>Sensitive Data Transfer</a:t>
                      </a:r>
                      <a:endParaRPr lang="en-US" sz="1000" b="0" i="0" u="none" strike="noStrike" dirty="0">
                        <a:effectLst/>
                        <a:latin typeface="Gill Sans MT" panose="020B0502020104020203" pitchFamily="34" charset="77"/>
                      </a:endParaRPr>
                    </a:p>
                  </a:txBody>
                  <a:tcPr marL="1906" marR="1906" marT="1906" marB="0" anchor="ctr"/>
                </a:tc>
                <a:tc>
                  <a:txBody>
                    <a:bodyPr/>
                    <a:lstStyle/>
                    <a:p>
                      <a:pPr algn="ctr" fontAlgn="ctr"/>
                      <a:r>
                        <a:rPr lang="en-US" sz="1000" u="none" strike="noStrike">
                          <a:effectLst/>
                        </a:rPr>
                        <a:t>DSP-10</a:t>
                      </a:r>
                      <a:endParaRPr lang="en-US" sz="1000" b="1" i="0" u="none" strike="noStrike">
                        <a:effectLst/>
                        <a:latin typeface="Gill Sans MT" panose="020B0502020104020203" pitchFamily="34" charset="77"/>
                      </a:endParaRPr>
                    </a:p>
                  </a:txBody>
                  <a:tcPr marL="1906" marR="1906" marT="1906"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that ensure any transfer of personal or sensitive data is protected</a:t>
                      </a:r>
                      <a:br>
                        <a:rPr lang="en-US" sz="1000" u="none" strike="noStrike">
                          <a:effectLst/>
                        </a:rPr>
                      </a:br>
                      <a:r>
                        <a:rPr lang="en-US" sz="1000" u="none" strike="noStrike">
                          <a:effectLst/>
                        </a:rPr>
                        <a:t>from unauthorized access and only processed within scope as permitted by the</a:t>
                      </a:r>
                      <a:br>
                        <a:rPr lang="en-US" sz="1000" u="none" strike="noStrike">
                          <a:effectLst/>
                        </a:rPr>
                      </a:br>
                      <a:r>
                        <a:rPr lang="en-US" sz="1000" u="none" strike="noStrike">
                          <a:effectLst/>
                        </a:rPr>
                        <a:t>respective laws and regulations.</a:t>
                      </a:r>
                      <a:br>
                        <a:rPr lang="en-US" sz="1000" u="none" strike="noStrike">
                          <a:effectLst/>
                        </a:rPr>
                      </a:br>
                      <a:endParaRPr lang="en-US" sz="1000" b="0" i="0" u="none" strike="noStrike">
                        <a:effectLst/>
                        <a:latin typeface="Gill Sans MT" panose="020B0502020104020203" pitchFamily="34" charset="77"/>
                      </a:endParaRPr>
                    </a:p>
                  </a:txBody>
                  <a:tcPr marL="1906" marR="1906" marT="1906" marB="0"/>
                </a:tc>
                <a:extLst>
                  <a:ext uri="{0D108BD9-81ED-4DB2-BD59-A6C34878D82A}">
                    <a16:rowId xmlns:a16="http://schemas.microsoft.com/office/drawing/2014/main" val="699470549"/>
                  </a:ext>
                </a:extLst>
              </a:tr>
              <a:tr h="766515">
                <a:tc>
                  <a:txBody>
                    <a:bodyPr/>
                    <a:lstStyle/>
                    <a:p>
                      <a:pPr algn="l" fontAlgn="ctr"/>
                      <a:r>
                        <a:rPr lang="en-US" sz="1000" u="none" strike="noStrike" dirty="0">
                          <a:effectLst/>
                        </a:rPr>
                        <a:t>Personal Data Access, Reversal, Rectification and Deletion</a:t>
                      </a:r>
                      <a:endParaRPr lang="en-US" sz="1000" b="0" i="0" u="none" strike="noStrike" dirty="0">
                        <a:effectLst/>
                        <a:latin typeface="Gill Sans MT" panose="020B0502020104020203" pitchFamily="34" charset="77"/>
                      </a:endParaRPr>
                    </a:p>
                  </a:txBody>
                  <a:tcPr marL="1906" marR="1906" marT="1906" marB="0" anchor="ctr"/>
                </a:tc>
                <a:tc>
                  <a:txBody>
                    <a:bodyPr/>
                    <a:lstStyle/>
                    <a:p>
                      <a:pPr algn="ctr" fontAlgn="ctr"/>
                      <a:r>
                        <a:rPr lang="en-US" sz="1000" u="none" strike="noStrike">
                          <a:effectLst/>
                        </a:rPr>
                        <a:t>DSP-11</a:t>
                      </a:r>
                      <a:endParaRPr lang="en-US" sz="1000" b="1" i="0" u="none" strike="noStrike">
                        <a:effectLst/>
                        <a:latin typeface="Gill Sans MT" panose="020B0502020104020203" pitchFamily="34" charset="77"/>
                      </a:endParaRPr>
                    </a:p>
                  </a:txBody>
                  <a:tcPr marL="1906" marR="1906" marT="1906" marB="0" anchor="ctr"/>
                </a:tc>
                <a:tc>
                  <a:txBody>
                    <a:bodyPr/>
                    <a:lstStyle/>
                    <a:p>
                      <a:pPr algn="l" fontAlgn="t"/>
                      <a:r>
                        <a:rPr lang="en-US" sz="1000" u="none" strike="noStrike">
                          <a:effectLst/>
                        </a:rPr>
                        <a:t>Define and implement, processes, procedures and technical measures</a:t>
                      </a:r>
                      <a:br>
                        <a:rPr lang="en-US" sz="1000" u="none" strike="noStrike">
                          <a:effectLst/>
                        </a:rPr>
                      </a:br>
                      <a:r>
                        <a:rPr lang="en-US" sz="1000" u="none" strike="noStrike">
                          <a:effectLst/>
                        </a:rPr>
                        <a:t>to enable data subjects to request access to, modification, or deletion of their</a:t>
                      </a:r>
                      <a:br>
                        <a:rPr lang="en-US" sz="1000" u="none" strike="noStrike">
                          <a:effectLst/>
                        </a:rPr>
                      </a:br>
                      <a:r>
                        <a:rPr lang="en-US" sz="1000" u="none" strike="noStrike">
                          <a:effectLst/>
                        </a:rPr>
                        <a:t>personal data, according to any applicable laws and regulations.</a:t>
                      </a:r>
                      <a:br>
                        <a:rPr lang="en-US" sz="1000" u="none" strike="noStrike">
                          <a:effectLst/>
                        </a:rPr>
                      </a:br>
                      <a:endParaRPr lang="en-US" sz="1000" b="0" i="0" u="none" strike="noStrike">
                        <a:effectLst/>
                        <a:latin typeface="Gill Sans MT" panose="020B0502020104020203" pitchFamily="34" charset="77"/>
                      </a:endParaRPr>
                    </a:p>
                  </a:txBody>
                  <a:tcPr marL="1906" marR="1906" marT="1906" marB="0"/>
                </a:tc>
                <a:extLst>
                  <a:ext uri="{0D108BD9-81ED-4DB2-BD59-A6C34878D82A}">
                    <a16:rowId xmlns:a16="http://schemas.microsoft.com/office/drawing/2014/main" val="1414599081"/>
                  </a:ext>
                </a:extLst>
              </a:tr>
              <a:tr h="547942">
                <a:tc>
                  <a:txBody>
                    <a:bodyPr/>
                    <a:lstStyle/>
                    <a:p>
                      <a:pPr algn="l" fontAlgn="ctr"/>
                      <a:r>
                        <a:rPr lang="en-US" sz="1000" u="none" strike="noStrike" dirty="0">
                          <a:effectLst/>
                        </a:rPr>
                        <a:t>Limitation of Purpose in Personal Data Processing</a:t>
                      </a:r>
                      <a:endParaRPr lang="en-US" sz="1000" b="0" i="0" u="none" strike="noStrike" dirty="0">
                        <a:effectLst/>
                        <a:latin typeface="Gill Sans MT" panose="020B0502020104020203" pitchFamily="34" charset="77"/>
                      </a:endParaRPr>
                    </a:p>
                  </a:txBody>
                  <a:tcPr marL="1906" marR="1906" marT="1906" marB="0" anchor="ctr"/>
                </a:tc>
                <a:tc>
                  <a:txBody>
                    <a:bodyPr/>
                    <a:lstStyle/>
                    <a:p>
                      <a:pPr algn="ctr" fontAlgn="ctr"/>
                      <a:r>
                        <a:rPr lang="en-US" sz="1000" u="none" strike="noStrike" dirty="0">
                          <a:effectLst/>
                        </a:rPr>
                        <a:t>DSP-12</a:t>
                      </a:r>
                      <a:endParaRPr lang="en-US" sz="1000" b="1" i="0" u="none" strike="noStrike" dirty="0">
                        <a:effectLst/>
                        <a:latin typeface="Gill Sans MT" panose="020B0502020104020203" pitchFamily="34" charset="77"/>
                      </a:endParaRPr>
                    </a:p>
                  </a:txBody>
                  <a:tcPr marL="1906" marR="1906" marT="1906"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to ensure that personal data is processed according to any applicable</a:t>
                      </a:r>
                      <a:br>
                        <a:rPr lang="en-US" sz="1000" u="none" strike="noStrike">
                          <a:effectLst/>
                        </a:rPr>
                      </a:br>
                      <a:r>
                        <a:rPr lang="en-US" sz="1000" u="none" strike="noStrike">
                          <a:effectLst/>
                        </a:rPr>
                        <a:t>laws and regulations and for the purposes declared to the data subject.</a:t>
                      </a:r>
                      <a:br>
                        <a:rPr lang="en-US" sz="1000" u="none" strike="noStrike">
                          <a:effectLst/>
                        </a:rPr>
                      </a:br>
                      <a:endParaRPr lang="en-US" sz="1000" b="0" i="0" u="none" strike="noStrike">
                        <a:effectLst/>
                        <a:latin typeface="Gill Sans MT" panose="020B0502020104020203" pitchFamily="34" charset="77"/>
                      </a:endParaRPr>
                    </a:p>
                  </a:txBody>
                  <a:tcPr marL="1906" marR="1906" marT="1906" marB="0"/>
                </a:tc>
                <a:extLst>
                  <a:ext uri="{0D108BD9-81ED-4DB2-BD59-A6C34878D82A}">
                    <a16:rowId xmlns:a16="http://schemas.microsoft.com/office/drawing/2014/main" val="1149311335"/>
                  </a:ext>
                </a:extLst>
              </a:tr>
              <a:tr h="541069">
                <a:tc>
                  <a:txBody>
                    <a:bodyPr/>
                    <a:lstStyle/>
                    <a:p>
                      <a:pPr algn="l" fontAlgn="ctr"/>
                      <a:r>
                        <a:rPr lang="en-US" sz="1000" u="none" strike="noStrike" dirty="0">
                          <a:effectLst/>
                        </a:rPr>
                        <a:t>Personal Data Sub-processing</a:t>
                      </a:r>
                      <a:endParaRPr lang="en-US" sz="1000" b="0" i="0" u="none" strike="noStrike" dirty="0">
                        <a:effectLst/>
                        <a:latin typeface="Gill Sans MT" panose="020B0502020104020203" pitchFamily="34" charset="77"/>
                      </a:endParaRPr>
                    </a:p>
                  </a:txBody>
                  <a:tcPr marL="1906" marR="1906" marT="1906" marB="0" anchor="ctr"/>
                </a:tc>
                <a:tc>
                  <a:txBody>
                    <a:bodyPr/>
                    <a:lstStyle/>
                    <a:p>
                      <a:pPr algn="ctr" fontAlgn="ctr"/>
                      <a:r>
                        <a:rPr lang="en-US" sz="1000" u="none" strike="noStrike" dirty="0">
                          <a:effectLst/>
                        </a:rPr>
                        <a:t>DSP-13</a:t>
                      </a:r>
                      <a:endParaRPr lang="en-US" sz="1000" b="1" i="0" u="none" strike="noStrike" dirty="0">
                        <a:effectLst/>
                        <a:latin typeface="Gill Sans MT" panose="020B0502020104020203" pitchFamily="34" charset="77"/>
                      </a:endParaRPr>
                    </a:p>
                  </a:txBody>
                  <a:tcPr marL="1906" marR="1906" marT="1906"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for the transfer and sub-processing of personal data within the service</a:t>
                      </a:r>
                      <a:br>
                        <a:rPr lang="en-US" sz="1000" u="none" strike="noStrike">
                          <a:effectLst/>
                        </a:rPr>
                      </a:br>
                      <a:r>
                        <a:rPr lang="en-US" sz="1000" u="none" strike="noStrike">
                          <a:effectLst/>
                        </a:rPr>
                        <a:t>supply chain, according to any applicable laws and regulations.</a:t>
                      </a:r>
                      <a:br>
                        <a:rPr lang="en-US" sz="1000" u="none" strike="noStrike">
                          <a:effectLst/>
                        </a:rPr>
                      </a:br>
                      <a:endParaRPr lang="en-US" sz="1000" b="0" i="0" u="none" strike="noStrike">
                        <a:effectLst/>
                        <a:latin typeface="Gill Sans MT" panose="020B0502020104020203" pitchFamily="34" charset="77"/>
                      </a:endParaRPr>
                    </a:p>
                  </a:txBody>
                  <a:tcPr marL="1906" marR="1906" marT="1906" marB="0"/>
                </a:tc>
                <a:extLst>
                  <a:ext uri="{0D108BD9-81ED-4DB2-BD59-A6C34878D82A}">
                    <a16:rowId xmlns:a16="http://schemas.microsoft.com/office/drawing/2014/main" val="2745214122"/>
                  </a:ext>
                </a:extLst>
              </a:tr>
              <a:tr h="360713">
                <a:tc>
                  <a:txBody>
                    <a:bodyPr/>
                    <a:lstStyle/>
                    <a:p>
                      <a:pPr algn="l" fontAlgn="ctr"/>
                      <a:r>
                        <a:rPr lang="en-US" sz="1000" u="none" strike="noStrike" dirty="0">
                          <a:effectLst/>
                        </a:rPr>
                        <a:t>Disclosure of Data Sub-processors</a:t>
                      </a:r>
                      <a:endParaRPr lang="en-US" sz="1000" b="0" i="0" u="none" strike="noStrike" dirty="0">
                        <a:effectLst/>
                        <a:latin typeface="Gill Sans MT" panose="020B0502020104020203" pitchFamily="34" charset="77"/>
                      </a:endParaRPr>
                    </a:p>
                  </a:txBody>
                  <a:tcPr marL="1906" marR="1906" marT="1906" marB="0" anchor="ctr"/>
                </a:tc>
                <a:tc>
                  <a:txBody>
                    <a:bodyPr/>
                    <a:lstStyle/>
                    <a:p>
                      <a:pPr algn="ctr" fontAlgn="ctr"/>
                      <a:r>
                        <a:rPr lang="en-US" sz="1000" u="none" strike="noStrike" dirty="0">
                          <a:effectLst/>
                        </a:rPr>
                        <a:t>DSP-14</a:t>
                      </a:r>
                      <a:endParaRPr lang="en-US" sz="1000" b="1" i="0" u="none" strike="noStrike" dirty="0">
                        <a:effectLst/>
                        <a:latin typeface="Gill Sans MT" panose="020B0502020104020203" pitchFamily="34" charset="77"/>
                      </a:endParaRPr>
                    </a:p>
                  </a:txBody>
                  <a:tcPr marL="1906" marR="1906" marT="1906"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to disclose the details of any personal or sensitive data access by</a:t>
                      </a:r>
                      <a:br>
                        <a:rPr lang="en-US" sz="1000" u="none" strike="noStrike" dirty="0">
                          <a:effectLst/>
                        </a:rPr>
                      </a:br>
                      <a:r>
                        <a:rPr lang="en-US" sz="1000" u="none" strike="noStrike" dirty="0">
                          <a:effectLst/>
                        </a:rPr>
                        <a:t>sub-processors to the data owner prior to initiation of that processing.</a:t>
                      </a:r>
                      <a:br>
                        <a:rPr lang="en-US" sz="1000" u="none" strike="noStrike" dirty="0">
                          <a:effectLst/>
                        </a:rPr>
                      </a:br>
                      <a:endParaRPr lang="en-US" sz="1000" b="0" i="0" u="none" strike="noStrike" dirty="0">
                        <a:effectLst/>
                        <a:latin typeface="Gill Sans MT" panose="020B0502020104020203" pitchFamily="34" charset="77"/>
                      </a:endParaRPr>
                    </a:p>
                  </a:txBody>
                  <a:tcPr marL="1906" marR="1906" marT="1906" marB="0"/>
                </a:tc>
                <a:extLst>
                  <a:ext uri="{0D108BD9-81ED-4DB2-BD59-A6C34878D82A}">
                    <a16:rowId xmlns:a16="http://schemas.microsoft.com/office/drawing/2014/main" val="3351569624"/>
                  </a:ext>
                </a:extLst>
              </a:tr>
              <a:tr h="225446">
                <a:tc>
                  <a:txBody>
                    <a:bodyPr/>
                    <a:lstStyle/>
                    <a:p>
                      <a:pPr algn="l" fontAlgn="ctr"/>
                      <a:r>
                        <a:rPr lang="en-US" sz="1000" u="none" strike="noStrike" dirty="0">
                          <a:effectLst/>
                        </a:rPr>
                        <a:t>Limitation of Production Data Use</a:t>
                      </a:r>
                      <a:endParaRPr lang="en-US" sz="1000" b="0" i="0" u="none" strike="noStrike" dirty="0">
                        <a:effectLst/>
                        <a:latin typeface="Gill Sans MT" panose="020B0502020104020203" pitchFamily="34" charset="77"/>
                      </a:endParaRPr>
                    </a:p>
                  </a:txBody>
                  <a:tcPr marL="1906" marR="1906" marT="1906" marB="0" anchor="ctr"/>
                </a:tc>
                <a:tc>
                  <a:txBody>
                    <a:bodyPr/>
                    <a:lstStyle/>
                    <a:p>
                      <a:pPr algn="ctr" fontAlgn="ctr"/>
                      <a:r>
                        <a:rPr lang="en-US" sz="1000" u="none" strike="noStrike">
                          <a:effectLst/>
                        </a:rPr>
                        <a:t>DSP-15</a:t>
                      </a:r>
                      <a:endParaRPr lang="en-US" sz="1000" b="1" i="0" u="none" strike="noStrike">
                        <a:effectLst/>
                        <a:latin typeface="Gill Sans MT" panose="020B0502020104020203" pitchFamily="34" charset="77"/>
                      </a:endParaRPr>
                    </a:p>
                  </a:txBody>
                  <a:tcPr marL="1906" marR="1906" marT="1906" marB="0" anchor="ctr"/>
                </a:tc>
                <a:tc>
                  <a:txBody>
                    <a:bodyPr/>
                    <a:lstStyle/>
                    <a:p>
                      <a:pPr algn="l" fontAlgn="t"/>
                      <a:r>
                        <a:rPr lang="en-US" sz="1000" u="none" strike="noStrike" dirty="0">
                          <a:effectLst/>
                        </a:rPr>
                        <a:t>Obtain authorization from data owners, and manage associated risk</a:t>
                      </a:r>
                      <a:br>
                        <a:rPr lang="en-US" sz="1000" u="none" strike="noStrike" dirty="0">
                          <a:effectLst/>
                        </a:rPr>
                      </a:br>
                      <a:r>
                        <a:rPr lang="en-US" sz="1000" u="none" strike="noStrike" dirty="0">
                          <a:effectLst/>
                        </a:rPr>
                        <a:t>before replicating or using production data in non-production environments.</a:t>
                      </a:r>
                      <a:br>
                        <a:rPr lang="en-US" sz="1000" u="none" strike="noStrike" dirty="0">
                          <a:effectLst/>
                        </a:rPr>
                      </a:br>
                      <a:endParaRPr lang="en-US" sz="1000" b="0" i="0" u="none" strike="noStrike" dirty="0">
                        <a:effectLst/>
                        <a:latin typeface="Gill Sans MT" panose="020B0502020104020203" pitchFamily="34" charset="77"/>
                      </a:endParaRPr>
                    </a:p>
                  </a:txBody>
                  <a:tcPr marL="1906" marR="1906" marT="1906" marB="0"/>
                </a:tc>
                <a:extLst>
                  <a:ext uri="{0D108BD9-81ED-4DB2-BD59-A6C34878D82A}">
                    <a16:rowId xmlns:a16="http://schemas.microsoft.com/office/drawing/2014/main" val="2409783907"/>
                  </a:ext>
                </a:extLst>
              </a:tr>
            </a:tbl>
          </a:graphicData>
        </a:graphic>
      </p:graphicFrame>
    </p:spTree>
    <p:extLst>
      <p:ext uri="{BB962C8B-B14F-4D97-AF65-F5344CB8AC3E}">
        <p14:creationId xmlns:p14="http://schemas.microsoft.com/office/powerpoint/2010/main" val="2729046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75"/>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823108"/>
            <a:ext cx="7931224" cy="5934763"/>
          </a:xfrm>
        </p:spPr>
        <p:txBody>
          <a:bodyPr/>
          <a:lstStyle/>
          <a:p>
            <a:pPr marL="0" indent="0">
              <a:buNone/>
            </a:pPr>
            <a:r>
              <a:rPr lang="en-US" sz="1600" dirty="0"/>
              <a:t>CCM Domains and Controls</a:t>
            </a:r>
          </a:p>
          <a:p>
            <a:pPr marL="0" indent="0">
              <a:buNone/>
            </a:pPr>
            <a:r>
              <a:rPr lang="en-US" sz="1600" b="1" dirty="0"/>
              <a:t>Data Security and Privacy Lifecycle Management – DSP </a:t>
            </a:r>
          </a:p>
          <a:p>
            <a:pPr marL="0" indent="0">
              <a:buNone/>
            </a:pPr>
            <a:endParaRPr lang="en-US" sz="2000" dirty="0"/>
          </a:p>
        </p:txBody>
      </p:sp>
      <p:graphicFrame>
        <p:nvGraphicFramePr>
          <p:cNvPr id="3" name="Table 2">
            <a:extLst>
              <a:ext uri="{FF2B5EF4-FFF2-40B4-BE49-F238E27FC236}">
                <a16:creationId xmlns:a16="http://schemas.microsoft.com/office/drawing/2014/main" id="{3ED55C36-8707-AA57-BD17-199F7E0EA4BC}"/>
              </a:ext>
            </a:extLst>
          </p:cNvPr>
          <p:cNvGraphicFramePr>
            <a:graphicFrameLocks noGrp="1"/>
          </p:cNvGraphicFramePr>
          <p:nvPr>
            <p:extLst>
              <p:ext uri="{D42A27DB-BD31-4B8C-83A1-F6EECF244321}">
                <p14:modId xmlns:p14="http://schemas.microsoft.com/office/powerpoint/2010/main" val="293414713"/>
              </p:ext>
            </p:extLst>
          </p:nvPr>
        </p:nvGraphicFramePr>
        <p:xfrm>
          <a:off x="457200" y="1683553"/>
          <a:ext cx="7931224" cy="3895672"/>
        </p:xfrm>
        <a:graphic>
          <a:graphicData uri="http://schemas.openxmlformats.org/drawingml/2006/table">
            <a:tbl>
              <a:tblPr>
                <a:tableStyleId>{5C22544A-7EE6-4342-B048-85BDC9FD1C3A}</a:tableStyleId>
              </a:tblPr>
              <a:tblGrid>
                <a:gridCol w="2150840">
                  <a:extLst>
                    <a:ext uri="{9D8B030D-6E8A-4147-A177-3AD203B41FA5}">
                      <a16:colId xmlns:a16="http://schemas.microsoft.com/office/drawing/2014/main" val="2630675604"/>
                    </a:ext>
                  </a:extLst>
                </a:gridCol>
                <a:gridCol w="940992">
                  <a:extLst>
                    <a:ext uri="{9D8B030D-6E8A-4147-A177-3AD203B41FA5}">
                      <a16:colId xmlns:a16="http://schemas.microsoft.com/office/drawing/2014/main" val="2606391938"/>
                    </a:ext>
                  </a:extLst>
                </a:gridCol>
                <a:gridCol w="4839392">
                  <a:extLst>
                    <a:ext uri="{9D8B030D-6E8A-4147-A177-3AD203B41FA5}">
                      <a16:colId xmlns:a16="http://schemas.microsoft.com/office/drawing/2014/main" val="4016563540"/>
                    </a:ext>
                  </a:extLst>
                </a:gridCol>
              </a:tblGrid>
              <a:tr h="737335">
                <a:tc>
                  <a:txBody>
                    <a:bodyPr/>
                    <a:lstStyle/>
                    <a:p>
                      <a:pPr algn="l" fontAlgn="ctr"/>
                      <a:r>
                        <a:rPr lang="en-US" sz="1000" u="none" strike="noStrike" dirty="0">
                          <a:effectLst/>
                        </a:rPr>
                        <a:t>Data Retention and Deletion</a:t>
                      </a:r>
                      <a:endParaRPr lang="en-US" sz="1000" b="0" i="0" u="none" strike="noStrike" dirty="0">
                        <a:effectLst/>
                        <a:latin typeface="Gill Sans MT" panose="020B0502020104020203" pitchFamily="34" charset="77"/>
                      </a:endParaRPr>
                    </a:p>
                  </a:txBody>
                  <a:tcPr marL="4856" marR="4856" marT="4856" marB="0" anchor="ctr"/>
                </a:tc>
                <a:tc>
                  <a:txBody>
                    <a:bodyPr/>
                    <a:lstStyle/>
                    <a:p>
                      <a:pPr algn="ctr" fontAlgn="ctr"/>
                      <a:r>
                        <a:rPr lang="en-US" sz="1000" u="none" strike="noStrike">
                          <a:effectLst/>
                        </a:rPr>
                        <a:t>DSP-16</a:t>
                      </a:r>
                      <a:endParaRPr lang="en-US" sz="1000" b="1" i="0" u="none" strike="noStrike">
                        <a:effectLst/>
                        <a:latin typeface="Gill Sans MT" panose="020B0502020104020203" pitchFamily="34" charset="77"/>
                      </a:endParaRPr>
                    </a:p>
                  </a:txBody>
                  <a:tcPr marL="4856" marR="4856" marT="4856" marB="0" anchor="ctr"/>
                </a:tc>
                <a:tc>
                  <a:txBody>
                    <a:bodyPr/>
                    <a:lstStyle/>
                    <a:p>
                      <a:pPr algn="l" fontAlgn="t"/>
                      <a:r>
                        <a:rPr lang="en-US" sz="1000" u="none" strike="noStrike">
                          <a:effectLst/>
                        </a:rPr>
                        <a:t>Data retention, archiving and deletion is managed in accordance with</a:t>
                      </a:r>
                      <a:br>
                        <a:rPr lang="en-US" sz="1000" u="none" strike="noStrike">
                          <a:effectLst/>
                        </a:rPr>
                      </a:br>
                      <a:r>
                        <a:rPr lang="en-US" sz="1000" u="none" strike="noStrike">
                          <a:effectLst/>
                        </a:rPr>
                        <a:t>business requirements, applicable laws and regulations.</a:t>
                      </a:r>
                      <a:br>
                        <a:rPr lang="en-US" sz="1000" u="none" strike="noStrike">
                          <a:effectLst/>
                        </a:rPr>
                      </a:br>
                      <a:endParaRPr lang="en-US" sz="1000" b="0" i="0" u="none" strike="noStrike">
                        <a:effectLst/>
                        <a:latin typeface="Gill Sans MT" panose="020B0502020104020203" pitchFamily="34" charset="77"/>
                      </a:endParaRPr>
                    </a:p>
                  </a:txBody>
                  <a:tcPr marL="4856" marR="4856" marT="4856" marB="0"/>
                </a:tc>
                <a:extLst>
                  <a:ext uri="{0D108BD9-81ED-4DB2-BD59-A6C34878D82A}">
                    <a16:rowId xmlns:a16="http://schemas.microsoft.com/office/drawing/2014/main" val="3809794967"/>
                  </a:ext>
                </a:extLst>
              </a:tr>
              <a:tr h="911198">
                <a:tc>
                  <a:txBody>
                    <a:bodyPr/>
                    <a:lstStyle/>
                    <a:p>
                      <a:pPr algn="l" fontAlgn="ctr"/>
                      <a:r>
                        <a:rPr lang="en-US" sz="1000" u="none" strike="noStrike" dirty="0">
                          <a:effectLst/>
                        </a:rPr>
                        <a:t>Sensitive Data Protection</a:t>
                      </a:r>
                      <a:endParaRPr lang="en-US" sz="1000" b="0" i="0" u="none" strike="noStrike" dirty="0">
                        <a:effectLst/>
                        <a:latin typeface="Gill Sans MT" panose="020B0502020104020203" pitchFamily="34" charset="77"/>
                      </a:endParaRPr>
                    </a:p>
                  </a:txBody>
                  <a:tcPr marL="4856" marR="4856" marT="4856" marB="0" anchor="ctr"/>
                </a:tc>
                <a:tc>
                  <a:txBody>
                    <a:bodyPr/>
                    <a:lstStyle/>
                    <a:p>
                      <a:pPr algn="ctr" fontAlgn="ctr"/>
                      <a:r>
                        <a:rPr lang="en-US" sz="1000" u="none" strike="noStrike">
                          <a:effectLst/>
                        </a:rPr>
                        <a:t>DSP-17</a:t>
                      </a:r>
                      <a:endParaRPr lang="en-US" sz="1000" b="1" i="0" u="none" strike="noStrike">
                        <a:effectLst/>
                        <a:latin typeface="Gill Sans MT" panose="020B0502020104020203" pitchFamily="34" charset="77"/>
                      </a:endParaRPr>
                    </a:p>
                  </a:txBody>
                  <a:tcPr marL="4856" marR="4856" marT="4856" marB="0" anchor="ctr"/>
                </a:tc>
                <a:tc>
                  <a:txBody>
                    <a:bodyPr/>
                    <a:lstStyle/>
                    <a:p>
                      <a:pPr algn="l" fontAlgn="t"/>
                      <a:r>
                        <a:rPr lang="en-US" sz="1000" u="none" strike="noStrike">
                          <a:effectLst/>
                        </a:rPr>
                        <a:t>Define and implement, processes, procedures and technical measures</a:t>
                      </a:r>
                      <a:br>
                        <a:rPr lang="en-US" sz="1000" u="none" strike="noStrike">
                          <a:effectLst/>
                        </a:rPr>
                      </a:br>
                      <a:r>
                        <a:rPr lang="en-US" sz="1000" u="none" strike="noStrike">
                          <a:effectLst/>
                        </a:rPr>
                        <a:t>to protect sensitive data throughout it's lifecycle.</a:t>
                      </a:r>
                      <a:br>
                        <a:rPr lang="en-US" sz="1000" u="none" strike="noStrike">
                          <a:effectLst/>
                        </a:rPr>
                      </a:br>
                      <a:endParaRPr lang="en-US" sz="1000" b="0" i="0" u="none" strike="noStrike">
                        <a:effectLst/>
                        <a:latin typeface="Gill Sans MT" panose="020B0502020104020203" pitchFamily="34" charset="77"/>
                      </a:endParaRPr>
                    </a:p>
                  </a:txBody>
                  <a:tcPr marL="4856" marR="4856" marT="4856" marB="0"/>
                </a:tc>
                <a:extLst>
                  <a:ext uri="{0D108BD9-81ED-4DB2-BD59-A6C34878D82A}">
                    <a16:rowId xmlns:a16="http://schemas.microsoft.com/office/drawing/2014/main" val="1978473287"/>
                  </a:ext>
                </a:extLst>
              </a:tr>
              <a:tr h="816879">
                <a:tc>
                  <a:txBody>
                    <a:bodyPr/>
                    <a:lstStyle/>
                    <a:p>
                      <a:pPr algn="l" fontAlgn="ctr"/>
                      <a:r>
                        <a:rPr lang="en-US" sz="1000" u="none" strike="noStrike" dirty="0">
                          <a:effectLst/>
                        </a:rPr>
                        <a:t>Disclosure Notification</a:t>
                      </a:r>
                      <a:endParaRPr lang="en-US" sz="1000" b="0" i="0" u="none" strike="noStrike" dirty="0">
                        <a:effectLst/>
                        <a:latin typeface="Gill Sans MT" panose="020B0502020104020203" pitchFamily="34" charset="77"/>
                      </a:endParaRPr>
                    </a:p>
                  </a:txBody>
                  <a:tcPr marL="4856" marR="4856" marT="4856" marB="0" anchor="ctr"/>
                </a:tc>
                <a:tc>
                  <a:txBody>
                    <a:bodyPr/>
                    <a:lstStyle/>
                    <a:p>
                      <a:pPr algn="ctr" fontAlgn="ctr"/>
                      <a:r>
                        <a:rPr lang="en-US" sz="1000" u="none" strike="noStrike">
                          <a:effectLst/>
                        </a:rPr>
                        <a:t>DSP-18</a:t>
                      </a:r>
                      <a:endParaRPr lang="en-US" sz="1000" b="1" i="0" u="none" strike="noStrike">
                        <a:effectLst/>
                        <a:latin typeface="Gill Sans MT" panose="020B0502020104020203" pitchFamily="34" charset="77"/>
                      </a:endParaRPr>
                    </a:p>
                  </a:txBody>
                  <a:tcPr marL="4856" marR="4856" marT="4856" marB="0" anchor="ctr"/>
                </a:tc>
                <a:tc>
                  <a:txBody>
                    <a:bodyPr/>
                    <a:lstStyle/>
                    <a:p>
                      <a:pPr algn="l" fontAlgn="t"/>
                      <a:r>
                        <a:rPr lang="en-US" sz="1000" u="none" strike="noStrike">
                          <a:effectLst/>
                        </a:rPr>
                        <a:t>The CSP must have in place, and describe to CSCs the procedure to</a:t>
                      </a:r>
                      <a:br>
                        <a:rPr lang="en-US" sz="1000" u="none" strike="noStrike">
                          <a:effectLst/>
                        </a:rPr>
                      </a:br>
                      <a:r>
                        <a:rPr lang="en-US" sz="1000" u="none" strike="noStrike">
                          <a:effectLst/>
                        </a:rPr>
                        <a:t>manage and respond to requests for disclosure of Personal Data by Law Enforcement</a:t>
                      </a:r>
                      <a:br>
                        <a:rPr lang="en-US" sz="1000" u="none" strike="noStrike">
                          <a:effectLst/>
                        </a:rPr>
                      </a:br>
                      <a:r>
                        <a:rPr lang="en-US" sz="1000" u="none" strike="noStrike">
                          <a:effectLst/>
                        </a:rPr>
                        <a:t>Authorities according to applicable laws and regulations. The CSP must give</a:t>
                      </a:r>
                      <a:br>
                        <a:rPr lang="en-US" sz="1000" u="none" strike="noStrike">
                          <a:effectLst/>
                        </a:rPr>
                      </a:br>
                      <a:r>
                        <a:rPr lang="en-US" sz="1000" u="none" strike="noStrike">
                          <a:effectLst/>
                        </a:rPr>
                        <a:t>special attention to the notification procedure to interested CSCs, unless otherwise</a:t>
                      </a:r>
                      <a:br>
                        <a:rPr lang="en-US" sz="1000" u="none" strike="noStrike">
                          <a:effectLst/>
                        </a:rPr>
                      </a:br>
                      <a:r>
                        <a:rPr lang="en-US" sz="1000" u="none" strike="noStrike">
                          <a:effectLst/>
                        </a:rPr>
                        <a:t>prohibited, such as a prohibition under criminal law to preserve confidentiality</a:t>
                      </a:r>
                      <a:br>
                        <a:rPr lang="en-US" sz="1000" u="none" strike="noStrike">
                          <a:effectLst/>
                        </a:rPr>
                      </a:br>
                      <a:r>
                        <a:rPr lang="en-US" sz="1000" u="none" strike="noStrike">
                          <a:effectLst/>
                        </a:rPr>
                        <a:t>of a law enforcement investigation.</a:t>
                      </a:r>
                      <a:br>
                        <a:rPr lang="en-US" sz="1000" u="none" strike="noStrike">
                          <a:effectLst/>
                        </a:rPr>
                      </a:br>
                      <a:endParaRPr lang="en-US" sz="1000" b="0" i="0" u="none" strike="noStrike">
                        <a:effectLst/>
                        <a:latin typeface="Gill Sans MT" panose="020B0502020104020203" pitchFamily="34" charset="77"/>
                      </a:endParaRPr>
                    </a:p>
                  </a:txBody>
                  <a:tcPr marL="4856" marR="4856" marT="4856" marB="0"/>
                </a:tc>
                <a:extLst>
                  <a:ext uri="{0D108BD9-81ED-4DB2-BD59-A6C34878D82A}">
                    <a16:rowId xmlns:a16="http://schemas.microsoft.com/office/drawing/2014/main" val="348154285"/>
                  </a:ext>
                </a:extLst>
              </a:tr>
              <a:tr h="1175483">
                <a:tc>
                  <a:txBody>
                    <a:bodyPr/>
                    <a:lstStyle/>
                    <a:p>
                      <a:pPr algn="l" fontAlgn="ctr"/>
                      <a:r>
                        <a:rPr lang="en-US" sz="1000" u="none" strike="noStrike" dirty="0">
                          <a:effectLst/>
                        </a:rPr>
                        <a:t>Data Location</a:t>
                      </a:r>
                      <a:endParaRPr lang="en-US" sz="1000" b="0" i="0" u="none" strike="noStrike" dirty="0">
                        <a:effectLst/>
                        <a:latin typeface="Gill Sans MT" panose="020B0502020104020203" pitchFamily="34" charset="77"/>
                      </a:endParaRPr>
                    </a:p>
                  </a:txBody>
                  <a:tcPr marL="4856" marR="4856" marT="4856" marB="0" anchor="ctr"/>
                </a:tc>
                <a:tc>
                  <a:txBody>
                    <a:bodyPr/>
                    <a:lstStyle/>
                    <a:p>
                      <a:pPr algn="ctr" fontAlgn="ctr"/>
                      <a:r>
                        <a:rPr lang="en-US" sz="1000" u="none" strike="noStrike">
                          <a:effectLst/>
                        </a:rPr>
                        <a:t>DSP-19</a:t>
                      </a:r>
                      <a:endParaRPr lang="en-US" sz="1000" b="1" i="0" u="none" strike="noStrike">
                        <a:effectLst/>
                        <a:latin typeface="Gill Sans MT" panose="020B0502020104020203" pitchFamily="34" charset="77"/>
                      </a:endParaRPr>
                    </a:p>
                  </a:txBody>
                  <a:tcPr marL="4856" marR="4856" marT="4856" marB="0" anchor="ctr"/>
                </a:tc>
                <a:tc>
                  <a:txBody>
                    <a:bodyPr/>
                    <a:lstStyle/>
                    <a:p>
                      <a:pPr algn="l" fontAlgn="t"/>
                      <a:r>
                        <a:rPr lang="en-US" sz="1000" u="none" strike="noStrike" dirty="0">
                          <a:effectLst/>
                        </a:rPr>
                        <a:t>Define and implement, processes, procedures and technical measures</a:t>
                      </a:r>
                      <a:br>
                        <a:rPr lang="en-US" sz="1000" u="none" strike="noStrike" dirty="0">
                          <a:effectLst/>
                        </a:rPr>
                      </a:br>
                      <a:r>
                        <a:rPr lang="en-US" sz="1000" u="none" strike="noStrike" dirty="0">
                          <a:effectLst/>
                        </a:rPr>
                        <a:t>to specify and document the physical locations of data, including any locations</a:t>
                      </a:r>
                      <a:br>
                        <a:rPr lang="en-US" sz="1000" u="none" strike="noStrike" dirty="0">
                          <a:effectLst/>
                        </a:rPr>
                      </a:br>
                      <a:r>
                        <a:rPr lang="en-US" sz="1000" u="none" strike="noStrike" dirty="0">
                          <a:effectLst/>
                        </a:rPr>
                        <a:t>in which data is processed or backed up.</a:t>
                      </a:r>
                      <a:br>
                        <a:rPr lang="en-US" sz="1000" u="none" strike="noStrike" dirty="0">
                          <a:effectLst/>
                        </a:rPr>
                      </a:br>
                      <a:endParaRPr lang="en-US" sz="1000" b="0" i="0" u="none" strike="noStrike" dirty="0">
                        <a:effectLst/>
                        <a:latin typeface="Gill Sans MT" panose="020B0502020104020203" pitchFamily="34" charset="77"/>
                      </a:endParaRPr>
                    </a:p>
                  </a:txBody>
                  <a:tcPr marL="4856" marR="4856" marT="4856" marB="0"/>
                </a:tc>
                <a:extLst>
                  <a:ext uri="{0D108BD9-81ED-4DB2-BD59-A6C34878D82A}">
                    <a16:rowId xmlns:a16="http://schemas.microsoft.com/office/drawing/2014/main" val="1035850852"/>
                  </a:ext>
                </a:extLst>
              </a:tr>
            </a:tbl>
          </a:graphicData>
        </a:graphic>
      </p:graphicFrame>
    </p:spTree>
    <p:extLst>
      <p:ext uri="{BB962C8B-B14F-4D97-AF65-F5344CB8AC3E}">
        <p14:creationId xmlns:p14="http://schemas.microsoft.com/office/powerpoint/2010/main" val="297967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Governance, Risk and Compliance – GRC </a:t>
            </a:r>
          </a:p>
        </p:txBody>
      </p:sp>
      <p:graphicFrame>
        <p:nvGraphicFramePr>
          <p:cNvPr id="3" name="Table 2">
            <a:extLst>
              <a:ext uri="{FF2B5EF4-FFF2-40B4-BE49-F238E27FC236}">
                <a16:creationId xmlns:a16="http://schemas.microsoft.com/office/drawing/2014/main" id="{77F3F0E6-9FC2-7381-D18F-700B311E3441}"/>
              </a:ext>
            </a:extLst>
          </p:cNvPr>
          <p:cNvGraphicFramePr>
            <a:graphicFrameLocks noGrp="1"/>
          </p:cNvGraphicFramePr>
          <p:nvPr>
            <p:extLst>
              <p:ext uri="{D42A27DB-BD31-4B8C-83A1-F6EECF244321}">
                <p14:modId xmlns:p14="http://schemas.microsoft.com/office/powerpoint/2010/main" val="2261948339"/>
              </p:ext>
            </p:extLst>
          </p:nvPr>
        </p:nvGraphicFramePr>
        <p:xfrm>
          <a:off x="457200" y="1605546"/>
          <a:ext cx="7931224" cy="5131144"/>
        </p:xfrm>
        <a:graphic>
          <a:graphicData uri="http://schemas.openxmlformats.org/drawingml/2006/table">
            <a:tbl>
              <a:tblPr>
                <a:tableStyleId>{5C22544A-7EE6-4342-B048-85BDC9FD1C3A}</a:tableStyleId>
              </a:tblPr>
              <a:tblGrid>
                <a:gridCol w="2150840">
                  <a:extLst>
                    <a:ext uri="{9D8B030D-6E8A-4147-A177-3AD203B41FA5}">
                      <a16:colId xmlns:a16="http://schemas.microsoft.com/office/drawing/2014/main" val="967767682"/>
                    </a:ext>
                  </a:extLst>
                </a:gridCol>
                <a:gridCol w="940993">
                  <a:extLst>
                    <a:ext uri="{9D8B030D-6E8A-4147-A177-3AD203B41FA5}">
                      <a16:colId xmlns:a16="http://schemas.microsoft.com/office/drawing/2014/main" val="2196092633"/>
                    </a:ext>
                  </a:extLst>
                </a:gridCol>
                <a:gridCol w="4839391">
                  <a:extLst>
                    <a:ext uri="{9D8B030D-6E8A-4147-A177-3AD203B41FA5}">
                      <a16:colId xmlns:a16="http://schemas.microsoft.com/office/drawing/2014/main" val="2918033416"/>
                    </a:ext>
                  </a:extLst>
                </a:gridCol>
              </a:tblGrid>
              <a:tr h="913428">
                <a:tc>
                  <a:txBody>
                    <a:bodyPr/>
                    <a:lstStyle/>
                    <a:p>
                      <a:pPr algn="l" fontAlgn="ctr"/>
                      <a:r>
                        <a:rPr lang="en-US" sz="1050" u="none" strike="noStrike" dirty="0">
                          <a:effectLst/>
                        </a:rPr>
                        <a:t>Governance Program Policy and Procedures</a:t>
                      </a:r>
                      <a:endParaRPr lang="en-US" sz="1050" b="0" i="0" u="none" strike="noStrike" dirty="0">
                        <a:effectLst/>
                        <a:latin typeface="Gill Sans MT" panose="020B0502020104020203" pitchFamily="34" charset="77"/>
                      </a:endParaRPr>
                    </a:p>
                  </a:txBody>
                  <a:tcPr marL="4636" marR="4636" marT="4636" marB="0" anchor="ctr"/>
                </a:tc>
                <a:tc>
                  <a:txBody>
                    <a:bodyPr/>
                    <a:lstStyle/>
                    <a:p>
                      <a:pPr algn="ctr" fontAlgn="ctr"/>
                      <a:r>
                        <a:rPr lang="en-US" sz="1050" u="none" strike="noStrike">
                          <a:effectLst/>
                        </a:rPr>
                        <a:t>GRC-01</a:t>
                      </a:r>
                      <a:endParaRPr lang="en-US" sz="1050" b="1" i="0" u="none" strike="noStrike">
                        <a:effectLst/>
                        <a:latin typeface="Gill Sans MT" panose="020B0502020104020203" pitchFamily="34" charset="77"/>
                      </a:endParaRPr>
                    </a:p>
                  </a:txBody>
                  <a:tcPr marL="4636" marR="4636" marT="4636" marB="0" anchor="ctr"/>
                </a:tc>
                <a:tc>
                  <a:txBody>
                    <a:bodyPr/>
                    <a:lstStyle/>
                    <a:p>
                      <a:pPr algn="l" fontAlgn="t"/>
                      <a:r>
                        <a:rPr lang="en-US" sz="1050" u="none" strike="noStrike">
                          <a:effectLst/>
                        </a:rPr>
                        <a:t>Establish, document, approve, communicate, apply, evaluate and maintain</a:t>
                      </a:r>
                      <a:br>
                        <a:rPr lang="en-US" sz="1050" u="none" strike="noStrike">
                          <a:effectLst/>
                        </a:rPr>
                      </a:br>
                      <a:r>
                        <a:rPr lang="en-US" sz="1050" u="none" strike="noStrike">
                          <a:effectLst/>
                        </a:rPr>
                        <a:t>policies and procedures for an information governance program, which is sponsored</a:t>
                      </a:r>
                      <a:br>
                        <a:rPr lang="en-US" sz="1050" u="none" strike="noStrike">
                          <a:effectLst/>
                        </a:rPr>
                      </a:br>
                      <a:r>
                        <a:rPr lang="en-US" sz="1050" u="none" strike="noStrike">
                          <a:effectLst/>
                        </a:rPr>
                        <a:t>by the leadership of the organization. Review and update the policies and procedures</a:t>
                      </a:r>
                      <a:br>
                        <a:rPr lang="en-US" sz="1050" u="none" strike="noStrike">
                          <a:effectLst/>
                        </a:rPr>
                      </a:br>
                      <a:r>
                        <a:rPr lang="en-US" sz="1050" u="none" strike="noStrike">
                          <a:effectLst/>
                        </a:rPr>
                        <a:t>at least annually.</a:t>
                      </a:r>
                      <a:br>
                        <a:rPr lang="en-US" sz="1050" u="none" strike="noStrike">
                          <a:effectLst/>
                        </a:rPr>
                      </a:br>
                      <a:endParaRPr lang="en-US" sz="1050" b="0" i="0" u="none" strike="noStrike">
                        <a:effectLst/>
                        <a:latin typeface="Gill Sans MT" panose="020B0502020104020203" pitchFamily="34" charset="77"/>
                      </a:endParaRPr>
                    </a:p>
                  </a:txBody>
                  <a:tcPr marL="4636" marR="4636" marT="4636" marB="0"/>
                </a:tc>
                <a:extLst>
                  <a:ext uri="{0D108BD9-81ED-4DB2-BD59-A6C34878D82A}">
                    <a16:rowId xmlns:a16="http://schemas.microsoft.com/office/drawing/2014/main" val="2390410878"/>
                  </a:ext>
                </a:extLst>
              </a:tr>
              <a:tr h="913428">
                <a:tc>
                  <a:txBody>
                    <a:bodyPr/>
                    <a:lstStyle/>
                    <a:p>
                      <a:pPr algn="l" fontAlgn="ctr"/>
                      <a:r>
                        <a:rPr lang="en-US" sz="1050" u="none" strike="noStrike" dirty="0">
                          <a:effectLst/>
                        </a:rPr>
                        <a:t>Risk Management Program</a:t>
                      </a:r>
                      <a:endParaRPr lang="en-US" sz="1050" b="0" i="0" u="none" strike="noStrike" dirty="0">
                        <a:effectLst/>
                        <a:latin typeface="Gill Sans MT" panose="020B0502020104020203" pitchFamily="34" charset="77"/>
                      </a:endParaRPr>
                    </a:p>
                  </a:txBody>
                  <a:tcPr marL="4636" marR="4636" marT="4636" marB="0" anchor="ctr"/>
                </a:tc>
                <a:tc>
                  <a:txBody>
                    <a:bodyPr/>
                    <a:lstStyle/>
                    <a:p>
                      <a:pPr algn="ctr" fontAlgn="ctr"/>
                      <a:r>
                        <a:rPr lang="en-US" sz="1050" u="none" strike="noStrike">
                          <a:effectLst/>
                        </a:rPr>
                        <a:t>GRC-02</a:t>
                      </a:r>
                      <a:endParaRPr lang="en-US" sz="1050" b="1" i="0" u="none" strike="noStrike">
                        <a:effectLst/>
                        <a:latin typeface="Gill Sans MT" panose="020B0502020104020203" pitchFamily="34" charset="77"/>
                      </a:endParaRPr>
                    </a:p>
                  </a:txBody>
                  <a:tcPr marL="4636" marR="4636" marT="4636" marB="0" anchor="ctr"/>
                </a:tc>
                <a:tc>
                  <a:txBody>
                    <a:bodyPr/>
                    <a:lstStyle/>
                    <a:p>
                      <a:pPr algn="l" fontAlgn="t"/>
                      <a:r>
                        <a:rPr lang="en-US" sz="1050" u="none" strike="noStrike">
                          <a:effectLst/>
                        </a:rPr>
                        <a:t>Establish a formal, documented, and leadership-sponsored Enterprise</a:t>
                      </a:r>
                      <a:br>
                        <a:rPr lang="en-US" sz="1050" u="none" strike="noStrike">
                          <a:effectLst/>
                        </a:rPr>
                      </a:br>
                      <a:r>
                        <a:rPr lang="en-US" sz="1050" u="none" strike="noStrike">
                          <a:effectLst/>
                        </a:rPr>
                        <a:t>Risk Management (ERM) program that includes policies and procedures for identification,</a:t>
                      </a:r>
                      <a:br>
                        <a:rPr lang="en-US" sz="1050" u="none" strike="noStrike">
                          <a:effectLst/>
                        </a:rPr>
                      </a:br>
                      <a:r>
                        <a:rPr lang="en-US" sz="1050" u="none" strike="noStrike">
                          <a:effectLst/>
                        </a:rPr>
                        <a:t>evaluation, ownership, treatment, and acceptance of cloud security and privacy</a:t>
                      </a:r>
                      <a:br>
                        <a:rPr lang="en-US" sz="1050" u="none" strike="noStrike">
                          <a:effectLst/>
                        </a:rPr>
                      </a:br>
                      <a:r>
                        <a:rPr lang="en-US" sz="1050" u="none" strike="noStrike">
                          <a:effectLst/>
                        </a:rPr>
                        <a:t>risks.</a:t>
                      </a:r>
                      <a:br>
                        <a:rPr lang="en-US" sz="1050" u="none" strike="noStrike">
                          <a:effectLst/>
                        </a:rPr>
                      </a:br>
                      <a:endParaRPr lang="en-US" sz="1050" b="0" i="0" u="none" strike="noStrike">
                        <a:effectLst/>
                        <a:latin typeface="Gill Sans MT" panose="020B0502020104020203" pitchFamily="34" charset="77"/>
                      </a:endParaRPr>
                    </a:p>
                  </a:txBody>
                  <a:tcPr marL="4636" marR="4636" marT="4636" marB="0"/>
                </a:tc>
                <a:extLst>
                  <a:ext uri="{0D108BD9-81ED-4DB2-BD59-A6C34878D82A}">
                    <a16:rowId xmlns:a16="http://schemas.microsoft.com/office/drawing/2014/main" val="2740937286"/>
                  </a:ext>
                </a:extLst>
              </a:tr>
              <a:tr h="570892">
                <a:tc>
                  <a:txBody>
                    <a:bodyPr/>
                    <a:lstStyle/>
                    <a:p>
                      <a:pPr algn="l" fontAlgn="ctr"/>
                      <a:r>
                        <a:rPr lang="en-US" sz="1050" u="none" strike="noStrike" dirty="0">
                          <a:effectLst/>
                        </a:rPr>
                        <a:t>Organizational Policy Reviews</a:t>
                      </a:r>
                      <a:endParaRPr lang="en-US" sz="1050" b="0" i="0" u="none" strike="noStrike" dirty="0">
                        <a:effectLst/>
                        <a:latin typeface="Gill Sans MT" panose="020B0502020104020203" pitchFamily="34" charset="77"/>
                      </a:endParaRPr>
                    </a:p>
                  </a:txBody>
                  <a:tcPr marL="4636" marR="4636" marT="4636" marB="0" anchor="ctr"/>
                </a:tc>
                <a:tc>
                  <a:txBody>
                    <a:bodyPr/>
                    <a:lstStyle/>
                    <a:p>
                      <a:pPr algn="ctr" fontAlgn="ctr"/>
                      <a:r>
                        <a:rPr lang="en-US" sz="1050" u="none" strike="noStrike" dirty="0">
                          <a:effectLst/>
                        </a:rPr>
                        <a:t>GRC-03</a:t>
                      </a:r>
                      <a:endParaRPr lang="en-US" sz="1050" b="1" i="0" u="none" strike="noStrike" dirty="0">
                        <a:effectLst/>
                        <a:latin typeface="Gill Sans MT" panose="020B0502020104020203" pitchFamily="34" charset="77"/>
                      </a:endParaRPr>
                    </a:p>
                  </a:txBody>
                  <a:tcPr marL="4636" marR="4636" marT="4636" marB="0" anchor="ctr"/>
                </a:tc>
                <a:tc>
                  <a:txBody>
                    <a:bodyPr/>
                    <a:lstStyle/>
                    <a:p>
                      <a:pPr algn="l" fontAlgn="t"/>
                      <a:r>
                        <a:rPr lang="en-US" sz="1050" u="none" strike="noStrike">
                          <a:effectLst/>
                        </a:rPr>
                        <a:t>Review all relevant organizational policies and associated procedures</a:t>
                      </a:r>
                      <a:br>
                        <a:rPr lang="en-US" sz="1050" u="none" strike="noStrike">
                          <a:effectLst/>
                        </a:rPr>
                      </a:br>
                      <a:r>
                        <a:rPr lang="en-US" sz="1050" u="none" strike="noStrike">
                          <a:effectLst/>
                        </a:rPr>
                        <a:t>at least annually or when a substantial change occurs within the organization.</a:t>
                      </a:r>
                      <a:br>
                        <a:rPr lang="en-US" sz="1050" u="none" strike="noStrike">
                          <a:effectLst/>
                        </a:rPr>
                      </a:br>
                      <a:endParaRPr lang="en-US" sz="1050" b="0" i="0" u="none" strike="noStrike">
                        <a:effectLst/>
                        <a:latin typeface="Gill Sans MT" panose="020B0502020104020203" pitchFamily="34" charset="77"/>
                      </a:endParaRPr>
                    </a:p>
                  </a:txBody>
                  <a:tcPr marL="4636" marR="4636" marT="4636" marB="0"/>
                </a:tc>
                <a:extLst>
                  <a:ext uri="{0D108BD9-81ED-4DB2-BD59-A6C34878D82A}">
                    <a16:rowId xmlns:a16="http://schemas.microsoft.com/office/drawing/2014/main" val="3266941668"/>
                  </a:ext>
                </a:extLst>
              </a:tr>
              <a:tr h="570892">
                <a:tc>
                  <a:txBody>
                    <a:bodyPr/>
                    <a:lstStyle/>
                    <a:p>
                      <a:pPr algn="l" fontAlgn="ctr"/>
                      <a:r>
                        <a:rPr lang="en-US" sz="1050" u="none" strike="noStrike" dirty="0">
                          <a:effectLst/>
                        </a:rPr>
                        <a:t>Policy Exception Process</a:t>
                      </a:r>
                      <a:endParaRPr lang="en-US" sz="1050" b="0" i="0" u="none" strike="noStrike" dirty="0">
                        <a:effectLst/>
                        <a:latin typeface="Gill Sans MT" panose="020B0502020104020203" pitchFamily="34" charset="77"/>
                      </a:endParaRPr>
                    </a:p>
                  </a:txBody>
                  <a:tcPr marL="4636" marR="4636" marT="4636" marB="0" anchor="ctr"/>
                </a:tc>
                <a:tc>
                  <a:txBody>
                    <a:bodyPr/>
                    <a:lstStyle/>
                    <a:p>
                      <a:pPr algn="ctr" fontAlgn="ctr"/>
                      <a:r>
                        <a:rPr lang="en-US" sz="1050" u="none" strike="noStrike">
                          <a:effectLst/>
                        </a:rPr>
                        <a:t>GRC-04</a:t>
                      </a:r>
                      <a:endParaRPr lang="en-US" sz="1050" b="1" i="0" u="none" strike="noStrike">
                        <a:effectLst/>
                        <a:latin typeface="Gill Sans MT" panose="020B0502020104020203" pitchFamily="34" charset="77"/>
                      </a:endParaRPr>
                    </a:p>
                  </a:txBody>
                  <a:tcPr marL="4636" marR="4636" marT="4636" marB="0" anchor="ctr"/>
                </a:tc>
                <a:tc>
                  <a:txBody>
                    <a:bodyPr/>
                    <a:lstStyle/>
                    <a:p>
                      <a:pPr algn="l" fontAlgn="t"/>
                      <a:r>
                        <a:rPr lang="en-US" sz="1050" u="none" strike="noStrike" dirty="0">
                          <a:effectLst/>
                        </a:rPr>
                        <a:t>Establish and follow an approved exception process as mandated by</a:t>
                      </a:r>
                      <a:br>
                        <a:rPr lang="en-US" sz="1050" u="none" strike="noStrike" dirty="0">
                          <a:effectLst/>
                        </a:rPr>
                      </a:br>
                      <a:r>
                        <a:rPr lang="en-US" sz="1050" u="none" strike="noStrike" dirty="0">
                          <a:effectLst/>
                        </a:rPr>
                        <a:t>the governance program whenever a deviation from an established policy occurs.</a:t>
                      </a:r>
                      <a:br>
                        <a:rPr lang="en-US" sz="1050" u="none" strike="noStrike" dirty="0">
                          <a:effectLst/>
                        </a:rPr>
                      </a:br>
                      <a:endParaRPr lang="en-US" sz="1050" b="0" i="0" u="none" strike="noStrike" dirty="0">
                        <a:effectLst/>
                        <a:latin typeface="Gill Sans MT" panose="020B0502020104020203" pitchFamily="34" charset="77"/>
                      </a:endParaRPr>
                    </a:p>
                  </a:txBody>
                  <a:tcPr marL="4636" marR="4636" marT="4636" marB="0"/>
                </a:tc>
                <a:extLst>
                  <a:ext uri="{0D108BD9-81ED-4DB2-BD59-A6C34878D82A}">
                    <a16:rowId xmlns:a16="http://schemas.microsoft.com/office/drawing/2014/main" val="346467398"/>
                  </a:ext>
                </a:extLst>
              </a:tr>
              <a:tr h="456714">
                <a:tc>
                  <a:txBody>
                    <a:bodyPr/>
                    <a:lstStyle/>
                    <a:p>
                      <a:pPr algn="l" fontAlgn="ctr"/>
                      <a:r>
                        <a:rPr lang="en-US" sz="1050" u="none" strike="noStrike" dirty="0">
                          <a:effectLst/>
                        </a:rPr>
                        <a:t>Information Security Program</a:t>
                      </a:r>
                      <a:endParaRPr lang="en-US" sz="1050" b="0" i="0" u="none" strike="noStrike" dirty="0">
                        <a:effectLst/>
                        <a:latin typeface="Gill Sans MT" panose="020B0502020104020203" pitchFamily="34" charset="77"/>
                      </a:endParaRPr>
                    </a:p>
                  </a:txBody>
                  <a:tcPr marL="4636" marR="4636" marT="4636" marB="0" anchor="ctr"/>
                </a:tc>
                <a:tc>
                  <a:txBody>
                    <a:bodyPr/>
                    <a:lstStyle/>
                    <a:p>
                      <a:pPr algn="ctr" fontAlgn="ctr"/>
                      <a:r>
                        <a:rPr lang="en-US" sz="1050" u="none" strike="noStrike">
                          <a:effectLst/>
                        </a:rPr>
                        <a:t>GRC-05</a:t>
                      </a:r>
                      <a:endParaRPr lang="en-US" sz="1050" b="1" i="0" u="none" strike="noStrike">
                        <a:effectLst/>
                        <a:latin typeface="Gill Sans MT" panose="020B0502020104020203" pitchFamily="34" charset="77"/>
                      </a:endParaRPr>
                    </a:p>
                  </a:txBody>
                  <a:tcPr marL="4636" marR="4636" marT="4636" marB="0" anchor="ctr"/>
                </a:tc>
                <a:tc>
                  <a:txBody>
                    <a:bodyPr/>
                    <a:lstStyle/>
                    <a:p>
                      <a:pPr algn="l" fontAlgn="t"/>
                      <a:r>
                        <a:rPr lang="en-US" sz="1050" u="none" strike="noStrike" dirty="0">
                          <a:effectLst/>
                        </a:rPr>
                        <a:t>Develop and implement an Information Security Program, which includes</a:t>
                      </a:r>
                      <a:br>
                        <a:rPr lang="en-US" sz="1050" u="none" strike="noStrike" dirty="0">
                          <a:effectLst/>
                        </a:rPr>
                      </a:br>
                      <a:r>
                        <a:rPr lang="en-US" sz="1050" u="none" strike="noStrike" dirty="0">
                          <a:effectLst/>
                        </a:rPr>
                        <a:t>programs for all the relevant domains of the CCM.</a:t>
                      </a:r>
                      <a:br>
                        <a:rPr lang="en-US" sz="1050" u="none" strike="noStrike" dirty="0">
                          <a:effectLst/>
                        </a:rPr>
                      </a:br>
                      <a:endParaRPr lang="en-US" sz="1050" b="0" i="0" u="none" strike="noStrike" dirty="0">
                        <a:effectLst/>
                        <a:latin typeface="Gill Sans MT" panose="020B0502020104020203" pitchFamily="34" charset="77"/>
                      </a:endParaRPr>
                    </a:p>
                  </a:txBody>
                  <a:tcPr marL="4636" marR="4636" marT="4636" marB="0"/>
                </a:tc>
                <a:extLst>
                  <a:ext uri="{0D108BD9-81ED-4DB2-BD59-A6C34878D82A}">
                    <a16:rowId xmlns:a16="http://schemas.microsoft.com/office/drawing/2014/main" val="613800060"/>
                  </a:ext>
                </a:extLst>
              </a:tr>
              <a:tr h="570892">
                <a:tc>
                  <a:txBody>
                    <a:bodyPr/>
                    <a:lstStyle/>
                    <a:p>
                      <a:pPr algn="l" fontAlgn="ctr"/>
                      <a:r>
                        <a:rPr lang="en-US" sz="1050" u="none" strike="noStrike" dirty="0">
                          <a:effectLst/>
                        </a:rPr>
                        <a:t>Governance Responsibility Model</a:t>
                      </a:r>
                      <a:endParaRPr lang="en-US" sz="1050" b="0" i="0" u="none" strike="noStrike" dirty="0">
                        <a:effectLst/>
                        <a:latin typeface="Gill Sans MT" panose="020B0502020104020203" pitchFamily="34" charset="77"/>
                      </a:endParaRPr>
                    </a:p>
                  </a:txBody>
                  <a:tcPr marL="4636" marR="4636" marT="4636" marB="0" anchor="ctr"/>
                </a:tc>
                <a:tc>
                  <a:txBody>
                    <a:bodyPr/>
                    <a:lstStyle/>
                    <a:p>
                      <a:pPr algn="ctr" fontAlgn="ctr"/>
                      <a:r>
                        <a:rPr lang="en-US" sz="1050" u="none" strike="noStrike">
                          <a:effectLst/>
                        </a:rPr>
                        <a:t>GRC-06</a:t>
                      </a:r>
                      <a:endParaRPr lang="en-US" sz="1050" b="1" i="0" u="none" strike="noStrike">
                        <a:effectLst/>
                        <a:latin typeface="Gill Sans MT" panose="020B0502020104020203" pitchFamily="34" charset="77"/>
                      </a:endParaRPr>
                    </a:p>
                  </a:txBody>
                  <a:tcPr marL="4636" marR="4636" marT="4636" marB="0" anchor="ctr"/>
                </a:tc>
                <a:tc>
                  <a:txBody>
                    <a:bodyPr/>
                    <a:lstStyle/>
                    <a:p>
                      <a:pPr algn="l" fontAlgn="t"/>
                      <a:r>
                        <a:rPr lang="en-US" sz="1050" u="none" strike="noStrike" dirty="0">
                          <a:effectLst/>
                        </a:rPr>
                        <a:t>Define and document roles and responsibilities for planning, implementing,</a:t>
                      </a:r>
                      <a:br>
                        <a:rPr lang="en-US" sz="1050" u="none" strike="noStrike" dirty="0">
                          <a:effectLst/>
                        </a:rPr>
                      </a:br>
                      <a:r>
                        <a:rPr lang="en-US" sz="1050" u="none" strike="noStrike" dirty="0">
                          <a:effectLst/>
                        </a:rPr>
                        <a:t>operating, assessing, and improving governance programs.</a:t>
                      </a:r>
                      <a:br>
                        <a:rPr lang="en-US" sz="1050" u="none" strike="noStrike" dirty="0">
                          <a:effectLst/>
                        </a:rPr>
                      </a:br>
                      <a:endParaRPr lang="en-US" sz="1050" b="0" i="0" u="none" strike="noStrike" dirty="0">
                        <a:effectLst/>
                        <a:latin typeface="Gill Sans MT" panose="020B0502020104020203" pitchFamily="34" charset="77"/>
                      </a:endParaRPr>
                    </a:p>
                  </a:txBody>
                  <a:tcPr marL="4636" marR="4636" marT="4636" marB="0"/>
                </a:tc>
                <a:extLst>
                  <a:ext uri="{0D108BD9-81ED-4DB2-BD59-A6C34878D82A}">
                    <a16:rowId xmlns:a16="http://schemas.microsoft.com/office/drawing/2014/main" val="154541842"/>
                  </a:ext>
                </a:extLst>
              </a:tr>
              <a:tr h="570892">
                <a:tc>
                  <a:txBody>
                    <a:bodyPr/>
                    <a:lstStyle/>
                    <a:p>
                      <a:pPr algn="l" fontAlgn="ctr"/>
                      <a:r>
                        <a:rPr lang="en-US" sz="1050" u="none" strike="noStrike" dirty="0">
                          <a:effectLst/>
                        </a:rPr>
                        <a:t>Information System Regulatory Mapping</a:t>
                      </a:r>
                      <a:endParaRPr lang="en-US" sz="1050" b="0" i="0" u="none" strike="noStrike" dirty="0">
                        <a:effectLst/>
                        <a:latin typeface="Gill Sans MT" panose="020B0502020104020203" pitchFamily="34" charset="77"/>
                      </a:endParaRPr>
                    </a:p>
                  </a:txBody>
                  <a:tcPr marL="4636" marR="4636" marT="4636" marB="0" anchor="ctr"/>
                </a:tc>
                <a:tc>
                  <a:txBody>
                    <a:bodyPr/>
                    <a:lstStyle/>
                    <a:p>
                      <a:pPr algn="ctr" fontAlgn="ctr"/>
                      <a:r>
                        <a:rPr lang="en-US" sz="1050" u="none" strike="noStrike">
                          <a:effectLst/>
                        </a:rPr>
                        <a:t>GRC-07</a:t>
                      </a:r>
                      <a:endParaRPr lang="en-US" sz="1050" b="1" i="0" u="none" strike="noStrike">
                        <a:effectLst/>
                        <a:latin typeface="Gill Sans MT" panose="020B0502020104020203" pitchFamily="34" charset="77"/>
                      </a:endParaRPr>
                    </a:p>
                  </a:txBody>
                  <a:tcPr marL="4636" marR="4636" marT="4636" marB="0" anchor="ctr"/>
                </a:tc>
                <a:tc>
                  <a:txBody>
                    <a:bodyPr/>
                    <a:lstStyle/>
                    <a:p>
                      <a:pPr algn="l" fontAlgn="t"/>
                      <a:r>
                        <a:rPr lang="en-US" sz="1050" u="none" strike="noStrike" dirty="0">
                          <a:effectLst/>
                        </a:rPr>
                        <a:t>Identify and document all relevant standards, regulations, legal/contractual,</a:t>
                      </a:r>
                      <a:br>
                        <a:rPr lang="en-US" sz="1050" u="none" strike="noStrike" dirty="0">
                          <a:effectLst/>
                        </a:rPr>
                      </a:br>
                      <a:r>
                        <a:rPr lang="en-US" sz="1050" u="none" strike="noStrike" dirty="0">
                          <a:effectLst/>
                        </a:rPr>
                        <a:t>and statutory requirements, which are applicable to your organization.</a:t>
                      </a:r>
                      <a:br>
                        <a:rPr lang="en-US" sz="1050" u="none" strike="noStrike" dirty="0">
                          <a:effectLst/>
                        </a:rPr>
                      </a:br>
                      <a:endParaRPr lang="en-US" sz="1050" b="0" i="0" u="none" strike="noStrike" dirty="0">
                        <a:effectLst/>
                        <a:latin typeface="Gill Sans MT" panose="020B0502020104020203" pitchFamily="34" charset="77"/>
                      </a:endParaRPr>
                    </a:p>
                  </a:txBody>
                  <a:tcPr marL="4636" marR="4636" marT="4636" marB="0"/>
                </a:tc>
                <a:extLst>
                  <a:ext uri="{0D108BD9-81ED-4DB2-BD59-A6C34878D82A}">
                    <a16:rowId xmlns:a16="http://schemas.microsoft.com/office/drawing/2014/main" val="1650152916"/>
                  </a:ext>
                </a:extLst>
              </a:tr>
              <a:tr h="456714">
                <a:tc>
                  <a:txBody>
                    <a:bodyPr/>
                    <a:lstStyle/>
                    <a:p>
                      <a:pPr algn="l" fontAlgn="ctr"/>
                      <a:r>
                        <a:rPr lang="en-US" sz="1050" u="none" strike="noStrike" dirty="0">
                          <a:effectLst/>
                        </a:rPr>
                        <a:t>Special Interest Groups</a:t>
                      </a:r>
                      <a:endParaRPr lang="en-US" sz="1050" b="0" i="0" u="none" strike="noStrike" dirty="0">
                        <a:effectLst/>
                        <a:latin typeface="Gill Sans MT" panose="020B0502020104020203" pitchFamily="34" charset="77"/>
                      </a:endParaRPr>
                    </a:p>
                  </a:txBody>
                  <a:tcPr marL="4636" marR="4636" marT="4636" marB="0" anchor="ctr"/>
                </a:tc>
                <a:tc>
                  <a:txBody>
                    <a:bodyPr/>
                    <a:lstStyle/>
                    <a:p>
                      <a:pPr algn="ctr" fontAlgn="ctr"/>
                      <a:r>
                        <a:rPr lang="en-US" sz="1050" u="none" strike="noStrike">
                          <a:effectLst/>
                        </a:rPr>
                        <a:t>GRC-08</a:t>
                      </a:r>
                      <a:endParaRPr lang="en-US" sz="1050" b="1" i="0" u="none" strike="noStrike">
                        <a:effectLst/>
                        <a:latin typeface="Gill Sans MT" panose="020B0502020104020203" pitchFamily="34" charset="77"/>
                      </a:endParaRPr>
                    </a:p>
                  </a:txBody>
                  <a:tcPr marL="4636" marR="4636" marT="4636" marB="0" anchor="ctr"/>
                </a:tc>
                <a:tc>
                  <a:txBody>
                    <a:bodyPr/>
                    <a:lstStyle/>
                    <a:p>
                      <a:pPr algn="l" fontAlgn="t"/>
                      <a:r>
                        <a:rPr lang="en-US" sz="1050" u="none" strike="noStrike" dirty="0">
                          <a:effectLst/>
                        </a:rPr>
                        <a:t>Establish and maintain contact with cloud-related special interest</a:t>
                      </a:r>
                      <a:br>
                        <a:rPr lang="en-US" sz="1050" u="none" strike="noStrike" dirty="0">
                          <a:effectLst/>
                        </a:rPr>
                      </a:br>
                      <a:r>
                        <a:rPr lang="en-US" sz="1050" u="none" strike="noStrike" dirty="0">
                          <a:effectLst/>
                        </a:rPr>
                        <a:t>groups and other relevant entities in line with business context.</a:t>
                      </a:r>
                      <a:br>
                        <a:rPr lang="en-US" sz="1050" u="none" strike="noStrike" dirty="0">
                          <a:effectLst/>
                        </a:rPr>
                      </a:br>
                      <a:endParaRPr lang="en-US" sz="1050" b="0" i="0" u="none" strike="noStrike" dirty="0">
                        <a:effectLst/>
                        <a:latin typeface="Gill Sans MT" panose="020B0502020104020203" pitchFamily="34" charset="77"/>
                      </a:endParaRPr>
                    </a:p>
                  </a:txBody>
                  <a:tcPr marL="4636" marR="4636" marT="4636" marB="0"/>
                </a:tc>
                <a:extLst>
                  <a:ext uri="{0D108BD9-81ED-4DB2-BD59-A6C34878D82A}">
                    <a16:rowId xmlns:a16="http://schemas.microsoft.com/office/drawing/2014/main" val="13704841"/>
                  </a:ext>
                </a:extLst>
              </a:tr>
            </a:tbl>
          </a:graphicData>
        </a:graphic>
      </p:graphicFrame>
    </p:spTree>
    <p:extLst>
      <p:ext uri="{BB962C8B-B14F-4D97-AF65-F5344CB8AC3E}">
        <p14:creationId xmlns:p14="http://schemas.microsoft.com/office/powerpoint/2010/main" val="3639523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Human Resources – HRS </a:t>
            </a:r>
          </a:p>
          <a:p>
            <a:pPr marL="0" indent="0">
              <a:buNone/>
            </a:pPr>
            <a:endParaRPr lang="en-US" sz="1600" b="1" dirty="0"/>
          </a:p>
        </p:txBody>
      </p:sp>
      <p:graphicFrame>
        <p:nvGraphicFramePr>
          <p:cNvPr id="3" name="Table 2">
            <a:extLst>
              <a:ext uri="{FF2B5EF4-FFF2-40B4-BE49-F238E27FC236}">
                <a16:creationId xmlns:a16="http://schemas.microsoft.com/office/drawing/2014/main" id="{F38B4A32-F82B-6337-81EA-D525E4434261}"/>
              </a:ext>
            </a:extLst>
          </p:cNvPr>
          <p:cNvGraphicFramePr>
            <a:graphicFrameLocks noGrp="1"/>
          </p:cNvGraphicFramePr>
          <p:nvPr>
            <p:extLst>
              <p:ext uri="{D42A27DB-BD31-4B8C-83A1-F6EECF244321}">
                <p14:modId xmlns:p14="http://schemas.microsoft.com/office/powerpoint/2010/main" val="433503969"/>
              </p:ext>
            </p:extLst>
          </p:nvPr>
        </p:nvGraphicFramePr>
        <p:xfrm>
          <a:off x="457200" y="1733968"/>
          <a:ext cx="7931224" cy="4922016"/>
        </p:xfrm>
        <a:graphic>
          <a:graphicData uri="http://schemas.openxmlformats.org/drawingml/2006/table">
            <a:tbl>
              <a:tblPr>
                <a:tableStyleId>{5C22544A-7EE6-4342-B048-85BDC9FD1C3A}</a:tableStyleId>
              </a:tblPr>
              <a:tblGrid>
                <a:gridCol w="2150841">
                  <a:extLst>
                    <a:ext uri="{9D8B030D-6E8A-4147-A177-3AD203B41FA5}">
                      <a16:colId xmlns:a16="http://schemas.microsoft.com/office/drawing/2014/main" val="540055786"/>
                    </a:ext>
                  </a:extLst>
                </a:gridCol>
                <a:gridCol w="940992">
                  <a:extLst>
                    <a:ext uri="{9D8B030D-6E8A-4147-A177-3AD203B41FA5}">
                      <a16:colId xmlns:a16="http://schemas.microsoft.com/office/drawing/2014/main" val="3523986845"/>
                    </a:ext>
                  </a:extLst>
                </a:gridCol>
                <a:gridCol w="4839391">
                  <a:extLst>
                    <a:ext uri="{9D8B030D-6E8A-4147-A177-3AD203B41FA5}">
                      <a16:colId xmlns:a16="http://schemas.microsoft.com/office/drawing/2014/main" val="2576908979"/>
                    </a:ext>
                  </a:extLst>
                </a:gridCol>
              </a:tblGrid>
              <a:tr h="1305449">
                <a:tc>
                  <a:txBody>
                    <a:bodyPr/>
                    <a:lstStyle/>
                    <a:p>
                      <a:pPr algn="l" fontAlgn="ctr"/>
                      <a:r>
                        <a:rPr lang="en-US" sz="1000" u="none" strike="noStrike" dirty="0">
                          <a:effectLst/>
                        </a:rPr>
                        <a:t>Background Screening Policy and Procedures</a:t>
                      </a:r>
                      <a:endParaRPr lang="en-US" sz="1000" b="0" i="0" u="none" strike="noStrike" dirty="0">
                        <a:effectLst/>
                        <a:latin typeface="Gill Sans MT" panose="020B0502020104020203" pitchFamily="34" charset="77"/>
                      </a:endParaRPr>
                    </a:p>
                  </a:txBody>
                  <a:tcPr marL="4533" marR="4533" marT="4533" marB="0" anchor="ctr"/>
                </a:tc>
                <a:tc>
                  <a:txBody>
                    <a:bodyPr/>
                    <a:lstStyle/>
                    <a:p>
                      <a:pPr algn="ctr" fontAlgn="ctr"/>
                      <a:r>
                        <a:rPr lang="en-US" sz="1000" u="none" strike="noStrike" dirty="0">
                          <a:effectLst/>
                        </a:rPr>
                        <a:t>HRS-01</a:t>
                      </a:r>
                      <a:endParaRPr lang="en-US" sz="1000" b="1" i="0" u="none" strike="noStrike" dirty="0">
                        <a:effectLst/>
                        <a:latin typeface="Gill Sans MT" panose="020B0502020104020203" pitchFamily="34" charset="77"/>
                      </a:endParaRPr>
                    </a:p>
                  </a:txBody>
                  <a:tcPr marL="4533" marR="4533" marT="4533" marB="0" anchor="ctr"/>
                </a:tc>
                <a:tc>
                  <a:txBody>
                    <a:bodyPr/>
                    <a:lstStyle/>
                    <a:p>
                      <a:pPr algn="l" fontAlgn="t"/>
                      <a:r>
                        <a:rPr lang="en-US" sz="1000" u="none" strike="noStrike" dirty="0">
                          <a:effectLst/>
                        </a:rPr>
                        <a:t>Establish, document, approve, communicate, apply, evaluate and maintain</a:t>
                      </a:r>
                      <a:br>
                        <a:rPr lang="en-US" sz="1000" u="none" strike="noStrike" dirty="0">
                          <a:effectLst/>
                        </a:rPr>
                      </a:br>
                      <a:r>
                        <a:rPr lang="en-US" sz="1000" u="none" strike="noStrike" dirty="0">
                          <a:effectLst/>
                        </a:rPr>
                        <a:t>policies and procedures for background verification of all new employees (including</a:t>
                      </a:r>
                      <a:br>
                        <a:rPr lang="en-US" sz="1000" u="none" strike="noStrike" dirty="0">
                          <a:effectLst/>
                        </a:rPr>
                      </a:br>
                      <a:r>
                        <a:rPr lang="en-US" sz="1000" u="none" strike="noStrike" dirty="0">
                          <a:effectLst/>
                        </a:rPr>
                        <a:t>but not limited to remote employees, contractors, and third parties) according</a:t>
                      </a:r>
                      <a:br>
                        <a:rPr lang="en-US" sz="1000" u="none" strike="noStrike" dirty="0">
                          <a:effectLst/>
                        </a:rPr>
                      </a:br>
                      <a:r>
                        <a:rPr lang="en-US" sz="1000" u="none" strike="noStrike" dirty="0">
                          <a:effectLst/>
                        </a:rPr>
                        <a:t>to local laws, regulations, ethics, and contractual constraints and proportional</a:t>
                      </a:r>
                      <a:br>
                        <a:rPr lang="en-US" sz="1000" u="none" strike="noStrike" dirty="0">
                          <a:effectLst/>
                        </a:rPr>
                      </a:br>
                      <a:r>
                        <a:rPr lang="en-US" sz="1000" u="none" strike="noStrike" dirty="0">
                          <a:effectLst/>
                        </a:rPr>
                        <a:t>to the data classification to be accessed, the business requirements, and acceptable</a:t>
                      </a:r>
                      <a:br>
                        <a:rPr lang="en-US" sz="1000" u="none" strike="noStrike" dirty="0">
                          <a:effectLst/>
                        </a:rPr>
                      </a:br>
                      <a:r>
                        <a:rPr lang="en-US" sz="1000" u="none" strike="noStrike" dirty="0">
                          <a:effectLst/>
                        </a:rPr>
                        <a:t>risk. Review and update the policies and procedures at least annually.</a:t>
                      </a:r>
                      <a:br>
                        <a:rPr lang="en-US" sz="1000" u="none" strike="noStrike" dirty="0">
                          <a:effectLst/>
                        </a:rPr>
                      </a:br>
                      <a:endParaRPr lang="en-US" sz="1000" b="0" i="0" u="none" strike="noStrike" dirty="0">
                        <a:effectLst/>
                        <a:latin typeface="Gill Sans MT" panose="020B0502020104020203" pitchFamily="34" charset="77"/>
                      </a:endParaRPr>
                    </a:p>
                  </a:txBody>
                  <a:tcPr marL="4533" marR="4533" marT="4533" marB="0"/>
                </a:tc>
                <a:extLst>
                  <a:ext uri="{0D108BD9-81ED-4DB2-BD59-A6C34878D82A}">
                    <a16:rowId xmlns:a16="http://schemas.microsoft.com/office/drawing/2014/main" val="3166587087"/>
                  </a:ext>
                </a:extLst>
              </a:tr>
              <a:tr h="870299">
                <a:tc>
                  <a:txBody>
                    <a:bodyPr/>
                    <a:lstStyle/>
                    <a:p>
                      <a:pPr algn="l" fontAlgn="ctr"/>
                      <a:r>
                        <a:rPr lang="en-US" sz="1000" u="none" strike="noStrike" dirty="0">
                          <a:effectLst/>
                        </a:rPr>
                        <a:t>Acceptable Use of Technology Policy and Procedures</a:t>
                      </a:r>
                      <a:endParaRPr lang="en-US" sz="1000" b="0" i="0" u="none" strike="noStrike" dirty="0">
                        <a:effectLst/>
                        <a:latin typeface="Gill Sans MT" panose="020B0502020104020203" pitchFamily="34" charset="77"/>
                      </a:endParaRPr>
                    </a:p>
                  </a:txBody>
                  <a:tcPr marL="4533" marR="4533" marT="4533" marB="0" anchor="ctr"/>
                </a:tc>
                <a:tc>
                  <a:txBody>
                    <a:bodyPr/>
                    <a:lstStyle/>
                    <a:p>
                      <a:pPr algn="ctr" fontAlgn="ctr"/>
                      <a:r>
                        <a:rPr lang="en-US" sz="1000" u="none" strike="noStrike">
                          <a:effectLst/>
                        </a:rPr>
                        <a:t>HRS-02</a:t>
                      </a:r>
                      <a:endParaRPr lang="en-US" sz="1000" b="1" i="0" u="none" strike="noStrike">
                        <a:effectLst/>
                        <a:latin typeface="Gill Sans MT" panose="020B0502020104020203" pitchFamily="34" charset="77"/>
                      </a:endParaRPr>
                    </a:p>
                  </a:txBody>
                  <a:tcPr marL="4533" marR="4533" marT="4533" marB="0" anchor="ctr"/>
                </a:tc>
                <a:tc>
                  <a:txBody>
                    <a:bodyPr/>
                    <a:lstStyle/>
                    <a:p>
                      <a:pPr algn="l" fontAlgn="t"/>
                      <a:r>
                        <a:rPr lang="en-US" sz="1000" u="none" strike="noStrike" dirty="0">
                          <a:effectLst/>
                        </a:rPr>
                        <a:t>Establish, document, approve, communicate, apply, evaluate and maintain</a:t>
                      </a:r>
                      <a:br>
                        <a:rPr lang="en-US" sz="1000" u="none" strike="noStrike" dirty="0">
                          <a:effectLst/>
                        </a:rPr>
                      </a:br>
                      <a:r>
                        <a:rPr lang="en-US" sz="1000" u="none" strike="noStrike" dirty="0">
                          <a:effectLst/>
                        </a:rPr>
                        <a:t>policies and procedures for defining allowances and conditions for the acceptable</a:t>
                      </a:r>
                      <a:br>
                        <a:rPr lang="en-US" sz="1000" u="none" strike="noStrike" dirty="0">
                          <a:effectLst/>
                        </a:rPr>
                      </a:br>
                      <a:r>
                        <a:rPr lang="en-US" sz="1000" u="none" strike="noStrike" dirty="0">
                          <a:effectLst/>
                        </a:rPr>
                        <a:t>use of organizationally-owned or managed assets. Review and update the policies</a:t>
                      </a:r>
                      <a:br>
                        <a:rPr lang="en-US" sz="1000" u="none" strike="noStrike" dirty="0">
                          <a:effectLst/>
                        </a:rPr>
                      </a:br>
                      <a:r>
                        <a:rPr lang="en-US" sz="1000" u="none" strike="noStrike" dirty="0">
                          <a:effectLst/>
                        </a:rPr>
                        <a:t>and procedures at least annually.</a:t>
                      </a:r>
                      <a:br>
                        <a:rPr lang="en-US" sz="1000" u="none" strike="noStrike" dirty="0">
                          <a:effectLst/>
                        </a:rPr>
                      </a:br>
                      <a:endParaRPr lang="en-US" sz="1000" b="0" i="0" u="none" strike="noStrike" dirty="0">
                        <a:effectLst/>
                        <a:latin typeface="Gill Sans MT" panose="020B0502020104020203" pitchFamily="34" charset="77"/>
                      </a:endParaRPr>
                    </a:p>
                  </a:txBody>
                  <a:tcPr marL="4533" marR="4533" marT="4533" marB="0"/>
                </a:tc>
                <a:extLst>
                  <a:ext uri="{0D108BD9-81ED-4DB2-BD59-A6C34878D82A}">
                    <a16:rowId xmlns:a16="http://schemas.microsoft.com/office/drawing/2014/main" val="569153057"/>
                  </a:ext>
                </a:extLst>
              </a:tr>
              <a:tr h="870299">
                <a:tc>
                  <a:txBody>
                    <a:bodyPr/>
                    <a:lstStyle/>
                    <a:p>
                      <a:pPr algn="l" fontAlgn="ctr"/>
                      <a:r>
                        <a:rPr lang="en-US" sz="1000" u="none" strike="noStrike" dirty="0">
                          <a:effectLst/>
                        </a:rPr>
                        <a:t>Clean Desk Policy and Procedures</a:t>
                      </a:r>
                      <a:endParaRPr lang="en-US" sz="1000" b="0" i="0" u="none" strike="noStrike" dirty="0">
                        <a:effectLst/>
                        <a:latin typeface="Gill Sans MT" panose="020B0502020104020203" pitchFamily="34" charset="77"/>
                      </a:endParaRPr>
                    </a:p>
                  </a:txBody>
                  <a:tcPr marL="4533" marR="4533" marT="4533" marB="0" anchor="ctr"/>
                </a:tc>
                <a:tc>
                  <a:txBody>
                    <a:bodyPr/>
                    <a:lstStyle/>
                    <a:p>
                      <a:pPr algn="ctr" fontAlgn="ctr"/>
                      <a:r>
                        <a:rPr lang="en-US" sz="1000" u="none" strike="noStrike">
                          <a:effectLst/>
                        </a:rPr>
                        <a:t>HRS-03</a:t>
                      </a:r>
                      <a:endParaRPr lang="en-US" sz="1000" b="1" i="0" u="none" strike="noStrike">
                        <a:effectLst/>
                        <a:latin typeface="Gill Sans MT" panose="020B0502020104020203" pitchFamily="34" charset="77"/>
                      </a:endParaRPr>
                    </a:p>
                  </a:txBody>
                  <a:tcPr marL="4533" marR="4533" marT="4533" marB="0" anchor="ctr"/>
                </a:tc>
                <a:tc>
                  <a:txBody>
                    <a:bodyPr/>
                    <a:lstStyle/>
                    <a:p>
                      <a:pPr algn="l" fontAlgn="t"/>
                      <a:r>
                        <a:rPr lang="en-US" sz="1000" u="none" strike="noStrike" dirty="0">
                          <a:effectLst/>
                        </a:rPr>
                        <a:t>Establish, document, approve, communicate, apply, evaluate and maintain</a:t>
                      </a:r>
                      <a:br>
                        <a:rPr lang="en-US" sz="1000" u="none" strike="noStrike" dirty="0">
                          <a:effectLst/>
                        </a:rPr>
                      </a:br>
                      <a:r>
                        <a:rPr lang="en-US" sz="1000" u="none" strike="noStrike" dirty="0">
                          <a:effectLst/>
                        </a:rPr>
                        <a:t>policies and procedures that require unattended workspaces to not have openly</a:t>
                      </a:r>
                      <a:br>
                        <a:rPr lang="en-US" sz="1000" u="none" strike="noStrike" dirty="0">
                          <a:effectLst/>
                        </a:rPr>
                      </a:br>
                      <a:r>
                        <a:rPr lang="en-US" sz="1000" u="none" strike="noStrike" dirty="0">
                          <a:effectLst/>
                        </a:rPr>
                        <a:t>visible confidential data. Review and update the policies and procedures at</a:t>
                      </a:r>
                      <a:br>
                        <a:rPr lang="en-US" sz="1000" u="none" strike="noStrike" dirty="0">
                          <a:effectLst/>
                        </a:rPr>
                      </a:br>
                      <a:r>
                        <a:rPr lang="en-US" sz="1000" u="none" strike="noStrike" dirty="0">
                          <a:effectLst/>
                        </a:rPr>
                        <a:t>least annually.</a:t>
                      </a:r>
                      <a:br>
                        <a:rPr lang="en-US" sz="1000" u="none" strike="noStrike" dirty="0">
                          <a:effectLst/>
                        </a:rPr>
                      </a:br>
                      <a:endParaRPr lang="en-US" sz="1000" b="0" i="0" u="none" strike="noStrike" dirty="0">
                        <a:effectLst/>
                        <a:latin typeface="Gill Sans MT" panose="020B0502020104020203" pitchFamily="34" charset="77"/>
                      </a:endParaRPr>
                    </a:p>
                  </a:txBody>
                  <a:tcPr marL="4533" marR="4533" marT="4533" marB="0"/>
                </a:tc>
                <a:extLst>
                  <a:ext uri="{0D108BD9-81ED-4DB2-BD59-A6C34878D82A}">
                    <a16:rowId xmlns:a16="http://schemas.microsoft.com/office/drawing/2014/main" val="3199422962"/>
                  </a:ext>
                </a:extLst>
              </a:tr>
              <a:tr h="870299">
                <a:tc>
                  <a:txBody>
                    <a:bodyPr/>
                    <a:lstStyle/>
                    <a:p>
                      <a:pPr algn="l" fontAlgn="ctr"/>
                      <a:r>
                        <a:rPr lang="en-US" sz="1000" u="none" strike="noStrike" dirty="0">
                          <a:effectLst/>
                        </a:rPr>
                        <a:t>Remote and Home Working Policy and Procedures</a:t>
                      </a:r>
                      <a:endParaRPr lang="en-US" sz="1000" b="0" i="0" u="none" strike="noStrike" dirty="0">
                        <a:effectLst/>
                        <a:latin typeface="Gill Sans MT" panose="020B0502020104020203" pitchFamily="34" charset="77"/>
                      </a:endParaRPr>
                    </a:p>
                  </a:txBody>
                  <a:tcPr marL="4533" marR="4533" marT="4533" marB="0" anchor="ctr"/>
                </a:tc>
                <a:tc>
                  <a:txBody>
                    <a:bodyPr/>
                    <a:lstStyle/>
                    <a:p>
                      <a:pPr algn="ctr" fontAlgn="ctr"/>
                      <a:r>
                        <a:rPr lang="en-US" sz="1000" u="none" strike="noStrike">
                          <a:effectLst/>
                        </a:rPr>
                        <a:t>HRS-04</a:t>
                      </a:r>
                      <a:endParaRPr lang="en-US" sz="1000" b="1" i="0" u="none" strike="noStrike">
                        <a:effectLst/>
                        <a:latin typeface="Gill Sans MT" panose="020B0502020104020203" pitchFamily="34" charset="77"/>
                      </a:endParaRPr>
                    </a:p>
                  </a:txBody>
                  <a:tcPr marL="4533" marR="4533" marT="4533" marB="0" anchor="ctr"/>
                </a:tc>
                <a:tc>
                  <a:txBody>
                    <a:bodyPr/>
                    <a:lstStyle/>
                    <a:p>
                      <a:pPr algn="l" fontAlgn="t"/>
                      <a:r>
                        <a:rPr lang="en-US" sz="1000" u="none" strike="noStrike" dirty="0">
                          <a:effectLst/>
                        </a:rPr>
                        <a:t>Establish, document, approve, communicate, apply, evaluate and maintain</a:t>
                      </a:r>
                      <a:br>
                        <a:rPr lang="en-US" sz="1000" u="none" strike="noStrike" dirty="0">
                          <a:effectLst/>
                        </a:rPr>
                      </a:br>
                      <a:r>
                        <a:rPr lang="en-US" sz="1000" u="none" strike="noStrike" dirty="0">
                          <a:effectLst/>
                        </a:rPr>
                        <a:t>policies and procedures to protect information accessed, processed or stored</a:t>
                      </a:r>
                      <a:br>
                        <a:rPr lang="en-US" sz="1000" u="none" strike="noStrike" dirty="0">
                          <a:effectLst/>
                        </a:rPr>
                      </a:br>
                      <a:r>
                        <a:rPr lang="en-US" sz="1000" u="none" strike="noStrike" dirty="0">
                          <a:effectLst/>
                        </a:rPr>
                        <a:t>at remote sites and locations. Review and update the policies and procedures</a:t>
                      </a:r>
                      <a:br>
                        <a:rPr lang="en-US" sz="1000" u="none" strike="noStrike" dirty="0">
                          <a:effectLst/>
                        </a:rPr>
                      </a:br>
                      <a:r>
                        <a:rPr lang="en-US" sz="1000" u="none" strike="noStrike" dirty="0">
                          <a:effectLst/>
                        </a:rPr>
                        <a:t>at least annually.</a:t>
                      </a:r>
                      <a:br>
                        <a:rPr lang="en-US" sz="1000" u="none" strike="noStrike" dirty="0">
                          <a:effectLst/>
                        </a:rPr>
                      </a:br>
                      <a:endParaRPr lang="en-US" sz="1000" b="0" i="0" u="none" strike="noStrike" dirty="0">
                        <a:effectLst/>
                        <a:latin typeface="Gill Sans MT" panose="020B0502020104020203" pitchFamily="34" charset="77"/>
                      </a:endParaRPr>
                    </a:p>
                  </a:txBody>
                  <a:tcPr marL="4533" marR="4533" marT="4533" marB="0"/>
                </a:tc>
                <a:extLst>
                  <a:ext uri="{0D108BD9-81ED-4DB2-BD59-A6C34878D82A}">
                    <a16:rowId xmlns:a16="http://schemas.microsoft.com/office/drawing/2014/main" val="3637764389"/>
                  </a:ext>
                </a:extLst>
              </a:tr>
              <a:tr h="435150">
                <a:tc>
                  <a:txBody>
                    <a:bodyPr/>
                    <a:lstStyle/>
                    <a:p>
                      <a:pPr algn="l" fontAlgn="ctr"/>
                      <a:r>
                        <a:rPr lang="en-US" sz="1000" u="none" strike="noStrike" dirty="0">
                          <a:effectLst/>
                        </a:rPr>
                        <a:t>Asset returns</a:t>
                      </a:r>
                      <a:endParaRPr lang="en-US" sz="1000" b="0" i="0" u="none" strike="noStrike" dirty="0">
                        <a:effectLst/>
                        <a:latin typeface="Gill Sans MT" panose="020B0502020104020203" pitchFamily="34" charset="77"/>
                      </a:endParaRPr>
                    </a:p>
                  </a:txBody>
                  <a:tcPr marL="4533" marR="4533" marT="4533" marB="0" anchor="ctr"/>
                </a:tc>
                <a:tc>
                  <a:txBody>
                    <a:bodyPr/>
                    <a:lstStyle/>
                    <a:p>
                      <a:pPr algn="ctr" fontAlgn="ctr"/>
                      <a:r>
                        <a:rPr lang="en-US" sz="1000" u="none" strike="noStrike">
                          <a:effectLst/>
                        </a:rPr>
                        <a:t>HRS-05</a:t>
                      </a:r>
                      <a:endParaRPr lang="en-US" sz="1000" b="1" i="0" u="none" strike="noStrike">
                        <a:effectLst/>
                        <a:latin typeface="Gill Sans MT" panose="020B0502020104020203" pitchFamily="34" charset="77"/>
                      </a:endParaRPr>
                    </a:p>
                  </a:txBody>
                  <a:tcPr marL="4533" marR="4533" marT="4533" marB="0" anchor="ctr"/>
                </a:tc>
                <a:tc>
                  <a:txBody>
                    <a:bodyPr/>
                    <a:lstStyle/>
                    <a:p>
                      <a:pPr algn="l" fontAlgn="t"/>
                      <a:r>
                        <a:rPr lang="en-US" sz="1000" u="none" strike="noStrike" dirty="0">
                          <a:effectLst/>
                        </a:rPr>
                        <a:t>Establish and document procedures for the return of organization-owned</a:t>
                      </a:r>
                      <a:br>
                        <a:rPr lang="en-US" sz="1000" u="none" strike="noStrike" dirty="0">
                          <a:effectLst/>
                        </a:rPr>
                      </a:br>
                      <a:r>
                        <a:rPr lang="en-US" sz="1000" u="none" strike="noStrike" dirty="0">
                          <a:effectLst/>
                        </a:rPr>
                        <a:t>assets by terminated employees.</a:t>
                      </a:r>
                      <a:br>
                        <a:rPr lang="en-US" sz="1000" u="none" strike="noStrike" dirty="0">
                          <a:effectLst/>
                        </a:rPr>
                      </a:br>
                      <a:endParaRPr lang="en-US" sz="1000" b="0" i="0" u="none" strike="noStrike" dirty="0">
                        <a:effectLst/>
                        <a:latin typeface="Gill Sans MT" panose="020B0502020104020203" pitchFamily="34" charset="77"/>
                      </a:endParaRPr>
                    </a:p>
                  </a:txBody>
                  <a:tcPr marL="4533" marR="4533" marT="4533" marB="0"/>
                </a:tc>
                <a:extLst>
                  <a:ext uri="{0D108BD9-81ED-4DB2-BD59-A6C34878D82A}">
                    <a16:rowId xmlns:a16="http://schemas.microsoft.com/office/drawing/2014/main" val="3130312922"/>
                  </a:ext>
                </a:extLst>
              </a:tr>
              <a:tr h="543937">
                <a:tc>
                  <a:txBody>
                    <a:bodyPr/>
                    <a:lstStyle/>
                    <a:p>
                      <a:pPr algn="l" fontAlgn="ctr"/>
                      <a:r>
                        <a:rPr lang="en-US" sz="1000" u="none" strike="noStrike" dirty="0">
                          <a:effectLst/>
                        </a:rPr>
                        <a:t>Employment Termination</a:t>
                      </a:r>
                      <a:endParaRPr lang="en-US" sz="1000" b="0" i="0" u="none" strike="noStrike" dirty="0">
                        <a:effectLst/>
                        <a:latin typeface="Gill Sans MT" panose="020B0502020104020203" pitchFamily="34" charset="77"/>
                      </a:endParaRPr>
                    </a:p>
                  </a:txBody>
                  <a:tcPr marL="4533" marR="4533" marT="4533" marB="0" anchor="ctr"/>
                </a:tc>
                <a:tc>
                  <a:txBody>
                    <a:bodyPr/>
                    <a:lstStyle/>
                    <a:p>
                      <a:pPr algn="ctr" fontAlgn="ctr"/>
                      <a:r>
                        <a:rPr lang="en-US" sz="1000" u="none" strike="noStrike">
                          <a:effectLst/>
                        </a:rPr>
                        <a:t>HRS-06</a:t>
                      </a:r>
                      <a:endParaRPr lang="en-US" sz="1000" b="1" i="0" u="none" strike="noStrike">
                        <a:effectLst/>
                        <a:latin typeface="Gill Sans MT" panose="020B0502020104020203" pitchFamily="34" charset="77"/>
                      </a:endParaRPr>
                    </a:p>
                  </a:txBody>
                  <a:tcPr marL="4533" marR="4533" marT="4533" marB="0" anchor="ctr"/>
                </a:tc>
                <a:tc>
                  <a:txBody>
                    <a:bodyPr/>
                    <a:lstStyle/>
                    <a:p>
                      <a:pPr algn="l" fontAlgn="t"/>
                      <a:r>
                        <a:rPr lang="en-US" sz="1000" u="none" strike="noStrike" dirty="0">
                          <a:effectLst/>
                        </a:rPr>
                        <a:t>Establish, document, and communicate to all personnel the procedures</a:t>
                      </a:r>
                      <a:br>
                        <a:rPr lang="en-US" sz="1000" u="none" strike="noStrike" dirty="0">
                          <a:effectLst/>
                        </a:rPr>
                      </a:br>
                      <a:r>
                        <a:rPr lang="en-US" sz="1000" u="none" strike="noStrike" dirty="0">
                          <a:effectLst/>
                        </a:rPr>
                        <a:t>outlining the roles and responsibilities concerning changes in employment.</a:t>
                      </a:r>
                      <a:br>
                        <a:rPr lang="en-US" sz="1000" u="none" strike="noStrike" dirty="0">
                          <a:effectLst/>
                        </a:rPr>
                      </a:br>
                      <a:endParaRPr lang="en-US" sz="1000" b="0" i="0" u="none" strike="noStrike" dirty="0">
                        <a:effectLst/>
                        <a:latin typeface="Gill Sans MT" panose="020B0502020104020203" pitchFamily="34" charset="77"/>
                      </a:endParaRPr>
                    </a:p>
                  </a:txBody>
                  <a:tcPr marL="4533" marR="4533" marT="4533" marB="0"/>
                </a:tc>
                <a:extLst>
                  <a:ext uri="{0D108BD9-81ED-4DB2-BD59-A6C34878D82A}">
                    <a16:rowId xmlns:a16="http://schemas.microsoft.com/office/drawing/2014/main" val="164272307"/>
                  </a:ext>
                </a:extLst>
              </a:tr>
            </a:tbl>
          </a:graphicData>
        </a:graphic>
      </p:graphicFrame>
    </p:spTree>
    <p:extLst>
      <p:ext uri="{BB962C8B-B14F-4D97-AF65-F5344CB8AC3E}">
        <p14:creationId xmlns:p14="http://schemas.microsoft.com/office/powerpoint/2010/main" val="35814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8C4D-56F5-7DC2-80A3-DEE5C17A6E6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05CA47F-0FF6-28A1-9F56-CDCC1ED4E952}"/>
              </a:ext>
            </a:extLst>
          </p:cNvPr>
          <p:cNvSpPr>
            <a:spLocks noGrp="1"/>
          </p:cNvSpPr>
          <p:nvPr>
            <p:ph idx="1"/>
          </p:nvPr>
        </p:nvSpPr>
        <p:spPr>
          <a:xfrm>
            <a:off x="457200" y="1143000"/>
            <a:ext cx="8229600" cy="5238328"/>
          </a:xfrm>
        </p:spPr>
        <p:txBody>
          <a:bodyPr/>
          <a:lstStyle/>
          <a:p>
            <a:r>
              <a:rPr lang="en-US" dirty="0"/>
              <a:t>Part 1 – How did we get here?</a:t>
            </a:r>
          </a:p>
          <a:p>
            <a:pPr lvl="1"/>
            <a:r>
              <a:rPr lang="en-US" dirty="0"/>
              <a:t>Reasons companies are running to the Cloud</a:t>
            </a:r>
          </a:p>
          <a:p>
            <a:pPr lvl="1"/>
            <a:r>
              <a:rPr lang="en-US" dirty="0"/>
              <a:t>Results of companies running to the Cloud</a:t>
            </a:r>
          </a:p>
          <a:p>
            <a:pPr lvl="1"/>
            <a:r>
              <a:rPr lang="en-US" dirty="0"/>
              <a:t>Shared Responsibility Models and Issues</a:t>
            </a:r>
          </a:p>
          <a:p>
            <a:pPr lvl="1"/>
            <a:r>
              <a:rPr lang="en-US" dirty="0"/>
              <a:t>Establishing Governance</a:t>
            </a:r>
          </a:p>
          <a:p>
            <a:pPr lvl="1"/>
            <a:r>
              <a:rPr lang="en-US" dirty="0"/>
              <a:t>Conclusion of Part 1</a:t>
            </a:r>
          </a:p>
          <a:p>
            <a:r>
              <a:rPr lang="en-US" dirty="0"/>
              <a:t>Part 2 – The Cloud Security Alliances Control Framework</a:t>
            </a:r>
          </a:p>
          <a:p>
            <a:pPr lvl="1"/>
            <a:r>
              <a:rPr lang="en-US" dirty="0"/>
              <a:t>What problems does the Framework Solve?</a:t>
            </a:r>
          </a:p>
          <a:p>
            <a:pPr lvl="1"/>
            <a:r>
              <a:rPr lang="en-US" dirty="0"/>
              <a:t>Control Families</a:t>
            </a:r>
          </a:p>
          <a:p>
            <a:pPr lvl="1"/>
            <a:r>
              <a:rPr lang="en-US" dirty="0"/>
              <a:t>Control Mappings</a:t>
            </a:r>
          </a:p>
          <a:p>
            <a:pPr lvl="1"/>
            <a:r>
              <a:rPr lang="en-US" dirty="0"/>
              <a:t>Control Gaps</a:t>
            </a:r>
          </a:p>
          <a:p>
            <a:pPr lvl="1"/>
            <a:r>
              <a:rPr lang="en-US" dirty="0"/>
              <a:t>CSA Assessments currently and in the future</a:t>
            </a:r>
          </a:p>
          <a:p>
            <a:r>
              <a:rPr lang="en-US" dirty="0"/>
              <a:t>Part 3 – The CCAK Certification Course and Exam </a:t>
            </a:r>
          </a:p>
          <a:p>
            <a:r>
              <a:rPr lang="en-US" dirty="0"/>
              <a:t>Part 4 – Q&amp;A</a:t>
            </a:r>
          </a:p>
        </p:txBody>
      </p:sp>
    </p:spTree>
    <p:extLst>
      <p:ext uri="{BB962C8B-B14F-4D97-AF65-F5344CB8AC3E}">
        <p14:creationId xmlns:p14="http://schemas.microsoft.com/office/powerpoint/2010/main" val="3890685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Human Resources – HRS </a:t>
            </a:r>
          </a:p>
          <a:p>
            <a:pPr marL="0" indent="0">
              <a:buNone/>
            </a:pPr>
            <a:endParaRPr lang="en-US" sz="1600" b="1" dirty="0"/>
          </a:p>
        </p:txBody>
      </p:sp>
      <p:graphicFrame>
        <p:nvGraphicFramePr>
          <p:cNvPr id="3" name="Table 2">
            <a:extLst>
              <a:ext uri="{FF2B5EF4-FFF2-40B4-BE49-F238E27FC236}">
                <a16:creationId xmlns:a16="http://schemas.microsoft.com/office/drawing/2014/main" id="{8C8209EE-CDE6-F847-8A14-D90E364726FA}"/>
              </a:ext>
            </a:extLst>
          </p:cNvPr>
          <p:cNvGraphicFramePr>
            <a:graphicFrameLocks noGrp="1"/>
          </p:cNvGraphicFramePr>
          <p:nvPr>
            <p:extLst>
              <p:ext uri="{D42A27DB-BD31-4B8C-83A1-F6EECF244321}">
                <p14:modId xmlns:p14="http://schemas.microsoft.com/office/powerpoint/2010/main" val="2101903178"/>
              </p:ext>
            </p:extLst>
          </p:nvPr>
        </p:nvGraphicFramePr>
        <p:xfrm>
          <a:off x="465165" y="1556792"/>
          <a:ext cx="7926279" cy="5072608"/>
        </p:xfrm>
        <a:graphic>
          <a:graphicData uri="http://schemas.openxmlformats.org/drawingml/2006/table">
            <a:tbl>
              <a:tblPr>
                <a:tableStyleId>{5C22544A-7EE6-4342-B048-85BDC9FD1C3A}</a:tableStyleId>
              </a:tblPr>
              <a:tblGrid>
                <a:gridCol w="2149499">
                  <a:extLst>
                    <a:ext uri="{9D8B030D-6E8A-4147-A177-3AD203B41FA5}">
                      <a16:colId xmlns:a16="http://schemas.microsoft.com/office/drawing/2014/main" val="3166256657"/>
                    </a:ext>
                  </a:extLst>
                </a:gridCol>
                <a:gridCol w="940406">
                  <a:extLst>
                    <a:ext uri="{9D8B030D-6E8A-4147-A177-3AD203B41FA5}">
                      <a16:colId xmlns:a16="http://schemas.microsoft.com/office/drawing/2014/main" val="2295116561"/>
                    </a:ext>
                  </a:extLst>
                </a:gridCol>
                <a:gridCol w="4836374">
                  <a:extLst>
                    <a:ext uri="{9D8B030D-6E8A-4147-A177-3AD203B41FA5}">
                      <a16:colId xmlns:a16="http://schemas.microsoft.com/office/drawing/2014/main" val="1360297089"/>
                    </a:ext>
                  </a:extLst>
                </a:gridCol>
              </a:tblGrid>
              <a:tr h="507261">
                <a:tc>
                  <a:txBody>
                    <a:bodyPr/>
                    <a:lstStyle/>
                    <a:p>
                      <a:pPr algn="l" fontAlgn="ctr"/>
                      <a:r>
                        <a:rPr lang="en-US" sz="1000" u="none" strike="noStrike" dirty="0">
                          <a:effectLst/>
                        </a:rPr>
                        <a:t>Employment Agreement Process</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a:effectLst/>
                        </a:rPr>
                        <a:t>HRS-07</a:t>
                      </a:r>
                      <a:endParaRPr lang="en-US" sz="1000" b="1" i="0" u="none" strike="noStrike">
                        <a:effectLst/>
                        <a:latin typeface="Gill Sans MT" panose="020B0502020104020203" pitchFamily="34" charset="77"/>
                      </a:endParaRPr>
                    </a:p>
                  </a:txBody>
                  <a:tcPr marL="5099" marR="5099" marT="5099" marB="0" anchor="ctr"/>
                </a:tc>
                <a:tc>
                  <a:txBody>
                    <a:bodyPr/>
                    <a:lstStyle/>
                    <a:p>
                      <a:pPr algn="l" fontAlgn="t"/>
                      <a:r>
                        <a:rPr lang="en-US" sz="1000" u="none" strike="noStrike">
                          <a:effectLst/>
                        </a:rPr>
                        <a:t>Employees sign the employee agreement prior to being granted access</a:t>
                      </a:r>
                      <a:br>
                        <a:rPr lang="en-US" sz="1000" u="none" strike="noStrike">
                          <a:effectLst/>
                        </a:rPr>
                      </a:br>
                      <a:r>
                        <a:rPr lang="en-US" sz="1000" u="none" strike="noStrike">
                          <a:effectLst/>
                        </a:rPr>
                        <a:t>to organizational information systems, resources and assets.</a:t>
                      </a:r>
                      <a:br>
                        <a:rPr lang="en-US" sz="1000" u="none" strike="noStrike">
                          <a:effectLst/>
                        </a:rPr>
                      </a:br>
                      <a:endParaRPr lang="en-US" sz="1000" b="0" i="0" u="none" strike="noStrike">
                        <a:effectLst/>
                        <a:latin typeface="Gill Sans MT" panose="020B0502020104020203" pitchFamily="34" charset="77"/>
                      </a:endParaRPr>
                    </a:p>
                  </a:txBody>
                  <a:tcPr marL="5099" marR="5099" marT="5099" marB="0"/>
                </a:tc>
                <a:extLst>
                  <a:ext uri="{0D108BD9-81ED-4DB2-BD59-A6C34878D82A}">
                    <a16:rowId xmlns:a16="http://schemas.microsoft.com/office/drawing/2014/main" val="18025998"/>
                  </a:ext>
                </a:extLst>
              </a:tr>
              <a:tr h="760891">
                <a:tc>
                  <a:txBody>
                    <a:bodyPr/>
                    <a:lstStyle/>
                    <a:p>
                      <a:pPr algn="l" fontAlgn="ctr"/>
                      <a:r>
                        <a:rPr lang="en-US" sz="1000" u="none" strike="noStrike" dirty="0">
                          <a:effectLst/>
                        </a:rPr>
                        <a:t>Employment Agreement Content</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a:effectLst/>
                        </a:rPr>
                        <a:t>HRS-08</a:t>
                      </a:r>
                      <a:endParaRPr lang="en-US" sz="1000" b="1" i="0" u="none" strike="noStrike">
                        <a:effectLst/>
                        <a:latin typeface="Gill Sans MT" panose="020B0502020104020203" pitchFamily="34" charset="77"/>
                      </a:endParaRPr>
                    </a:p>
                  </a:txBody>
                  <a:tcPr marL="5099" marR="5099" marT="5099" marB="0" anchor="ctr"/>
                </a:tc>
                <a:tc>
                  <a:txBody>
                    <a:bodyPr/>
                    <a:lstStyle/>
                    <a:p>
                      <a:pPr algn="l" fontAlgn="t"/>
                      <a:r>
                        <a:rPr lang="en-US" sz="1000" u="none" strike="noStrike">
                          <a:effectLst/>
                        </a:rPr>
                        <a:t>The organization includes within the employment agreements provisions</a:t>
                      </a:r>
                      <a:br>
                        <a:rPr lang="en-US" sz="1000" u="none" strike="noStrike">
                          <a:effectLst/>
                        </a:rPr>
                      </a:br>
                      <a:r>
                        <a:rPr lang="en-US" sz="1000" u="none" strike="noStrike">
                          <a:effectLst/>
                        </a:rPr>
                        <a:t>and/or terms for adherence to established information governance and security</a:t>
                      </a:r>
                      <a:br>
                        <a:rPr lang="en-US" sz="1000" u="none" strike="noStrike">
                          <a:effectLst/>
                        </a:rPr>
                      </a:br>
                      <a:r>
                        <a:rPr lang="en-US" sz="1000" u="none" strike="noStrike">
                          <a:effectLst/>
                        </a:rPr>
                        <a:t>policies.</a:t>
                      </a:r>
                      <a:br>
                        <a:rPr lang="en-US" sz="1000" u="none" strike="noStrike">
                          <a:effectLst/>
                        </a:rPr>
                      </a:br>
                      <a:endParaRPr lang="en-US" sz="1000" b="0" i="0" u="none" strike="noStrike">
                        <a:effectLst/>
                        <a:latin typeface="Gill Sans MT" panose="020B0502020104020203" pitchFamily="34" charset="77"/>
                      </a:endParaRPr>
                    </a:p>
                  </a:txBody>
                  <a:tcPr marL="5099" marR="5099" marT="5099" marB="0"/>
                </a:tc>
                <a:extLst>
                  <a:ext uri="{0D108BD9-81ED-4DB2-BD59-A6C34878D82A}">
                    <a16:rowId xmlns:a16="http://schemas.microsoft.com/office/drawing/2014/main" val="1167112197"/>
                  </a:ext>
                </a:extLst>
              </a:tr>
              <a:tr h="507261">
                <a:tc>
                  <a:txBody>
                    <a:bodyPr/>
                    <a:lstStyle/>
                    <a:p>
                      <a:pPr algn="l" fontAlgn="ctr"/>
                      <a:r>
                        <a:rPr lang="en-US" sz="1000" u="none" strike="noStrike" dirty="0">
                          <a:effectLst/>
                        </a:rPr>
                        <a:t>Personnel Roles and Responsibilities</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a:effectLst/>
                        </a:rPr>
                        <a:t>HRS-09</a:t>
                      </a:r>
                      <a:endParaRPr lang="en-US" sz="1000" b="1" i="0" u="none" strike="noStrike">
                        <a:effectLst/>
                        <a:latin typeface="Gill Sans MT" panose="020B0502020104020203" pitchFamily="34" charset="77"/>
                      </a:endParaRPr>
                    </a:p>
                  </a:txBody>
                  <a:tcPr marL="5099" marR="5099" marT="5099" marB="0" anchor="ctr"/>
                </a:tc>
                <a:tc>
                  <a:txBody>
                    <a:bodyPr/>
                    <a:lstStyle/>
                    <a:p>
                      <a:pPr algn="l" fontAlgn="t"/>
                      <a:r>
                        <a:rPr lang="en-US" sz="1000" u="none" strike="noStrike">
                          <a:effectLst/>
                        </a:rPr>
                        <a:t>Document and communicate roles and responsibilities of employees,</a:t>
                      </a:r>
                      <a:br>
                        <a:rPr lang="en-US" sz="1000" u="none" strike="noStrike">
                          <a:effectLst/>
                        </a:rPr>
                      </a:br>
                      <a:r>
                        <a:rPr lang="en-US" sz="1000" u="none" strike="noStrike">
                          <a:effectLst/>
                        </a:rPr>
                        <a:t>as they relate to information assets and security.</a:t>
                      </a:r>
                      <a:br>
                        <a:rPr lang="en-US" sz="1000" u="none" strike="noStrike">
                          <a:effectLst/>
                        </a:rPr>
                      </a:br>
                      <a:endParaRPr lang="en-US" sz="1000" b="0" i="0" u="none" strike="noStrike">
                        <a:effectLst/>
                        <a:latin typeface="Gill Sans MT" panose="020B0502020104020203" pitchFamily="34" charset="77"/>
                      </a:endParaRPr>
                    </a:p>
                  </a:txBody>
                  <a:tcPr marL="5099" marR="5099" marT="5099" marB="0"/>
                </a:tc>
                <a:extLst>
                  <a:ext uri="{0D108BD9-81ED-4DB2-BD59-A6C34878D82A}">
                    <a16:rowId xmlns:a16="http://schemas.microsoft.com/office/drawing/2014/main" val="2242647384"/>
                  </a:ext>
                </a:extLst>
              </a:tr>
              <a:tr h="760891">
                <a:tc>
                  <a:txBody>
                    <a:bodyPr/>
                    <a:lstStyle/>
                    <a:p>
                      <a:pPr algn="l" fontAlgn="ctr"/>
                      <a:r>
                        <a:rPr lang="en-US" sz="1000" u="none" strike="noStrike" dirty="0">
                          <a:effectLst/>
                        </a:rPr>
                        <a:t>Non-Disclosure Agreements</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a:effectLst/>
                        </a:rPr>
                        <a:t>HRS-10</a:t>
                      </a:r>
                      <a:endParaRPr lang="en-US" sz="1000" b="1" i="0" u="none" strike="noStrike">
                        <a:effectLst/>
                        <a:latin typeface="Gill Sans MT" panose="020B0502020104020203" pitchFamily="34" charset="77"/>
                      </a:endParaRPr>
                    </a:p>
                  </a:txBody>
                  <a:tcPr marL="5099" marR="5099" marT="5099" marB="0" anchor="ctr"/>
                </a:tc>
                <a:tc>
                  <a:txBody>
                    <a:bodyPr/>
                    <a:lstStyle/>
                    <a:p>
                      <a:pPr algn="l" fontAlgn="t"/>
                      <a:r>
                        <a:rPr lang="en-US" sz="1000" u="none" strike="noStrike">
                          <a:effectLst/>
                        </a:rPr>
                        <a:t>Identify, document, and review, at planned intervals, requirements</a:t>
                      </a:r>
                      <a:br>
                        <a:rPr lang="en-US" sz="1000" u="none" strike="noStrike">
                          <a:effectLst/>
                        </a:rPr>
                      </a:br>
                      <a:r>
                        <a:rPr lang="en-US" sz="1000" u="none" strike="noStrike">
                          <a:effectLst/>
                        </a:rPr>
                        <a:t>for non-disclosure/confidentiality agreements reflecting the organization's</a:t>
                      </a:r>
                      <a:br>
                        <a:rPr lang="en-US" sz="1000" u="none" strike="noStrike">
                          <a:effectLst/>
                        </a:rPr>
                      </a:br>
                      <a:r>
                        <a:rPr lang="en-US" sz="1000" u="none" strike="noStrike">
                          <a:effectLst/>
                        </a:rPr>
                        <a:t>needs for the protection of data and operational details.</a:t>
                      </a:r>
                      <a:br>
                        <a:rPr lang="en-US" sz="1000" u="none" strike="noStrike">
                          <a:effectLst/>
                        </a:rPr>
                      </a:br>
                      <a:endParaRPr lang="en-US" sz="1000" b="0" i="0" u="none" strike="noStrike">
                        <a:effectLst/>
                        <a:latin typeface="Gill Sans MT" panose="020B0502020104020203" pitchFamily="34" charset="77"/>
                      </a:endParaRPr>
                    </a:p>
                  </a:txBody>
                  <a:tcPr marL="5099" marR="5099" marT="5099" marB="0"/>
                </a:tc>
                <a:extLst>
                  <a:ext uri="{0D108BD9-81ED-4DB2-BD59-A6C34878D82A}">
                    <a16:rowId xmlns:a16="http://schemas.microsoft.com/office/drawing/2014/main" val="4052548322"/>
                  </a:ext>
                </a:extLst>
              </a:tr>
              <a:tr h="760891">
                <a:tc>
                  <a:txBody>
                    <a:bodyPr/>
                    <a:lstStyle/>
                    <a:p>
                      <a:pPr algn="l" fontAlgn="ctr"/>
                      <a:r>
                        <a:rPr lang="en-US" sz="1000" u="none" strike="noStrike" dirty="0">
                          <a:effectLst/>
                        </a:rPr>
                        <a:t>Security Awareness Training</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dirty="0">
                          <a:effectLst/>
                        </a:rPr>
                        <a:t>HRS-11</a:t>
                      </a:r>
                      <a:endParaRPr lang="en-US" sz="1000" b="1" i="0" u="none" strike="noStrike" dirty="0">
                        <a:effectLst/>
                        <a:latin typeface="Gill Sans MT" panose="020B0502020104020203" pitchFamily="34" charset="77"/>
                      </a:endParaRPr>
                    </a:p>
                  </a:txBody>
                  <a:tcPr marL="5099" marR="5099" marT="5099"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a security awareness training program for all employees of the organization</a:t>
                      </a:r>
                      <a:br>
                        <a:rPr lang="en-US" sz="1000" u="none" strike="noStrike">
                          <a:effectLst/>
                        </a:rPr>
                      </a:br>
                      <a:r>
                        <a:rPr lang="en-US" sz="1000" u="none" strike="noStrike">
                          <a:effectLst/>
                        </a:rPr>
                        <a:t>and provide regular training updates.</a:t>
                      </a:r>
                      <a:br>
                        <a:rPr lang="en-US" sz="1000" u="none" strike="noStrike">
                          <a:effectLst/>
                        </a:rPr>
                      </a:br>
                      <a:endParaRPr lang="en-US" sz="1000" b="0" i="0" u="none" strike="noStrike">
                        <a:effectLst/>
                        <a:latin typeface="Gill Sans MT" panose="020B0502020104020203" pitchFamily="34" charset="77"/>
                      </a:endParaRPr>
                    </a:p>
                  </a:txBody>
                  <a:tcPr marL="5099" marR="5099" marT="5099" marB="0"/>
                </a:tc>
                <a:extLst>
                  <a:ext uri="{0D108BD9-81ED-4DB2-BD59-A6C34878D82A}">
                    <a16:rowId xmlns:a16="http://schemas.microsoft.com/office/drawing/2014/main" val="2239112041"/>
                  </a:ext>
                </a:extLst>
              </a:tr>
              <a:tr h="1014522">
                <a:tc>
                  <a:txBody>
                    <a:bodyPr/>
                    <a:lstStyle/>
                    <a:p>
                      <a:pPr algn="l" fontAlgn="ctr"/>
                      <a:r>
                        <a:rPr lang="en-US" sz="1000" u="none" strike="noStrike" dirty="0">
                          <a:effectLst/>
                        </a:rPr>
                        <a:t>Personal and Sensitive Data Awareness and Training</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dirty="0">
                          <a:effectLst/>
                        </a:rPr>
                        <a:t>HRS-12</a:t>
                      </a:r>
                      <a:endParaRPr lang="en-US" sz="1000" b="1" i="0" u="none" strike="noStrike" dirty="0">
                        <a:effectLst/>
                        <a:latin typeface="Gill Sans MT" panose="020B0502020104020203" pitchFamily="34" charset="77"/>
                      </a:endParaRPr>
                    </a:p>
                  </a:txBody>
                  <a:tcPr marL="5099" marR="5099" marT="5099" marB="0" anchor="ctr"/>
                </a:tc>
                <a:tc>
                  <a:txBody>
                    <a:bodyPr/>
                    <a:lstStyle/>
                    <a:p>
                      <a:pPr algn="l" fontAlgn="t"/>
                      <a:r>
                        <a:rPr lang="en-US" sz="1000" u="none" strike="noStrike" dirty="0">
                          <a:effectLst/>
                        </a:rPr>
                        <a:t>Provide all employees with access to sensitive organizational and</a:t>
                      </a:r>
                      <a:br>
                        <a:rPr lang="en-US" sz="1000" u="none" strike="noStrike" dirty="0">
                          <a:effectLst/>
                        </a:rPr>
                      </a:br>
                      <a:r>
                        <a:rPr lang="en-US" sz="1000" u="none" strike="noStrike" dirty="0">
                          <a:effectLst/>
                        </a:rPr>
                        <a:t>personal data with appropriate security awareness training and regular updates</a:t>
                      </a:r>
                      <a:br>
                        <a:rPr lang="en-US" sz="1000" u="none" strike="noStrike" dirty="0">
                          <a:effectLst/>
                        </a:rPr>
                      </a:br>
                      <a:r>
                        <a:rPr lang="en-US" sz="1000" u="none" strike="noStrike" dirty="0">
                          <a:effectLst/>
                        </a:rPr>
                        <a:t>in organizational procedures, processes, and policies relating to their professional</a:t>
                      </a:r>
                      <a:br>
                        <a:rPr lang="en-US" sz="1000" u="none" strike="noStrike" dirty="0">
                          <a:effectLst/>
                        </a:rPr>
                      </a:br>
                      <a:r>
                        <a:rPr lang="en-US" sz="1000" u="none" strike="noStrike" dirty="0">
                          <a:effectLst/>
                        </a:rPr>
                        <a:t>function relative to the organization.</a:t>
                      </a:r>
                      <a:br>
                        <a:rPr lang="en-US" sz="1000" u="none" strike="noStrike" dirty="0">
                          <a:effectLst/>
                        </a:rPr>
                      </a:br>
                      <a:endParaRPr lang="en-US" sz="1000" b="0" i="0" u="none" strike="noStrike" dirty="0">
                        <a:effectLst/>
                        <a:latin typeface="Gill Sans MT" panose="020B0502020104020203" pitchFamily="34" charset="77"/>
                      </a:endParaRPr>
                    </a:p>
                  </a:txBody>
                  <a:tcPr marL="5099" marR="5099" marT="5099" marB="0"/>
                </a:tc>
                <a:extLst>
                  <a:ext uri="{0D108BD9-81ED-4DB2-BD59-A6C34878D82A}">
                    <a16:rowId xmlns:a16="http://schemas.microsoft.com/office/drawing/2014/main" val="3580433715"/>
                  </a:ext>
                </a:extLst>
              </a:tr>
              <a:tr h="760891">
                <a:tc>
                  <a:txBody>
                    <a:bodyPr/>
                    <a:lstStyle/>
                    <a:p>
                      <a:pPr algn="l" fontAlgn="ctr"/>
                      <a:r>
                        <a:rPr lang="en-US" sz="1000" u="none" strike="noStrike" dirty="0">
                          <a:effectLst/>
                        </a:rPr>
                        <a:t>Compliance User Responsibility</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a:effectLst/>
                        </a:rPr>
                        <a:t>HRS-13</a:t>
                      </a:r>
                      <a:endParaRPr lang="en-US" sz="1000" b="1" i="0" u="none" strike="noStrike">
                        <a:effectLst/>
                        <a:latin typeface="Gill Sans MT" panose="020B0502020104020203" pitchFamily="34" charset="77"/>
                      </a:endParaRPr>
                    </a:p>
                  </a:txBody>
                  <a:tcPr marL="5099" marR="5099" marT="5099" marB="0" anchor="ctr"/>
                </a:tc>
                <a:tc>
                  <a:txBody>
                    <a:bodyPr/>
                    <a:lstStyle/>
                    <a:p>
                      <a:pPr algn="l" fontAlgn="t"/>
                      <a:r>
                        <a:rPr lang="en-US" sz="1000" u="none" strike="noStrike" dirty="0">
                          <a:effectLst/>
                        </a:rPr>
                        <a:t>Make employees aware of their roles and responsibilities for maintaining</a:t>
                      </a:r>
                      <a:br>
                        <a:rPr lang="en-US" sz="1000" u="none" strike="noStrike" dirty="0">
                          <a:effectLst/>
                        </a:rPr>
                      </a:br>
                      <a:r>
                        <a:rPr lang="en-US" sz="1000" u="none" strike="noStrike" dirty="0">
                          <a:effectLst/>
                        </a:rPr>
                        <a:t>awareness and compliance with established policies and procedures and applicable</a:t>
                      </a:r>
                      <a:br>
                        <a:rPr lang="en-US" sz="1000" u="none" strike="noStrike" dirty="0">
                          <a:effectLst/>
                        </a:rPr>
                      </a:br>
                      <a:r>
                        <a:rPr lang="en-US" sz="1000" u="none" strike="noStrike" dirty="0">
                          <a:effectLst/>
                        </a:rPr>
                        <a:t>legal, statutory, or regulatory compliance obligations.</a:t>
                      </a:r>
                      <a:br>
                        <a:rPr lang="en-US" sz="1000" u="none" strike="noStrike" dirty="0">
                          <a:effectLst/>
                        </a:rPr>
                      </a:br>
                      <a:endParaRPr lang="en-US" sz="1000" b="0" i="0" u="none" strike="noStrike" dirty="0">
                        <a:effectLst/>
                        <a:latin typeface="Gill Sans MT" panose="020B0502020104020203" pitchFamily="34" charset="77"/>
                      </a:endParaRPr>
                    </a:p>
                  </a:txBody>
                  <a:tcPr marL="5099" marR="5099" marT="5099" marB="0"/>
                </a:tc>
                <a:extLst>
                  <a:ext uri="{0D108BD9-81ED-4DB2-BD59-A6C34878D82A}">
                    <a16:rowId xmlns:a16="http://schemas.microsoft.com/office/drawing/2014/main" val="1234880483"/>
                  </a:ext>
                </a:extLst>
              </a:tr>
            </a:tbl>
          </a:graphicData>
        </a:graphic>
      </p:graphicFrame>
    </p:spTree>
    <p:extLst>
      <p:ext uri="{BB962C8B-B14F-4D97-AF65-F5344CB8AC3E}">
        <p14:creationId xmlns:p14="http://schemas.microsoft.com/office/powerpoint/2010/main" val="487469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Identity &amp; Access Management – IAM </a:t>
            </a:r>
          </a:p>
          <a:p>
            <a:pPr marL="0" indent="0">
              <a:buNone/>
            </a:pPr>
            <a:endParaRPr lang="en-US" sz="2000" dirty="0"/>
          </a:p>
          <a:p>
            <a:pPr marL="0" indent="0">
              <a:buNone/>
            </a:pPr>
            <a:endParaRPr lang="en-US" sz="2000" dirty="0"/>
          </a:p>
        </p:txBody>
      </p:sp>
      <p:graphicFrame>
        <p:nvGraphicFramePr>
          <p:cNvPr id="3" name="Table 2">
            <a:extLst>
              <a:ext uri="{FF2B5EF4-FFF2-40B4-BE49-F238E27FC236}">
                <a16:creationId xmlns:a16="http://schemas.microsoft.com/office/drawing/2014/main" id="{374DD39E-0595-3342-1F59-0DC97124685B}"/>
              </a:ext>
            </a:extLst>
          </p:cNvPr>
          <p:cNvGraphicFramePr>
            <a:graphicFrameLocks noGrp="1"/>
          </p:cNvGraphicFramePr>
          <p:nvPr>
            <p:extLst>
              <p:ext uri="{D42A27DB-BD31-4B8C-83A1-F6EECF244321}">
                <p14:modId xmlns:p14="http://schemas.microsoft.com/office/powerpoint/2010/main" val="1164048667"/>
              </p:ext>
            </p:extLst>
          </p:nvPr>
        </p:nvGraphicFramePr>
        <p:xfrm>
          <a:off x="457200" y="1733968"/>
          <a:ext cx="7931224" cy="4791379"/>
        </p:xfrm>
        <a:graphic>
          <a:graphicData uri="http://schemas.openxmlformats.org/drawingml/2006/table">
            <a:tbl>
              <a:tblPr>
                <a:tableStyleId>{5C22544A-7EE6-4342-B048-85BDC9FD1C3A}</a:tableStyleId>
              </a:tblPr>
              <a:tblGrid>
                <a:gridCol w="2150840">
                  <a:extLst>
                    <a:ext uri="{9D8B030D-6E8A-4147-A177-3AD203B41FA5}">
                      <a16:colId xmlns:a16="http://schemas.microsoft.com/office/drawing/2014/main" val="3569418069"/>
                    </a:ext>
                  </a:extLst>
                </a:gridCol>
                <a:gridCol w="940993">
                  <a:extLst>
                    <a:ext uri="{9D8B030D-6E8A-4147-A177-3AD203B41FA5}">
                      <a16:colId xmlns:a16="http://schemas.microsoft.com/office/drawing/2014/main" val="799059608"/>
                    </a:ext>
                  </a:extLst>
                </a:gridCol>
                <a:gridCol w="4839391">
                  <a:extLst>
                    <a:ext uri="{9D8B030D-6E8A-4147-A177-3AD203B41FA5}">
                      <a16:colId xmlns:a16="http://schemas.microsoft.com/office/drawing/2014/main" val="1389300869"/>
                    </a:ext>
                  </a:extLst>
                </a:gridCol>
              </a:tblGrid>
              <a:tr h="718707">
                <a:tc>
                  <a:txBody>
                    <a:bodyPr/>
                    <a:lstStyle/>
                    <a:p>
                      <a:pPr algn="l" fontAlgn="ctr"/>
                      <a:r>
                        <a:rPr lang="en-US" sz="1000" u="none" strike="noStrike" dirty="0">
                          <a:effectLst/>
                        </a:rPr>
                        <a:t>Identity and Access Management Policy and Procedures</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a:effectLst/>
                        </a:rPr>
                        <a:t>IAM-01</a:t>
                      </a:r>
                      <a:endParaRPr lang="en-US" sz="1000" b="1" i="0" u="none" strike="noStrike">
                        <a:effectLst/>
                        <a:latin typeface="Gill Sans MT" panose="020B0502020104020203" pitchFamily="34" charset="77"/>
                      </a:endParaRPr>
                    </a:p>
                  </a:txBody>
                  <a:tcPr marL="5099" marR="5099" marT="5099" marB="0" anchor="ctr"/>
                </a:tc>
                <a:tc>
                  <a:txBody>
                    <a:bodyPr/>
                    <a:lstStyle/>
                    <a:p>
                      <a:pPr algn="l" fontAlgn="t"/>
                      <a:r>
                        <a:rPr lang="en-US" sz="1000" u="none" strike="noStrike">
                          <a:effectLst/>
                        </a:rPr>
                        <a:t>Establish, document, approve, communicate, implement, apply, evaluate</a:t>
                      </a:r>
                      <a:br>
                        <a:rPr lang="en-US" sz="1000" u="none" strike="noStrike">
                          <a:effectLst/>
                        </a:rPr>
                      </a:br>
                      <a:r>
                        <a:rPr lang="en-US" sz="1000" u="none" strike="noStrike">
                          <a:effectLst/>
                        </a:rPr>
                        <a:t>and maintain policies and procedures for identity and access management. Review</a:t>
                      </a:r>
                      <a:br>
                        <a:rPr lang="en-US" sz="1000" u="none" strike="noStrike">
                          <a:effectLst/>
                        </a:rPr>
                      </a:br>
                      <a:r>
                        <a:rPr lang="en-US" sz="1000" u="none" strike="noStrike">
                          <a:effectLst/>
                        </a:rPr>
                        <a:t>and update the policies and procedures at least annually.</a:t>
                      </a:r>
                      <a:br>
                        <a:rPr lang="en-US" sz="1000" u="none" strike="noStrike">
                          <a:effectLst/>
                        </a:rPr>
                      </a:br>
                      <a:endParaRPr lang="en-US" sz="1000" b="0" i="0" u="none" strike="noStrike">
                        <a:effectLst/>
                        <a:latin typeface="Gill Sans MT" panose="020B0502020104020203" pitchFamily="34" charset="77"/>
                      </a:endParaRPr>
                    </a:p>
                  </a:txBody>
                  <a:tcPr marL="5099" marR="5099" marT="5099" marB="0"/>
                </a:tc>
                <a:extLst>
                  <a:ext uri="{0D108BD9-81ED-4DB2-BD59-A6C34878D82A}">
                    <a16:rowId xmlns:a16="http://schemas.microsoft.com/office/drawing/2014/main" val="641700451"/>
                  </a:ext>
                </a:extLst>
              </a:tr>
              <a:tr h="718707">
                <a:tc>
                  <a:txBody>
                    <a:bodyPr/>
                    <a:lstStyle/>
                    <a:p>
                      <a:pPr algn="l" fontAlgn="ctr"/>
                      <a:r>
                        <a:rPr lang="en-US" sz="1000" u="none" strike="noStrike" dirty="0">
                          <a:effectLst/>
                        </a:rPr>
                        <a:t>Strong Password Policy and Procedures</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dirty="0">
                          <a:effectLst/>
                        </a:rPr>
                        <a:t>IAM-02</a:t>
                      </a:r>
                      <a:endParaRPr lang="en-US" sz="1000" b="1" i="0" u="none" strike="noStrike" dirty="0">
                        <a:effectLst/>
                        <a:latin typeface="Gill Sans MT" panose="020B0502020104020203" pitchFamily="34" charset="77"/>
                      </a:endParaRPr>
                    </a:p>
                  </a:txBody>
                  <a:tcPr marL="5099" marR="5099" marT="5099" marB="0" anchor="ctr"/>
                </a:tc>
                <a:tc>
                  <a:txBody>
                    <a:bodyPr/>
                    <a:lstStyle/>
                    <a:p>
                      <a:pPr algn="l" fontAlgn="t"/>
                      <a:r>
                        <a:rPr lang="en-US" sz="1000" u="none" strike="noStrike">
                          <a:effectLst/>
                        </a:rPr>
                        <a:t>Establish, document, approve, communicate, implement, apply, evaluate</a:t>
                      </a:r>
                      <a:br>
                        <a:rPr lang="en-US" sz="1000" u="none" strike="noStrike">
                          <a:effectLst/>
                        </a:rPr>
                      </a:br>
                      <a:r>
                        <a:rPr lang="en-US" sz="1000" u="none" strike="noStrike">
                          <a:effectLst/>
                        </a:rPr>
                        <a:t>and maintain strong password policies and procedures. Review and update the</a:t>
                      </a:r>
                      <a:br>
                        <a:rPr lang="en-US" sz="1000" u="none" strike="noStrike">
                          <a:effectLst/>
                        </a:rPr>
                      </a:br>
                      <a:r>
                        <a:rPr lang="en-US" sz="1000" u="none" strike="noStrike">
                          <a:effectLst/>
                        </a:rPr>
                        <a:t>policies and procedures at least annually.</a:t>
                      </a:r>
                      <a:br>
                        <a:rPr lang="en-US" sz="1000" u="none" strike="noStrike">
                          <a:effectLst/>
                        </a:rPr>
                      </a:br>
                      <a:endParaRPr lang="en-US" sz="1000" b="0" i="0" u="none" strike="noStrike">
                        <a:effectLst/>
                        <a:latin typeface="Gill Sans MT" panose="020B0502020104020203" pitchFamily="34" charset="77"/>
                      </a:endParaRPr>
                    </a:p>
                  </a:txBody>
                  <a:tcPr marL="5099" marR="5099" marT="5099" marB="0"/>
                </a:tc>
                <a:extLst>
                  <a:ext uri="{0D108BD9-81ED-4DB2-BD59-A6C34878D82A}">
                    <a16:rowId xmlns:a16="http://schemas.microsoft.com/office/drawing/2014/main" val="1149249760"/>
                  </a:ext>
                </a:extLst>
              </a:tr>
              <a:tr h="479138">
                <a:tc>
                  <a:txBody>
                    <a:bodyPr/>
                    <a:lstStyle/>
                    <a:p>
                      <a:pPr algn="l" fontAlgn="ctr"/>
                      <a:r>
                        <a:rPr lang="en-US" sz="1000" u="none" strike="noStrike" dirty="0">
                          <a:effectLst/>
                        </a:rPr>
                        <a:t>Identity Inventory</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dirty="0">
                          <a:effectLst/>
                        </a:rPr>
                        <a:t>IAM-03</a:t>
                      </a:r>
                      <a:endParaRPr lang="en-US" sz="1000" b="1" i="0" u="none" strike="noStrike" dirty="0">
                        <a:effectLst/>
                        <a:latin typeface="Gill Sans MT" panose="020B0502020104020203" pitchFamily="34" charset="77"/>
                      </a:endParaRPr>
                    </a:p>
                  </a:txBody>
                  <a:tcPr marL="5099" marR="5099" marT="5099" marB="0" anchor="ctr"/>
                </a:tc>
                <a:tc>
                  <a:txBody>
                    <a:bodyPr/>
                    <a:lstStyle/>
                    <a:p>
                      <a:pPr algn="l" fontAlgn="t"/>
                      <a:r>
                        <a:rPr lang="en-US" sz="1000" u="none" strike="noStrike" dirty="0">
                          <a:effectLst/>
                        </a:rPr>
                        <a:t>Manage, store, and review the information of system identities, and</a:t>
                      </a:r>
                      <a:br>
                        <a:rPr lang="en-US" sz="1000" u="none" strike="noStrike" dirty="0">
                          <a:effectLst/>
                        </a:rPr>
                      </a:br>
                      <a:r>
                        <a:rPr lang="en-US" sz="1000" u="none" strike="noStrike" dirty="0">
                          <a:effectLst/>
                        </a:rPr>
                        <a:t>level of access.</a:t>
                      </a:r>
                      <a:br>
                        <a:rPr lang="en-US" sz="1000" u="none" strike="noStrike" dirty="0">
                          <a:effectLst/>
                        </a:rPr>
                      </a:br>
                      <a:endParaRPr lang="en-US" sz="1000" b="0" i="0" u="none" strike="noStrike" dirty="0">
                        <a:effectLst/>
                        <a:latin typeface="Gill Sans MT" panose="020B0502020104020203" pitchFamily="34" charset="77"/>
                      </a:endParaRPr>
                    </a:p>
                  </a:txBody>
                  <a:tcPr marL="5099" marR="5099" marT="5099" marB="0"/>
                </a:tc>
                <a:extLst>
                  <a:ext uri="{0D108BD9-81ED-4DB2-BD59-A6C34878D82A}">
                    <a16:rowId xmlns:a16="http://schemas.microsoft.com/office/drawing/2014/main" val="685708202"/>
                  </a:ext>
                </a:extLst>
              </a:tr>
              <a:tr h="479138">
                <a:tc>
                  <a:txBody>
                    <a:bodyPr/>
                    <a:lstStyle/>
                    <a:p>
                      <a:pPr algn="l" fontAlgn="ctr"/>
                      <a:r>
                        <a:rPr lang="en-US" sz="1000" u="none" strike="noStrike" dirty="0">
                          <a:effectLst/>
                        </a:rPr>
                        <a:t>Separation of Duties</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a:effectLst/>
                        </a:rPr>
                        <a:t>IAM-04</a:t>
                      </a:r>
                      <a:endParaRPr lang="en-US" sz="1000" b="1" i="0" u="none" strike="noStrike">
                        <a:effectLst/>
                        <a:latin typeface="Gill Sans MT" panose="020B0502020104020203" pitchFamily="34" charset="77"/>
                      </a:endParaRPr>
                    </a:p>
                  </a:txBody>
                  <a:tcPr marL="5099" marR="5099" marT="5099" marB="0" anchor="ctr"/>
                </a:tc>
                <a:tc>
                  <a:txBody>
                    <a:bodyPr/>
                    <a:lstStyle/>
                    <a:p>
                      <a:pPr algn="l" fontAlgn="t"/>
                      <a:r>
                        <a:rPr lang="en-US" sz="1000" u="none" strike="noStrike" dirty="0">
                          <a:effectLst/>
                        </a:rPr>
                        <a:t>Employ the separation of duties principle when implementing information</a:t>
                      </a:r>
                      <a:br>
                        <a:rPr lang="en-US" sz="1000" u="none" strike="noStrike" dirty="0">
                          <a:effectLst/>
                        </a:rPr>
                      </a:br>
                      <a:r>
                        <a:rPr lang="en-US" sz="1000" u="none" strike="noStrike" dirty="0">
                          <a:effectLst/>
                        </a:rPr>
                        <a:t>system access.</a:t>
                      </a:r>
                      <a:br>
                        <a:rPr lang="en-US" sz="1000" u="none" strike="noStrike" dirty="0">
                          <a:effectLst/>
                        </a:rPr>
                      </a:br>
                      <a:endParaRPr lang="en-US" sz="1000" b="0" i="0" u="none" strike="noStrike" dirty="0">
                        <a:effectLst/>
                        <a:latin typeface="Gill Sans MT" panose="020B0502020104020203" pitchFamily="34" charset="77"/>
                      </a:endParaRPr>
                    </a:p>
                  </a:txBody>
                  <a:tcPr marL="5099" marR="5099" marT="5099" marB="0"/>
                </a:tc>
                <a:extLst>
                  <a:ext uri="{0D108BD9-81ED-4DB2-BD59-A6C34878D82A}">
                    <a16:rowId xmlns:a16="http://schemas.microsoft.com/office/drawing/2014/main" val="35857859"/>
                  </a:ext>
                </a:extLst>
              </a:tr>
              <a:tr h="479138">
                <a:tc>
                  <a:txBody>
                    <a:bodyPr/>
                    <a:lstStyle/>
                    <a:p>
                      <a:pPr algn="l" fontAlgn="ctr"/>
                      <a:r>
                        <a:rPr lang="en-US" sz="1000" u="none" strike="noStrike" dirty="0">
                          <a:effectLst/>
                        </a:rPr>
                        <a:t>Least Privilege</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a:effectLst/>
                        </a:rPr>
                        <a:t>IAM-05</a:t>
                      </a:r>
                      <a:endParaRPr lang="en-US" sz="1000" b="1" i="0" u="none" strike="noStrike">
                        <a:effectLst/>
                        <a:latin typeface="Gill Sans MT" panose="020B0502020104020203" pitchFamily="34" charset="77"/>
                      </a:endParaRPr>
                    </a:p>
                  </a:txBody>
                  <a:tcPr marL="5099" marR="5099" marT="5099" marB="0" anchor="ctr"/>
                </a:tc>
                <a:tc>
                  <a:txBody>
                    <a:bodyPr/>
                    <a:lstStyle/>
                    <a:p>
                      <a:pPr algn="l" fontAlgn="t"/>
                      <a:r>
                        <a:rPr lang="en-US" sz="1000" u="none" strike="noStrike" dirty="0">
                          <a:effectLst/>
                        </a:rPr>
                        <a:t>Employ the least privilege principle when implementing information</a:t>
                      </a:r>
                      <a:br>
                        <a:rPr lang="en-US" sz="1000" u="none" strike="noStrike" dirty="0">
                          <a:effectLst/>
                        </a:rPr>
                      </a:br>
                      <a:r>
                        <a:rPr lang="en-US" sz="1000" u="none" strike="noStrike" dirty="0">
                          <a:effectLst/>
                        </a:rPr>
                        <a:t>system access.</a:t>
                      </a:r>
                      <a:br>
                        <a:rPr lang="en-US" sz="1000" u="none" strike="noStrike" dirty="0">
                          <a:effectLst/>
                        </a:rPr>
                      </a:br>
                      <a:endParaRPr lang="en-US" sz="1000" b="0" i="0" u="none" strike="noStrike" dirty="0">
                        <a:effectLst/>
                        <a:latin typeface="Gill Sans MT" panose="020B0502020104020203" pitchFamily="34" charset="77"/>
                      </a:endParaRPr>
                    </a:p>
                  </a:txBody>
                  <a:tcPr marL="5099" marR="5099" marT="5099" marB="0"/>
                </a:tc>
                <a:extLst>
                  <a:ext uri="{0D108BD9-81ED-4DB2-BD59-A6C34878D82A}">
                    <a16:rowId xmlns:a16="http://schemas.microsoft.com/office/drawing/2014/main" val="1493475017"/>
                  </a:ext>
                </a:extLst>
              </a:tr>
              <a:tr h="598922">
                <a:tc>
                  <a:txBody>
                    <a:bodyPr/>
                    <a:lstStyle/>
                    <a:p>
                      <a:pPr algn="l" fontAlgn="ctr"/>
                      <a:r>
                        <a:rPr lang="en-US" sz="1000" u="none" strike="noStrike" dirty="0">
                          <a:effectLst/>
                        </a:rPr>
                        <a:t>User Access Provisioning</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a:effectLst/>
                        </a:rPr>
                        <a:t>IAM-06</a:t>
                      </a:r>
                      <a:endParaRPr lang="en-US" sz="1000" b="1" i="0" u="none" strike="noStrike">
                        <a:effectLst/>
                        <a:latin typeface="Gill Sans MT" panose="020B0502020104020203" pitchFamily="34" charset="77"/>
                      </a:endParaRPr>
                    </a:p>
                  </a:txBody>
                  <a:tcPr marL="5099" marR="5099" marT="5099" marB="0" anchor="ctr"/>
                </a:tc>
                <a:tc>
                  <a:txBody>
                    <a:bodyPr/>
                    <a:lstStyle/>
                    <a:p>
                      <a:pPr algn="l" fontAlgn="t"/>
                      <a:r>
                        <a:rPr lang="en-US" sz="1000" u="none" strike="noStrike" dirty="0">
                          <a:effectLst/>
                        </a:rPr>
                        <a:t>Define and implement a user access provisioning process which authorizes,</a:t>
                      </a:r>
                      <a:br>
                        <a:rPr lang="en-US" sz="1000" u="none" strike="noStrike" dirty="0">
                          <a:effectLst/>
                        </a:rPr>
                      </a:br>
                      <a:r>
                        <a:rPr lang="en-US" sz="1000" u="none" strike="noStrike" dirty="0">
                          <a:effectLst/>
                        </a:rPr>
                        <a:t>records, and communicates access changes to data and assets.</a:t>
                      </a:r>
                      <a:br>
                        <a:rPr lang="en-US" sz="1000" u="none" strike="noStrike" dirty="0">
                          <a:effectLst/>
                        </a:rPr>
                      </a:br>
                      <a:endParaRPr lang="en-US" sz="1000" b="0" i="0" u="none" strike="noStrike" dirty="0">
                        <a:effectLst/>
                        <a:latin typeface="Gill Sans MT" panose="020B0502020104020203" pitchFamily="34" charset="77"/>
                      </a:endParaRPr>
                    </a:p>
                  </a:txBody>
                  <a:tcPr marL="5099" marR="5099" marT="5099" marB="0"/>
                </a:tc>
                <a:extLst>
                  <a:ext uri="{0D108BD9-81ED-4DB2-BD59-A6C34878D82A}">
                    <a16:rowId xmlns:a16="http://schemas.microsoft.com/office/drawing/2014/main" val="538814933"/>
                  </a:ext>
                </a:extLst>
              </a:tr>
              <a:tr h="718707">
                <a:tc>
                  <a:txBody>
                    <a:bodyPr/>
                    <a:lstStyle/>
                    <a:p>
                      <a:pPr algn="l" fontAlgn="ctr"/>
                      <a:r>
                        <a:rPr lang="en-US" sz="1000" u="none" strike="noStrike" dirty="0">
                          <a:effectLst/>
                        </a:rPr>
                        <a:t>User Access Changes and Revocation</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a:effectLst/>
                        </a:rPr>
                        <a:t>IAM-07</a:t>
                      </a:r>
                      <a:endParaRPr lang="en-US" sz="1000" b="1" i="0" u="none" strike="noStrike">
                        <a:effectLst/>
                        <a:latin typeface="Gill Sans MT" panose="020B0502020104020203" pitchFamily="34" charset="77"/>
                      </a:endParaRPr>
                    </a:p>
                  </a:txBody>
                  <a:tcPr marL="5099" marR="5099" marT="5099" marB="0" anchor="ctr"/>
                </a:tc>
                <a:tc>
                  <a:txBody>
                    <a:bodyPr/>
                    <a:lstStyle/>
                    <a:p>
                      <a:pPr algn="l" fontAlgn="t"/>
                      <a:r>
                        <a:rPr lang="en-US" sz="1000" u="none" strike="noStrike" dirty="0">
                          <a:effectLst/>
                        </a:rPr>
                        <a:t>De-provision or respectively modify access of movers / leavers or</a:t>
                      </a:r>
                      <a:br>
                        <a:rPr lang="en-US" sz="1000" u="none" strike="noStrike" dirty="0">
                          <a:effectLst/>
                        </a:rPr>
                      </a:br>
                      <a:r>
                        <a:rPr lang="en-US" sz="1000" u="none" strike="noStrike" dirty="0">
                          <a:effectLst/>
                        </a:rPr>
                        <a:t>system identity changes in a timely manner in order to effectively adopt and</a:t>
                      </a:r>
                      <a:br>
                        <a:rPr lang="en-US" sz="1000" u="none" strike="noStrike" dirty="0">
                          <a:effectLst/>
                        </a:rPr>
                      </a:br>
                      <a:r>
                        <a:rPr lang="en-US" sz="1000" u="none" strike="noStrike" dirty="0">
                          <a:effectLst/>
                        </a:rPr>
                        <a:t>communicate identity and access management policies.</a:t>
                      </a:r>
                      <a:br>
                        <a:rPr lang="en-US" sz="1000" u="none" strike="noStrike" dirty="0">
                          <a:effectLst/>
                        </a:rPr>
                      </a:br>
                      <a:endParaRPr lang="en-US" sz="1000" b="0" i="0" u="none" strike="noStrike" dirty="0">
                        <a:effectLst/>
                        <a:latin typeface="Gill Sans MT" panose="020B0502020104020203" pitchFamily="34" charset="77"/>
                      </a:endParaRPr>
                    </a:p>
                  </a:txBody>
                  <a:tcPr marL="5099" marR="5099" marT="5099" marB="0"/>
                </a:tc>
                <a:extLst>
                  <a:ext uri="{0D108BD9-81ED-4DB2-BD59-A6C34878D82A}">
                    <a16:rowId xmlns:a16="http://schemas.microsoft.com/office/drawing/2014/main" val="70602494"/>
                  </a:ext>
                </a:extLst>
              </a:tr>
              <a:tr h="598922">
                <a:tc>
                  <a:txBody>
                    <a:bodyPr/>
                    <a:lstStyle/>
                    <a:p>
                      <a:pPr algn="l" fontAlgn="ctr"/>
                      <a:r>
                        <a:rPr lang="en-US" sz="1000" u="none" strike="noStrike" dirty="0">
                          <a:effectLst/>
                        </a:rPr>
                        <a:t>User Access Review</a:t>
                      </a:r>
                      <a:endParaRPr lang="en-US" sz="1000" b="0" i="0" u="none" strike="noStrike" dirty="0">
                        <a:effectLst/>
                        <a:latin typeface="Gill Sans MT" panose="020B0502020104020203" pitchFamily="34" charset="77"/>
                      </a:endParaRPr>
                    </a:p>
                  </a:txBody>
                  <a:tcPr marL="5099" marR="5099" marT="5099" marB="0" anchor="ctr"/>
                </a:tc>
                <a:tc>
                  <a:txBody>
                    <a:bodyPr/>
                    <a:lstStyle/>
                    <a:p>
                      <a:pPr algn="ctr" fontAlgn="ctr"/>
                      <a:r>
                        <a:rPr lang="en-US" sz="1000" u="none" strike="noStrike">
                          <a:effectLst/>
                        </a:rPr>
                        <a:t>IAM-08</a:t>
                      </a:r>
                      <a:endParaRPr lang="en-US" sz="1000" b="1" i="0" u="none" strike="noStrike">
                        <a:effectLst/>
                        <a:latin typeface="Gill Sans MT" panose="020B0502020104020203" pitchFamily="34" charset="77"/>
                      </a:endParaRPr>
                    </a:p>
                  </a:txBody>
                  <a:tcPr marL="5099" marR="5099" marT="5099" marB="0" anchor="ctr"/>
                </a:tc>
                <a:tc>
                  <a:txBody>
                    <a:bodyPr/>
                    <a:lstStyle/>
                    <a:p>
                      <a:pPr algn="l" fontAlgn="t"/>
                      <a:r>
                        <a:rPr lang="en-US" sz="1000" u="none" strike="noStrike" dirty="0">
                          <a:effectLst/>
                        </a:rPr>
                        <a:t>Review and revalidate user access for least privilege and separation</a:t>
                      </a:r>
                      <a:br>
                        <a:rPr lang="en-US" sz="1000" u="none" strike="noStrike" dirty="0">
                          <a:effectLst/>
                        </a:rPr>
                      </a:br>
                      <a:r>
                        <a:rPr lang="en-US" sz="1000" u="none" strike="noStrike" dirty="0">
                          <a:effectLst/>
                        </a:rPr>
                        <a:t>of duties with a frequency that is commensurate with organizational risk tolerance.</a:t>
                      </a:r>
                      <a:br>
                        <a:rPr lang="en-US" sz="1000" u="none" strike="noStrike" dirty="0">
                          <a:effectLst/>
                        </a:rPr>
                      </a:br>
                      <a:endParaRPr lang="en-US" sz="1000" b="0" i="0" u="none" strike="noStrike" dirty="0">
                        <a:effectLst/>
                        <a:latin typeface="Gill Sans MT" panose="020B0502020104020203" pitchFamily="34" charset="77"/>
                      </a:endParaRPr>
                    </a:p>
                  </a:txBody>
                  <a:tcPr marL="5099" marR="5099" marT="5099" marB="0"/>
                </a:tc>
                <a:extLst>
                  <a:ext uri="{0D108BD9-81ED-4DB2-BD59-A6C34878D82A}">
                    <a16:rowId xmlns:a16="http://schemas.microsoft.com/office/drawing/2014/main" val="1330692814"/>
                  </a:ext>
                </a:extLst>
              </a:tr>
            </a:tbl>
          </a:graphicData>
        </a:graphic>
      </p:graphicFrame>
    </p:spTree>
    <p:extLst>
      <p:ext uri="{BB962C8B-B14F-4D97-AF65-F5344CB8AC3E}">
        <p14:creationId xmlns:p14="http://schemas.microsoft.com/office/powerpoint/2010/main" val="1255197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797260"/>
            <a:ext cx="7931224" cy="5263480"/>
          </a:xfrm>
        </p:spPr>
        <p:txBody>
          <a:bodyPr/>
          <a:lstStyle/>
          <a:p>
            <a:pPr marL="0" indent="0">
              <a:buNone/>
            </a:pPr>
            <a:r>
              <a:rPr lang="en-US" sz="1600" dirty="0"/>
              <a:t>CCM Domains and Controls</a:t>
            </a:r>
          </a:p>
          <a:p>
            <a:pPr marL="0" indent="0">
              <a:buNone/>
            </a:pPr>
            <a:r>
              <a:rPr lang="en-US" sz="1600" b="1" dirty="0"/>
              <a:t>Identity &amp; Access Management – IAM </a:t>
            </a:r>
          </a:p>
          <a:p>
            <a:pPr marL="0" indent="0">
              <a:buNone/>
            </a:pPr>
            <a:endParaRPr lang="en-US" sz="2000" dirty="0"/>
          </a:p>
          <a:p>
            <a:pPr marL="0" indent="0">
              <a:buNone/>
            </a:pPr>
            <a:endParaRPr lang="en-US" sz="2000" dirty="0"/>
          </a:p>
        </p:txBody>
      </p:sp>
      <p:graphicFrame>
        <p:nvGraphicFramePr>
          <p:cNvPr id="3" name="Table 2">
            <a:extLst>
              <a:ext uri="{FF2B5EF4-FFF2-40B4-BE49-F238E27FC236}">
                <a16:creationId xmlns:a16="http://schemas.microsoft.com/office/drawing/2014/main" id="{268CB87B-1819-3969-F8A9-E8758EB87B08}"/>
              </a:ext>
            </a:extLst>
          </p:cNvPr>
          <p:cNvGraphicFramePr>
            <a:graphicFrameLocks noGrp="1"/>
          </p:cNvGraphicFramePr>
          <p:nvPr>
            <p:extLst>
              <p:ext uri="{D42A27DB-BD31-4B8C-83A1-F6EECF244321}">
                <p14:modId xmlns:p14="http://schemas.microsoft.com/office/powerpoint/2010/main" val="727344729"/>
              </p:ext>
            </p:extLst>
          </p:nvPr>
        </p:nvGraphicFramePr>
        <p:xfrm>
          <a:off x="459124" y="1412776"/>
          <a:ext cx="8363272" cy="5380002"/>
        </p:xfrm>
        <a:graphic>
          <a:graphicData uri="http://schemas.openxmlformats.org/drawingml/2006/table">
            <a:tbl>
              <a:tblPr>
                <a:tableStyleId>{5C22544A-7EE6-4342-B048-85BDC9FD1C3A}</a:tableStyleId>
              </a:tblPr>
              <a:tblGrid>
                <a:gridCol w="2150841">
                  <a:extLst>
                    <a:ext uri="{9D8B030D-6E8A-4147-A177-3AD203B41FA5}">
                      <a16:colId xmlns:a16="http://schemas.microsoft.com/office/drawing/2014/main" val="1741552446"/>
                    </a:ext>
                  </a:extLst>
                </a:gridCol>
                <a:gridCol w="940993">
                  <a:extLst>
                    <a:ext uri="{9D8B030D-6E8A-4147-A177-3AD203B41FA5}">
                      <a16:colId xmlns:a16="http://schemas.microsoft.com/office/drawing/2014/main" val="825639626"/>
                    </a:ext>
                  </a:extLst>
                </a:gridCol>
                <a:gridCol w="5271438">
                  <a:extLst>
                    <a:ext uri="{9D8B030D-6E8A-4147-A177-3AD203B41FA5}">
                      <a16:colId xmlns:a16="http://schemas.microsoft.com/office/drawing/2014/main" val="2744415168"/>
                    </a:ext>
                  </a:extLst>
                </a:gridCol>
              </a:tblGrid>
              <a:tr h="763004">
                <a:tc>
                  <a:txBody>
                    <a:bodyPr/>
                    <a:lstStyle/>
                    <a:p>
                      <a:pPr algn="l" fontAlgn="ctr"/>
                      <a:r>
                        <a:rPr lang="en-US" sz="1000" u="none" strike="noStrike" dirty="0">
                          <a:effectLst/>
                        </a:rPr>
                        <a:t>Segregation of Privileged Access Roles</a:t>
                      </a:r>
                      <a:endParaRPr lang="en-US" sz="1000" b="0" i="0" u="none" strike="noStrike" dirty="0">
                        <a:effectLst/>
                        <a:latin typeface="Gill Sans MT" panose="020B0502020104020203" pitchFamily="34" charset="77"/>
                      </a:endParaRPr>
                    </a:p>
                  </a:txBody>
                  <a:tcPr marL="3709" marR="3709" marT="3709" marB="0" anchor="ctr"/>
                </a:tc>
                <a:tc>
                  <a:txBody>
                    <a:bodyPr/>
                    <a:lstStyle/>
                    <a:p>
                      <a:pPr algn="ctr" fontAlgn="ctr"/>
                      <a:r>
                        <a:rPr lang="en-US" sz="1000" u="none" strike="noStrike">
                          <a:effectLst/>
                        </a:rPr>
                        <a:t>IAM-09</a:t>
                      </a:r>
                      <a:endParaRPr lang="en-US" sz="1000" b="1" i="0" u="none" strike="noStrike">
                        <a:effectLst/>
                        <a:latin typeface="Gill Sans MT" panose="020B0502020104020203" pitchFamily="34" charset="77"/>
                      </a:endParaRPr>
                    </a:p>
                  </a:txBody>
                  <a:tcPr marL="3709" marR="3709" marT="3709"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for the segregation of privileged access roles such that administrative</a:t>
                      </a:r>
                      <a:br>
                        <a:rPr lang="en-US" sz="1000" u="none" strike="noStrike" dirty="0">
                          <a:effectLst/>
                        </a:rPr>
                      </a:br>
                      <a:r>
                        <a:rPr lang="en-US" sz="1000" u="none" strike="noStrike" dirty="0">
                          <a:effectLst/>
                        </a:rPr>
                        <a:t>access to data, encryption and key management capabilities and logging capabilities</a:t>
                      </a:r>
                      <a:br>
                        <a:rPr lang="en-US" sz="1000" u="none" strike="noStrike" dirty="0">
                          <a:effectLst/>
                        </a:rPr>
                      </a:br>
                      <a:r>
                        <a:rPr lang="en-US" sz="1000" u="none" strike="noStrike" dirty="0">
                          <a:effectLst/>
                        </a:rPr>
                        <a:t>are distinct and separated.</a:t>
                      </a:r>
                      <a:br>
                        <a:rPr lang="en-US" sz="1000" u="none" strike="noStrike" dirty="0">
                          <a:effectLst/>
                        </a:rPr>
                      </a:br>
                      <a:endParaRPr lang="en-US" sz="1000" b="0" i="0" u="none" strike="noStrike" dirty="0">
                        <a:effectLst/>
                        <a:latin typeface="Gill Sans MT" panose="020B0502020104020203" pitchFamily="34" charset="77"/>
                      </a:endParaRPr>
                    </a:p>
                  </a:txBody>
                  <a:tcPr marL="3709" marR="3709" marT="3709" marB="0"/>
                </a:tc>
                <a:extLst>
                  <a:ext uri="{0D108BD9-81ED-4DB2-BD59-A6C34878D82A}">
                    <a16:rowId xmlns:a16="http://schemas.microsoft.com/office/drawing/2014/main" val="131518374"/>
                  </a:ext>
                </a:extLst>
              </a:tr>
              <a:tr h="611142">
                <a:tc>
                  <a:txBody>
                    <a:bodyPr/>
                    <a:lstStyle/>
                    <a:p>
                      <a:pPr algn="l" fontAlgn="ctr"/>
                      <a:r>
                        <a:rPr lang="en-US" sz="1000" u="none" strike="noStrike" dirty="0">
                          <a:effectLst/>
                        </a:rPr>
                        <a:t>Management of Privileged Access Roles</a:t>
                      </a:r>
                      <a:endParaRPr lang="en-US" sz="1000" b="0" i="0" u="none" strike="noStrike" dirty="0">
                        <a:effectLst/>
                        <a:latin typeface="Gill Sans MT" panose="020B0502020104020203" pitchFamily="34" charset="77"/>
                      </a:endParaRPr>
                    </a:p>
                  </a:txBody>
                  <a:tcPr marL="3709" marR="3709" marT="3709" marB="0" anchor="ctr"/>
                </a:tc>
                <a:tc>
                  <a:txBody>
                    <a:bodyPr/>
                    <a:lstStyle/>
                    <a:p>
                      <a:pPr algn="ctr" fontAlgn="ctr"/>
                      <a:r>
                        <a:rPr lang="en-US" sz="1000" u="none" strike="noStrike" dirty="0">
                          <a:effectLst/>
                        </a:rPr>
                        <a:t>IAM-10</a:t>
                      </a:r>
                      <a:endParaRPr lang="en-US" sz="1000" b="1" i="0" u="none" strike="noStrike" dirty="0">
                        <a:effectLst/>
                        <a:latin typeface="Gill Sans MT" panose="020B0502020104020203" pitchFamily="34" charset="77"/>
                      </a:endParaRPr>
                    </a:p>
                  </a:txBody>
                  <a:tcPr marL="3709" marR="3709" marT="3709" marB="0" anchor="ctr"/>
                </a:tc>
                <a:tc>
                  <a:txBody>
                    <a:bodyPr/>
                    <a:lstStyle/>
                    <a:p>
                      <a:pPr algn="l" fontAlgn="t"/>
                      <a:r>
                        <a:rPr lang="en-US" sz="1000" u="none" strike="noStrike">
                          <a:effectLst/>
                        </a:rPr>
                        <a:t>Define and implement an access process to ensure privileged access</a:t>
                      </a:r>
                      <a:br>
                        <a:rPr lang="en-US" sz="1000" u="none" strike="noStrike">
                          <a:effectLst/>
                        </a:rPr>
                      </a:br>
                      <a:r>
                        <a:rPr lang="en-US" sz="1000" u="none" strike="noStrike">
                          <a:effectLst/>
                        </a:rPr>
                        <a:t>roles and rights are granted for a time limited period, and implement procedures</a:t>
                      </a:r>
                      <a:br>
                        <a:rPr lang="en-US" sz="1000" u="none" strike="noStrike">
                          <a:effectLst/>
                        </a:rPr>
                      </a:br>
                      <a:r>
                        <a:rPr lang="en-US" sz="1000" u="none" strike="noStrike">
                          <a:effectLst/>
                        </a:rPr>
                        <a:t>to prevent the culmination of segregated privileged access.</a:t>
                      </a:r>
                      <a:br>
                        <a:rPr lang="en-US" sz="1000" u="none" strike="noStrike">
                          <a:effectLst/>
                        </a:rPr>
                      </a:br>
                      <a:endParaRPr lang="en-US" sz="1000" b="0" i="0" u="none" strike="noStrike">
                        <a:effectLst/>
                        <a:latin typeface="Gill Sans MT" panose="020B0502020104020203" pitchFamily="34" charset="77"/>
                      </a:endParaRPr>
                    </a:p>
                  </a:txBody>
                  <a:tcPr marL="3709" marR="3709" marT="3709" marB="0"/>
                </a:tc>
                <a:extLst>
                  <a:ext uri="{0D108BD9-81ED-4DB2-BD59-A6C34878D82A}">
                    <a16:rowId xmlns:a16="http://schemas.microsoft.com/office/drawing/2014/main" val="499164563"/>
                  </a:ext>
                </a:extLst>
              </a:tr>
              <a:tr h="611142">
                <a:tc>
                  <a:txBody>
                    <a:bodyPr/>
                    <a:lstStyle/>
                    <a:p>
                      <a:pPr algn="l" fontAlgn="ctr"/>
                      <a:r>
                        <a:rPr lang="en-US" sz="1000" u="none" strike="noStrike" dirty="0">
                          <a:effectLst/>
                        </a:rPr>
                        <a:t>CSCs Approval for Agreed Privileged Access Roles</a:t>
                      </a:r>
                      <a:endParaRPr lang="en-US" sz="1000" b="0" i="0" u="none" strike="noStrike" dirty="0">
                        <a:effectLst/>
                        <a:latin typeface="Gill Sans MT" panose="020B0502020104020203" pitchFamily="34" charset="77"/>
                      </a:endParaRPr>
                    </a:p>
                  </a:txBody>
                  <a:tcPr marL="3709" marR="3709" marT="3709" marB="0" anchor="ctr"/>
                </a:tc>
                <a:tc>
                  <a:txBody>
                    <a:bodyPr/>
                    <a:lstStyle/>
                    <a:p>
                      <a:pPr algn="ctr" fontAlgn="ctr"/>
                      <a:r>
                        <a:rPr lang="en-US" sz="1000" u="none" strike="noStrike" dirty="0">
                          <a:effectLst/>
                        </a:rPr>
                        <a:t>IAM-11</a:t>
                      </a:r>
                      <a:endParaRPr lang="en-US" sz="1000" b="1" i="0" u="none" strike="noStrike" dirty="0">
                        <a:effectLst/>
                        <a:latin typeface="Gill Sans MT" panose="020B0502020104020203" pitchFamily="34" charset="77"/>
                      </a:endParaRPr>
                    </a:p>
                  </a:txBody>
                  <a:tcPr marL="3709" marR="3709" marT="3709" marB="0" anchor="ctr"/>
                </a:tc>
                <a:tc>
                  <a:txBody>
                    <a:bodyPr/>
                    <a:lstStyle/>
                    <a:p>
                      <a:pPr algn="l" fontAlgn="t"/>
                      <a:r>
                        <a:rPr lang="en-US" sz="1000" u="none" strike="noStrike" dirty="0">
                          <a:effectLst/>
                        </a:rPr>
                        <a:t>Define, implement and evaluate processes and procedures for customers</a:t>
                      </a:r>
                      <a:br>
                        <a:rPr lang="en-US" sz="1000" u="none" strike="noStrike" dirty="0">
                          <a:effectLst/>
                        </a:rPr>
                      </a:br>
                      <a:r>
                        <a:rPr lang="en-US" sz="1000" u="none" strike="noStrike" dirty="0">
                          <a:effectLst/>
                        </a:rPr>
                        <a:t>to participate, where applicable, in the granting of access for agreed, high</a:t>
                      </a:r>
                      <a:br>
                        <a:rPr lang="en-US" sz="1000" u="none" strike="noStrike" dirty="0">
                          <a:effectLst/>
                        </a:rPr>
                      </a:br>
                      <a:r>
                        <a:rPr lang="en-US" sz="1000" u="none" strike="noStrike" dirty="0">
                          <a:effectLst/>
                        </a:rPr>
                        <a:t>risk (as defined by the organizational risk assessment) privileged access roles.</a:t>
                      </a:r>
                      <a:br>
                        <a:rPr lang="en-US" sz="1000" u="none" strike="noStrike" dirty="0">
                          <a:effectLst/>
                        </a:rPr>
                      </a:br>
                      <a:endParaRPr lang="en-US" sz="1000" b="0" i="0" u="none" strike="noStrike" dirty="0">
                        <a:effectLst/>
                        <a:latin typeface="Gill Sans MT" panose="020B0502020104020203" pitchFamily="34" charset="77"/>
                      </a:endParaRPr>
                    </a:p>
                  </a:txBody>
                  <a:tcPr marL="3709" marR="3709" marT="3709" marB="0"/>
                </a:tc>
                <a:extLst>
                  <a:ext uri="{0D108BD9-81ED-4DB2-BD59-A6C34878D82A}">
                    <a16:rowId xmlns:a16="http://schemas.microsoft.com/office/drawing/2014/main" val="2872417544"/>
                  </a:ext>
                </a:extLst>
              </a:tr>
              <a:tr h="926274">
                <a:tc>
                  <a:txBody>
                    <a:bodyPr/>
                    <a:lstStyle/>
                    <a:p>
                      <a:pPr algn="l" fontAlgn="ctr"/>
                      <a:r>
                        <a:rPr lang="en-US" sz="1000" u="none" strike="noStrike" dirty="0">
                          <a:effectLst/>
                        </a:rPr>
                        <a:t>Safeguard Logs Integrity</a:t>
                      </a:r>
                      <a:endParaRPr lang="en-US" sz="1000" b="0" i="0" u="none" strike="noStrike" dirty="0">
                        <a:effectLst/>
                        <a:latin typeface="Gill Sans MT" panose="020B0502020104020203" pitchFamily="34" charset="77"/>
                      </a:endParaRPr>
                    </a:p>
                  </a:txBody>
                  <a:tcPr marL="3709" marR="3709" marT="3709" marB="0" anchor="ctr"/>
                </a:tc>
                <a:tc>
                  <a:txBody>
                    <a:bodyPr/>
                    <a:lstStyle/>
                    <a:p>
                      <a:pPr algn="ctr" fontAlgn="ctr"/>
                      <a:r>
                        <a:rPr lang="en-US" sz="1000" u="none" strike="noStrike">
                          <a:effectLst/>
                        </a:rPr>
                        <a:t>IAM-12</a:t>
                      </a:r>
                      <a:endParaRPr lang="en-US" sz="1000" b="1" i="0" u="none" strike="noStrike">
                        <a:effectLst/>
                        <a:latin typeface="Gill Sans MT" panose="020B0502020104020203" pitchFamily="34" charset="77"/>
                      </a:endParaRPr>
                    </a:p>
                  </a:txBody>
                  <a:tcPr marL="3709" marR="3709" marT="3709"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to ensure the logging infrastructure is read-only for all with write</a:t>
                      </a:r>
                      <a:br>
                        <a:rPr lang="en-US" sz="1000" u="none" strike="noStrike" dirty="0">
                          <a:effectLst/>
                        </a:rPr>
                      </a:br>
                      <a:r>
                        <a:rPr lang="en-US" sz="1000" u="none" strike="noStrike" dirty="0">
                          <a:effectLst/>
                        </a:rPr>
                        <a:t>access, including privileged access roles, and that the ability to disable it</a:t>
                      </a:r>
                      <a:br>
                        <a:rPr lang="en-US" sz="1000" u="none" strike="noStrike" dirty="0">
                          <a:effectLst/>
                        </a:rPr>
                      </a:br>
                      <a:r>
                        <a:rPr lang="en-US" sz="1000" u="none" strike="noStrike" dirty="0">
                          <a:effectLst/>
                        </a:rPr>
                        <a:t>is controlled through a procedure that ensures the segregation of duties and</a:t>
                      </a:r>
                      <a:br>
                        <a:rPr lang="en-US" sz="1000" u="none" strike="noStrike" dirty="0">
                          <a:effectLst/>
                        </a:rPr>
                      </a:br>
                      <a:r>
                        <a:rPr lang="en-US" sz="1000" u="none" strike="noStrike" dirty="0">
                          <a:effectLst/>
                        </a:rPr>
                        <a:t>break glass procedures.</a:t>
                      </a:r>
                      <a:br>
                        <a:rPr lang="en-US" sz="1000" u="none" strike="noStrike" dirty="0">
                          <a:effectLst/>
                        </a:rPr>
                      </a:br>
                      <a:endParaRPr lang="en-US" sz="1000" b="0" i="0" u="none" strike="noStrike" dirty="0">
                        <a:effectLst/>
                        <a:latin typeface="Gill Sans MT" panose="020B0502020104020203" pitchFamily="34" charset="77"/>
                      </a:endParaRPr>
                    </a:p>
                  </a:txBody>
                  <a:tcPr marL="3709" marR="3709" marT="3709" marB="0"/>
                </a:tc>
                <a:extLst>
                  <a:ext uri="{0D108BD9-81ED-4DB2-BD59-A6C34878D82A}">
                    <a16:rowId xmlns:a16="http://schemas.microsoft.com/office/drawing/2014/main" val="4073091222"/>
                  </a:ext>
                </a:extLst>
              </a:tr>
              <a:tr h="611142">
                <a:tc>
                  <a:txBody>
                    <a:bodyPr/>
                    <a:lstStyle/>
                    <a:p>
                      <a:pPr algn="l" fontAlgn="ctr"/>
                      <a:r>
                        <a:rPr lang="en-US" sz="1000" u="none" strike="noStrike" dirty="0">
                          <a:effectLst/>
                        </a:rPr>
                        <a:t>Uniquely Identifiable Users</a:t>
                      </a:r>
                      <a:endParaRPr lang="en-US" sz="1000" b="0" i="0" u="none" strike="noStrike" dirty="0">
                        <a:effectLst/>
                        <a:latin typeface="Gill Sans MT" panose="020B0502020104020203" pitchFamily="34" charset="77"/>
                      </a:endParaRPr>
                    </a:p>
                  </a:txBody>
                  <a:tcPr marL="3709" marR="3709" marT="3709" marB="0" anchor="ctr"/>
                </a:tc>
                <a:tc>
                  <a:txBody>
                    <a:bodyPr/>
                    <a:lstStyle/>
                    <a:p>
                      <a:pPr algn="ctr" fontAlgn="ctr"/>
                      <a:r>
                        <a:rPr lang="en-US" sz="1000" u="none" strike="noStrike">
                          <a:effectLst/>
                        </a:rPr>
                        <a:t>IAM-13</a:t>
                      </a:r>
                      <a:endParaRPr lang="en-US" sz="1000" b="1" i="0" u="none" strike="noStrike">
                        <a:effectLst/>
                        <a:latin typeface="Gill Sans MT" panose="020B0502020104020203" pitchFamily="34" charset="77"/>
                      </a:endParaRPr>
                    </a:p>
                  </a:txBody>
                  <a:tcPr marL="3709" marR="3709" marT="3709"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that ensure users are identifiable through unique IDs or which can</a:t>
                      </a:r>
                      <a:br>
                        <a:rPr lang="en-US" sz="1000" u="none" strike="noStrike" dirty="0">
                          <a:effectLst/>
                        </a:rPr>
                      </a:br>
                      <a:r>
                        <a:rPr lang="en-US" sz="1000" u="none" strike="noStrike" dirty="0">
                          <a:effectLst/>
                        </a:rPr>
                        <a:t>associate individuals to the usage of user IDs.</a:t>
                      </a:r>
                      <a:br>
                        <a:rPr lang="en-US" sz="1000" u="none" strike="noStrike" dirty="0">
                          <a:effectLst/>
                        </a:rPr>
                      </a:br>
                      <a:endParaRPr lang="en-US" sz="1000" b="0" i="0" u="none" strike="noStrike" dirty="0">
                        <a:effectLst/>
                        <a:latin typeface="Gill Sans MT" panose="020B0502020104020203" pitchFamily="34" charset="77"/>
                      </a:endParaRPr>
                    </a:p>
                  </a:txBody>
                  <a:tcPr marL="3709" marR="3709" marT="3709" marB="0"/>
                </a:tc>
                <a:extLst>
                  <a:ext uri="{0D108BD9-81ED-4DB2-BD59-A6C34878D82A}">
                    <a16:rowId xmlns:a16="http://schemas.microsoft.com/office/drawing/2014/main" val="861238119"/>
                  </a:ext>
                </a:extLst>
              </a:tr>
              <a:tr h="926274">
                <a:tc>
                  <a:txBody>
                    <a:bodyPr/>
                    <a:lstStyle/>
                    <a:p>
                      <a:pPr algn="l" fontAlgn="ctr"/>
                      <a:r>
                        <a:rPr lang="en-US" sz="1000" u="none" strike="noStrike" dirty="0">
                          <a:effectLst/>
                        </a:rPr>
                        <a:t>Strong Authentication</a:t>
                      </a:r>
                      <a:endParaRPr lang="en-US" sz="1000" b="0" i="0" u="none" strike="noStrike" dirty="0">
                        <a:effectLst/>
                        <a:latin typeface="Gill Sans MT" panose="020B0502020104020203" pitchFamily="34" charset="77"/>
                      </a:endParaRPr>
                    </a:p>
                  </a:txBody>
                  <a:tcPr marL="3709" marR="3709" marT="3709" marB="0" anchor="ctr"/>
                </a:tc>
                <a:tc>
                  <a:txBody>
                    <a:bodyPr/>
                    <a:lstStyle/>
                    <a:p>
                      <a:pPr algn="ctr" fontAlgn="ctr"/>
                      <a:r>
                        <a:rPr lang="en-US" sz="1000" u="none" strike="noStrike">
                          <a:effectLst/>
                        </a:rPr>
                        <a:t>IAM-14</a:t>
                      </a:r>
                      <a:endParaRPr lang="en-US" sz="1000" b="1" i="0" u="none" strike="noStrike">
                        <a:effectLst/>
                        <a:latin typeface="Gill Sans MT" panose="020B0502020104020203" pitchFamily="34" charset="77"/>
                      </a:endParaRPr>
                    </a:p>
                  </a:txBody>
                  <a:tcPr marL="3709" marR="3709" marT="3709"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for authenticating access to systems, application and data assets,</a:t>
                      </a:r>
                      <a:br>
                        <a:rPr lang="en-US" sz="1000" u="none" strike="noStrike" dirty="0">
                          <a:effectLst/>
                        </a:rPr>
                      </a:br>
                      <a:r>
                        <a:rPr lang="en-US" sz="1000" u="none" strike="noStrike" dirty="0">
                          <a:effectLst/>
                        </a:rPr>
                        <a:t>including multifactor authentication for at least privileged user and sensitive</a:t>
                      </a:r>
                      <a:br>
                        <a:rPr lang="en-US" sz="1000" u="none" strike="noStrike" dirty="0">
                          <a:effectLst/>
                        </a:rPr>
                      </a:br>
                      <a:r>
                        <a:rPr lang="en-US" sz="1000" u="none" strike="noStrike" dirty="0">
                          <a:effectLst/>
                        </a:rPr>
                        <a:t>data access. Adopt digital certificates or alternatives which achieve an equivalent</a:t>
                      </a:r>
                      <a:br>
                        <a:rPr lang="en-US" sz="1000" u="none" strike="noStrike" dirty="0">
                          <a:effectLst/>
                        </a:rPr>
                      </a:br>
                      <a:r>
                        <a:rPr lang="en-US" sz="1000" u="none" strike="noStrike" dirty="0">
                          <a:effectLst/>
                        </a:rPr>
                        <a:t>level of security for system identities.</a:t>
                      </a:r>
                      <a:br>
                        <a:rPr lang="en-US" sz="1000" u="none" strike="noStrike" dirty="0">
                          <a:effectLst/>
                        </a:rPr>
                      </a:br>
                      <a:endParaRPr lang="en-US" sz="1000" b="0" i="0" u="none" strike="noStrike" dirty="0">
                        <a:effectLst/>
                        <a:latin typeface="Gill Sans MT" panose="020B0502020104020203" pitchFamily="34" charset="77"/>
                      </a:endParaRPr>
                    </a:p>
                  </a:txBody>
                  <a:tcPr marL="3709" marR="3709" marT="3709" marB="0"/>
                </a:tc>
                <a:extLst>
                  <a:ext uri="{0D108BD9-81ED-4DB2-BD59-A6C34878D82A}">
                    <a16:rowId xmlns:a16="http://schemas.microsoft.com/office/drawing/2014/main" val="3808696363"/>
                  </a:ext>
                </a:extLst>
              </a:tr>
              <a:tr h="459281">
                <a:tc>
                  <a:txBody>
                    <a:bodyPr/>
                    <a:lstStyle/>
                    <a:p>
                      <a:pPr algn="l" fontAlgn="ctr"/>
                      <a:r>
                        <a:rPr lang="en-US" sz="1000" u="none" strike="noStrike" dirty="0">
                          <a:effectLst/>
                        </a:rPr>
                        <a:t>Passwords Management</a:t>
                      </a:r>
                      <a:endParaRPr lang="en-US" sz="1000" b="0" i="0" u="none" strike="noStrike" dirty="0">
                        <a:effectLst/>
                        <a:latin typeface="Gill Sans MT" panose="020B0502020104020203" pitchFamily="34" charset="77"/>
                      </a:endParaRPr>
                    </a:p>
                  </a:txBody>
                  <a:tcPr marL="3709" marR="3709" marT="3709" marB="0" anchor="ctr"/>
                </a:tc>
                <a:tc>
                  <a:txBody>
                    <a:bodyPr/>
                    <a:lstStyle/>
                    <a:p>
                      <a:pPr algn="ctr" fontAlgn="ctr"/>
                      <a:r>
                        <a:rPr lang="en-US" sz="1000" u="none" strike="noStrike">
                          <a:effectLst/>
                        </a:rPr>
                        <a:t>IAM-15</a:t>
                      </a:r>
                      <a:endParaRPr lang="en-US" sz="1000" b="1" i="0" u="none" strike="noStrike">
                        <a:effectLst/>
                        <a:latin typeface="Gill Sans MT" panose="020B0502020104020203" pitchFamily="34" charset="77"/>
                      </a:endParaRPr>
                    </a:p>
                  </a:txBody>
                  <a:tcPr marL="3709" marR="3709" marT="3709"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for the secure management of passwords.</a:t>
                      </a:r>
                      <a:br>
                        <a:rPr lang="en-US" sz="1000" u="none" strike="noStrike" dirty="0">
                          <a:effectLst/>
                        </a:rPr>
                      </a:br>
                      <a:endParaRPr lang="en-US" sz="1000" b="0" i="0" u="none" strike="noStrike" dirty="0">
                        <a:effectLst/>
                        <a:latin typeface="Gill Sans MT" panose="020B0502020104020203" pitchFamily="34" charset="77"/>
                      </a:endParaRPr>
                    </a:p>
                  </a:txBody>
                  <a:tcPr marL="3709" marR="3709" marT="3709" marB="0"/>
                </a:tc>
                <a:extLst>
                  <a:ext uri="{0D108BD9-81ED-4DB2-BD59-A6C34878D82A}">
                    <a16:rowId xmlns:a16="http://schemas.microsoft.com/office/drawing/2014/main" val="3587389804"/>
                  </a:ext>
                </a:extLst>
              </a:tr>
              <a:tr h="459281">
                <a:tc>
                  <a:txBody>
                    <a:bodyPr/>
                    <a:lstStyle/>
                    <a:p>
                      <a:pPr algn="l" fontAlgn="ctr"/>
                      <a:r>
                        <a:rPr lang="en-US" sz="1000" u="none" strike="noStrike" dirty="0">
                          <a:effectLst/>
                        </a:rPr>
                        <a:t>Authorization Mechanisms</a:t>
                      </a:r>
                      <a:endParaRPr lang="en-US" sz="1000" b="0" i="0" u="none" strike="noStrike" dirty="0">
                        <a:effectLst/>
                        <a:latin typeface="Gill Sans MT" panose="020B0502020104020203" pitchFamily="34" charset="77"/>
                      </a:endParaRPr>
                    </a:p>
                  </a:txBody>
                  <a:tcPr marL="3709" marR="3709" marT="3709" marB="0" anchor="ctr"/>
                </a:tc>
                <a:tc>
                  <a:txBody>
                    <a:bodyPr/>
                    <a:lstStyle/>
                    <a:p>
                      <a:pPr algn="ctr" fontAlgn="ctr"/>
                      <a:r>
                        <a:rPr lang="en-US" sz="1000" u="none" strike="noStrike">
                          <a:effectLst/>
                        </a:rPr>
                        <a:t>IAM-16</a:t>
                      </a:r>
                      <a:endParaRPr lang="en-US" sz="1000" b="1" i="0" u="none" strike="noStrike">
                        <a:effectLst/>
                        <a:latin typeface="Gill Sans MT" panose="020B0502020104020203" pitchFamily="34" charset="77"/>
                      </a:endParaRPr>
                    </a:p>
                  </a:txBody>
                  <a:tcPr marL="3709" marR="3709" marT="3709"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to verify access to data and system functions is authorized.</a:t>
                      </a:r>
                      <a:br>
                        <a:rPr lang="en-US" sz="1000" u="none" strike="noStrike" dirty="0">
                          <a:effectLst/>
                        </a:rPr>
                      </a:br>
                      <a:endParaRPr lang="en-US" sz="1000" b="0" i="0" u="none" strike="noStrike" dirty="0">
                        <a:effectLst/>
                        <a:latin typeface="Gill Sans MT" panose="020B0502020104020203" pitchFamily="34" charset="77"/>
                      </a:endParaRPr>
                    </a:p>
                  </a:txBody>
                  <a:tcPr marL="3709" marR="3709" marT="3709" marB="0"/>
                </a:tc>
                <a:extLst>
                  <a:ext uri="{0D108BD9-81ED-4DB2-BD59-A6C34878D82A}">
                    <a16:rowId xmlns:a16="http://schemas.microsoft.com/office/drawing/2014/main" val="520720409"/>
                  </a:ext>
                </a:extLst>
              </a:tr>
            </a:tbl>
          </a:graphicData>
        </a:graphic>
      </p:graphicFrame>
    </p:spTree>
    <p:extLst>
      <p:ext uri="{BB962C8B-B14F-4D97-AF65-F5344CB8AC3E}">
        <p14:creationId xmlns:p14="http://schemas.microsoft.com/office/powerpoint/2010/main" val="916001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Interoperability &amp; Portability – IPY </a:t>
            </a:r>
          </a:p>
          <a:p>
            <a:pPr marL="0" indent="0">
              <a:buNone/>
            </a:pPr>
            <a:endParaRPr lang="en-US" sz="1600" b="1" dirty="0"/>
          </a:p>
        </p:txBody>
      </p:sp>
      <p:graphicFrame>
        <p:nvGraphicFramePr>
          <p:cNvPr id="3" name="Table 2">
            <a:extLst>
              <a:ext uri="{FF2B5EF4-FFF2-40B4-BE49-F238E27FC236}">
                <a16:creationId xmlns:a16="http://schemas.microsoft.com/office/drawing/2014/main" id="{9B4AEA90-F2F9-6224-E026-B4D1B68AC5F0}"/>
              </a:ext>
            </a:extLst>
          </p:cNvPr>
          <p:cNvGraphicFramePr>
            <a:graphicFrameLocks noGrp="1"/>
          </p:cNvGraphicFramePr>
          <p:nvPr>
            <p:extLst>
              <p:ext uri="{D42A27DB-BD31-4B8C-83A1-F6EECF244321}">
                <p14:modId xmlns:p14="http://schemas.microsoft.com/office/powerpoint/2010/main" val="3155666470"/>
              </p:ext>
            </p:extLst>
          </p:nvPr>
        </p:nvGraphicFramePr>
        <p:xfrm>
          <a:off x="481470" y="1622879"/>
          <a:ext cx="7131359" cy="4351338"/>
        </p:xfrm>
        <a:graphic>
          <a:graphicData uri="http://schemas.openxmlformats.org/drawingml/2006/table">
            <a:tbl>
              <a:tblPr>
                <a:tableStyleId>{5C22544A-7EE6-4342-B048-85BDC9FD1C3A}</a:tableStyleId>
              </a:tblPr>
              <a:tblGrid>
                <a:gridCol w="1933928">
                  <a:extLst>
                    <a:ext uri="{9D8B030D-6E8A-4147-A177-3AD203B41FA5}">
                      <a16:colId xmlns:a16="http://schemas.microsoft.com/office/drawing/2014/main" val="4137646570"/>
                    </a:ext>
                  </a:extLst>
                </a:gridCol>
                <a:gridCol w="846093">
                  <a:extLst>
                    <a:ext uri="{9D8B030D-6E8A-4147-A177-3AD203B41FA5}">
                      <a16:colId xmlns:a16="http://schemas.microsoft.com/office/drawing/2014/main" val="2359488158"/>
                    </a:ext>
                  </a:extLst>
                </a:gridCol>
                <a:gridCol w="4351338">
                  <a:extLst>
                    <a:ext uri="{9D8B030D-6E8A-4147-A177-3AD203B41FA5}">
                      <a16:colId xmlns:a16="http://schemas.microsoft.com/office/drawing/2014/main" val="1828246412"/>
                    </a:ext>
                  </a:extLst>
                </a:gridCol>
              </a:tblGrid>
              <a:tr h="1772767">
                <a:tc>
                  <a:txBody>
                    <a:bodyPr/>
                    <a:lstStyle/>
                    <a:p>
                      <a:pPr algn="l" fontAlgn="ctr"/>
                      <a:r>
                        <a:rPr lang="en-US" sz="1000" u="none" strike="noStrike" dirty="0">
                          <a:effectLst/>
                        </a:rPr>
                        <a:t>Interoperability and Portability Policy and Procedures</a:t>
                      </a:r>
                      <a:endParaRPr lang="en-US" sz="1000" b="0" i="0" u="none" strike="noStrike" dirty="0">
                        <a:effectLst/>
                        <a:latin typeface="Gill Sans MT" panose="020B0502020104020203" pitchFamily="34" charset="77"/>
                      </a:endParaRPr>
                    </a:p>
                  </a:txBody>
                  <a:tcPr marL="7554" marR="7554" marT="7554" marB="0" anchor="ctr"/>
                </a:tc>
                <a:tc>
                  <a:txBody>
                    <a:bodyPr/>
                    <a:lstStyle/>
                    <a:p>
                      <a:pPr algn="ctr" fontAlgn="ctr"/>
                      <a:r>
                        <a:rPr lang="en-US" sz="1000" u="none" strike="noStrike">
                          <a:effectLst/>
                        </a:rPr>
                        <a:t>IPY-01</a:t>
                      </a:r>
                      <a:endParaRPr lang="en-US" sz="1000" b="1" i="0" u="none" strike="noStrike">
                        <a:effectLst/>
                        <a:latin typeface="Gill Sans MT" panose="020B0502020104020203" pitchFamily="34" charset="77"/>
                      </a:endParaRPr>
                    </a:p>
                  </a:txBody>
                  <a:tcPr marL="7554" marR="7554" marT="7554"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for interoperability and portability including</a:t>
                      </a:r>
                      <a:br>
                        <a:rPr lang="en-US" sz="1000" u="none" strike="noStrike">
                          <a:effectLst/>
                        </a:rPr>
                      </a:br>
                      <a:r>
                        <a:rPr lang="en-US" sz="1000" u="none" strike="noStrike">
                          <a:effectLst/>
                        </a:rPr>
                        <a:t>requirements for:</a:t>
                      </a:r>
                      <a:br>
                        <a:rPr lang="en-US" sz="1000" u="none" strike="noStrike">
                          <a:effectLst/>
                        </a:rPr>
                      </a:br>
                      <a:r>
                        <a:rPr lang="en-US" sz="1000" u="none" strike="noStrike">
                          <a:effectLst/>
                        </a:rPr>
                        <a:t>a. Communications between application interfaces</a:t>
                      </a:r>
                      <a:br>
                        <a:rPr lang="en-US" sz="1000" u="none" strike="noStrike">
                          <a:effectLst/>
                        </a:rPr>
                      </a:br>
                      <a:r>
                        <a:rPr lang="en-US" sz="1000" u="none" strike="noStrike">
                          <a:effectLst/>
                        </a:rPr>
                        <a:t>b. Information processing interoperability</a:t>
                      </a:r>
                      <a:br>
                        <a:rPr lang="en-US" sz="1000" u="none" strike="noStrike">
                          <a:effectLst/>
                        </a:rPr>
                      </a:br>
                      <a:r>
                        <a:rPr lang="en-US" sz="1000" u="none" strike="noStrike">
                          <a:effectLst/>
                        </a:rPr>
                        <a:t>c. Application development portability</a:t>
                      </a:r>
                      <a:br>
                        <a:rPr lang="en-US" sz="1000" u="none" strike="noStrike">
                          <a:effectLst/>
                        </a:rPr>
                      </a:br>
                      <a:r>
                        <a:rPr lang="en-US" sz="1000" u="none" strike="noStrike">
                          <a:effectLst/>
                        </a:rPr>
                        <a:t>d. Information/Data exchange, usage, portability, integrity, and persistence</a:t>
                      </a:r>
                      <a:br>
                        <a:rPr lang="en-US" sz="1000" u="none" strike="noStrike">
                          <a:effectLst/>
                        </a:rPr>
                      </a:br>
                      <a:r>
                        <a:rPr lang="en-US" sz="1000" u="none" strike="noStrike">
                          <a:effectLst/>
                        </a:rPr>
                        <a:t>Review and update the policies and procedures at least annually.</a:t>
                      </a:r>
                      <a:br>
                        <a:rPr lang="en-US" sz="1000" u="none" strike="noStrike">
                          <a:effectLst/>
                        </a:rPr>
                      </a:br>
                      <a:endParaRPr lang="en-US" sz="1000" b="0" i="0" u="none" strike="noStrike">
                        <a:effectLst/>
                        <a:latin typeface="Gill Sans MT" panose="020B0502020104020203" pitchFamily="34" charset="77"/>
                      </a:endParaRPr>
                    </a:p>
                  </a:txBody>
                  <a:tcPr marL="7554" marR="7554" marT="7554" marB="0"/>
                </a:tc>
                <a:extLst>
                  <a:ext uri="{0D108BD9-81ED-4DB2-BD59-A6C34878D82A}">
                    <a16:rowId xmlns:a16="http://schemas.microsoft.com/office/drawing/2014/main" val="3278588849"/>
                  </a:ext>
                </a:extLst>
              </a:tr>
              <a:tr h="644643">
                <a:tc>
                  <a:txBody>
                    <a:bodyPr/>
                    <a:lstStyle/>
                    <a:p>
                      <a:pPr algn="l" fontAlgn="ctr"/>
                      <a:r>
                        <a:rPr lang="en-US" sz="1000" u="none" strike="noStrike" dirty="0">
                          <a:effectLst/>
                        </a:rPr>
                        <a:t>Application Interface Availability</a:t>
                      </a:r>
                      <a:endParaRPr lang="en-US" sz="1000" b="0" i="0" u="none" strike="noStrike" dirty="0">
                        <a:effectLst/>
                        <a:latin typeface="Gill Sans MT" panose="020B0502020104020203" pitchFamily="34" charset="77"/>
                      </a:endParaRPr>
                    </a:p>
                  </a:txBody>
                  <a:tcPr marL="7554" marR="7554" marT="7554" marB="0" anchor="ctr"/>
                </a:tc>
                <a:tc>
                  <a:txBody>
                    <a:bodyPr/>
                    <a:lstStyle/>
                    <a:p>
                      <a:pPr algn="ctr" fontAlgn="ctr"/>
                      <a:r>
                        <a:rPr lang="en-US" sz="1000" u="none" strike="noStrike">
                          <a:effectLst/>
                        </a:rPr>
                        <a:t>IPY-02</a:t>
                      </a:r>
                      <a:endParaRPr lang="en-US" sz="1000" b="1" i="0" u="none" strike="noStrike">
                        <a:effectLst/>
                        <a:latin typeface="Gill Sans MT" panose="020B0502020104020203" pitchFamily="34" charset="77"/>
                      </a:endParaRPr>
                    </a:p>
                  </a:txBody>
                  <a:tcPr marL="7554" marR="7554" marT="7554" marB="0" anchor="ctr"/>
                </a:tc>
                <a:tc>
                  <a:txBody>
                    <a:bodyPr/>
                    <a:lstStyle/>
                    <a:p>
                      <a:pPr algn="l" fontAlgn="t"/>
                      <a:r>
                        <a:rPr lang="en-US" sz="1000" u="none" strike="noStrike">
                          <a:effectLst/>
                        </a:rPr>
                        <a:t>Provide application interface(s) to CSCs so that they programmatically</a:t>
                      </a:r>
                      <a:br>
                        <a:rPr lang="en-US" sz="1000" u="none" strike="noStrike">
                          <a:effectLst/>
                        </a:rPr>
                      </a:br>
                      <a:r>
                        <a:rPr lang="en-US" sz="1000" u="none" strike="noStrike">
                          <a:effectLst/>
                        </a:rPr>
                        <a:t>retrieve their data to enable interoperability and portability.</a:t>
                      </a:r>
                      <a:br>
                        <a:rPr lang="en-US" sz="1000" u="none" strike="noStrike">
                          <a:effectLst/>
                        </a:rPr>
                      </a:br>
                      <a:endParaRPr lang="en-US" sz="1000" b="0" i="0" u="none" strike="noStrike">
                        <a:effectLst/>
                        <a:latin typeface="Gill Sans MT" panose="020B0502020104020203" pitchFamily="34" charset="77"/>
                      </a:endParaRPr>
                    </a:p>
                  </a:txBody>
                  <a:tcPr marL="7554" marR="7554" marT="7554" marB="0"/>
                </a:tc>
                <a:extLst>
                  <a:ext uri="{0D108BD9-81ED-4DB2-BD59-A6C34878D82A}">
                    <a16:rowId xmlns:a16="http://schemas.microsoft.com/office/drawing/2014/main" val="3757561866"/>
                  </a:ext>
                </a:extLst>
              </a:tr>
              <a:tr h="644643">
                <a:tc>
                  <a:txBody>
                    <a:bodyPr/>
                    <a:lstStyle/>
                    <a:p>
                      <a:pPr algn="l" fontAlgn="ctr"/>
                      <a:r>
                        <a:rPr lang="en-US" sz="1000" u="none" strike="noStrike" dirty="0">
                          <a:effectLst/>
                        </a:rPr>
                        <a:t>Secure Interoperability and Portability Management</a:t>
                      </a:r>
                      <a:endParaRPr lang="en-US" sz="1000" b="0" i="0" u="none" strike="noStrike" dirty="0">
                        <a:effectLst/>
                        <a:latin typeface="Gill Sans MT" panose="020B0502020104020203" pitchFamily="34" charset="77"/>
                      </a:endParaRPr>
                    </a:p>
                  </a:txBody>
                  <a:tcPr marL="7554" marR="7554" marT="7554" marB="0" anchor="ctr"/>
                </a:tc>
                <a:tc>
                  <a:txBody>
                    <a:bodyPr/>
                    <a:lstStyle/>
                    <a:p>
                      <a:pPr algn="ctr" fontAlgn="ctr"/>
                      <a:r>
                        <a:rPr lang="en-US" sz="1000" u="none" strike="noStrike">
                          <a:effectLst/>
                        </a:rPr>
                        <a:t>IPY-03</a:t>
                      </a:r>
                      <a:endParaRPr lang="en-US" sz="1000" b="1" i="0" u="none" strike="noStrike">
                        <a:effectLst/>
                        <a:latin typeface="Gill Sans MT" panose="020B0502020104020203" pitchFamily="34" charset="77"/>
                      </a:endParaRPr>
                    </a:p>
                  </a:txBody>
                  <a:tcPr marL="7554" marR="7554" marT="7554" marB="0" anchor="ctr"/>
                </a:tc>
                <a:tc>
                  <a:txBody>
                    <a:bodyPr/>
                    <a:lstStyle/>
                    <a:p>
                      <a:pPr algn="l" fontAlgn="t"/>
                      <a:r>
                        <a:rPr lang="en-US" sz="1000" u="none" strike="noStrike">
                          <a:effectLst/>
                        </a:rPr>
                        <a:t>Implement cryptographically secure and standardized network protocols</a:t>
                      </a:r>
                      <a:br>
                        <a:rPr lang="en-US" sz="1000" u="none" strike="noStrike">
                          <a:effectLst/>
                        </a:rPr>
                      </a:br>
                      <a:r>
                        <a:rPr lang="en-US" sz="1000" u="none" strike="noStrike">
                          <a:effectLst/>
                        </a:rPr>
                        <a:t>for the management, import and export of data.</a:t>
                      </a:r>
                      <a:br>
                        <a:rPr lang="en-US" sz="1000" u="none" strike="noStrike">
                          <a:effectLst/>
                        </a:rPr>
                      </a:br>
                      <a:endParaRPr lang="en-US" sz="1000" b="0" i="0" u="none" strike="noStrike">
                        <a:effectLst/>
                        <a:latin typeface="Gill Sans MT" panose="020B0502020104020203" pitchFamily="34" charset="77"/>
                      </a:endParaRPr>
                    </a:p>
                  </a:txBody>
                  <a:tcPr marL="7554" marR="7554" marT="7554" marB="0"/>
                </a:tc>
                <a:extLst>
                  <a:ext uri="{0D108BD9-81ED-4DB2-BD59-A6C34878D82A}">
                    <a16:rowId xmlns:a16="http://schemas.microsoft.com/office/drawing/2014/main" val="953838266"/>
                  </a:ext>
                </a:extLst>
              </a:tr>
              <a:tr h="1289285">
                <a:tc>
                  <a:txBody>
                    <a:bodyPr/>
                    <a:lstStyle/>
                    <a:p>
                      <a:pPr algn="l" fontAlgn="ctr"/>
                      <a:r>
                        <a:rPr lang="en-US" sz="1000" u="none" strike="noStrike" dirty="0">
                          <a:effectLst/>
                        </a:rPr>
                        <a:t>Data Portability Contractual Obligations</a:t>
                      </a:r>
                      <a:endParaRPr lang="en-US" sz="1000" b="0" i="0" u="none" strike="noStrike" dirty="0">
                        <a:effectLst/>
                        <a:latin typeface="Gill Sans MT" panose="020B0502020104020203" pitchFamily="34" charset="77"/>
                      </a:endParaRPr>
                    </a:p>
                  </a:txBody>
                  <a:tcPr marL="7554" marR="7554" marT="7554" marB="0" anchor="ctr"/>
                </a:tc>
                <a:tc>
                  <a:txBody>
                    <a:bodyPr/>
                    <a:lstStyle/>
                    <a:p>
                      <a:pPr algn="ctr" fontAlgn="ctr"/>
                      <a:r>
                        <a:rPr lang="en-US" sz="1000" u="none" strike="noStrike">
                          <a:effectLst/>
                        </a:rPr>
                        <a:t>IPY-04</a:t>
                      </a:r>
                      <a:endParaRPr lang="en-US" sz="1000" b="1" i="0" u="none" strike="noStrike">
                        <a:effectLst/>
                        <a:latin typeface="Gill Sans MT" panose="020B0502020104020203" pitchFamily="34" charset="77"/>
                      </a:endParaRPr>
                    </a:p>
                  </a:txBody>
                  <a:tcPr marL="7554" marR="7554" marT="7554" marB="0" anchor="ctr"/>
                </a:tc>
                <a:tc>
                  <a:txBody>
                    <a:bodyPr/>
                    <a:lstStyle/>
                    <a:p>
                      <a:pPr algn="l" fontAlgn="t"/>
                      <a:r>
                        <a:rPr lang="en-US" sz="1000" u="none" strike="noStrike" dirty="0">
                          <a:effectLst/>
                        </a:rPr>
                        <a:t>Agreements must include provisions specifying CSCs access to data</a:t>
                      </a:r>
                      <a:br>
                        <a:rPr lang="en-US" sz="1000" u="none" strike="noStrike" dirty="0">
                          <a:effectLst/>
                        </a:rPr>
                      </a:br>
                      <a:r>
                        <a:rPr lang="en-US" sz="1000" u="none" strike="noStrike" dirty="0">
                          <a:effectLst/>
                        </a:rPr>
                        <a:t>upon contract termination and will include:</a:t>
                      </a:r>
                      <a:br>
                        <a:rPr lang="en-US" sz="1000" u="none" strike="noStrike" dirty="0">
                          <a:effectLst/>
                        </a:rPr>
                      </a:br>
                      <a:r>
                        <a:rPr lang="en-US" sz="1000" u="none" strike="noStrike" dirty="0">
                          <a:effectLst/>
                        </a:rPr>
                        <a:t>a. Data format</a:t>
                      </a:r>
                      <a:br>
                        <a:rPr lang="en-US" sz="1000" u="none" strike="noStrike" dirty="0">
                          <a:effectLst/>
                        </a:rPr>
                      </a:br>
                      <a:r>
                        <a:rPr lang="en-US" sz="1000" u="none" strike="noStrike" dirty="0">
                          <a:effectLst/>
                        </a:rPr>
                        <a:t>b. Length of time the data will be stored</a:t>
                      </a:r>
                      <a:br>
                        <a:rPr lang="en-US" sz="1000" u="none" strike="noStrike" dirty="0">
                          <a:effectLst/>
                        </a:rPr>
                      </a:br>
                      <a:r>
                        <a:rPr lang="en-US" sz="1000" u="none" strike="noStrike" dirty="0">
                          <a:effectLst/>
                        </a:rPr>
                        <a:t>c. Scope of the data retained and made available to the CSCs</a:t>
                      </a:r>
                      <a:br>
                        <a:rPr lang="en-US" sz="1000" u="none" strike="noStrike" dirty="0">
                          <a:effectLst/>
                        </a:rPr>
                      </a:br>
                      <a:r>
                        <a:rPr lang="en-US" sz="1000" u="none" strike="noStrike" dirty="0">
                          <a:effectLst/>
                        </a:rPr>
                        <a:t>d. Data deletion policy</a:t>
                      </a:r>
                      <a:br>
                        <a:rPr lang="en-US" sz="1000" u="none" strike="noStrike" dirty="0">
                          <a:effectLst/>
                        </a:rPr>
                      </a:br>
                      <a:endParaRPr lang="en-US" sz="1000" b="0" i="0" u="none" strike="noStrike" dirty="0">
                        <a:effectLst/>
                        <a:latin typeface="Gill Sans MT" panose="020B0502020104020203" pitchFamily="34" charset="77"/>
                      </a:endParaRPr>
                    </a:p>
                  </a:txBody>
                  <a:tcPr marL="7554" marR="7554" marT="7554" marB="0"/>
                </a:tc>
                <a:extLst>
                  <a:ext uri="{0D108BD9-81ED-4DB2-BD59-A6C34878D82A}">
                    <a16:rowId xmlns:a16="http://schemas.microsoft.com/office/drawing/2014/main" val="2038390060"/>
                  </a:ext>
                </a:extLst>
              </a:tr>
            </a:tbl>
          </a:graphicData>
        </a:graphic>
      </p:graphicFrame>
    </p:spTree>
    <p:extLst>
      <p:ext uri="{BB962C8B-B14F-4D97-AF65-F5344CB8AC3E}">
        <p14:creationId xmlns:p14="http://schemas.microsoft.com/office/powerpoint/2010/main" val="1236560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Infrastructure &amp; Virtualization Security – IVS </a:t>
            </a:r>
          </a:p>
          <a:p>
            <a:pPr marL="0" indent="0">
              <a:buNone/>
            </a:pPr>
            <a:endParaRPr lang="en-US" sz="2000" dirty="0"/>
          </a:p>
        </p:txBody>
      </p:sp>
      <p:graphicFrame>
        <p:nvGraphicFramePr>
          <p:cNvPr id="3" name="Table 2">
            <a:extLst>
              <a:ext uri="{FF2B5EF4-FFF2-40B4-BE49-F238E27FC236}">
                <a16:creationId xmlns:a16="http://schemas.microsoft.com/office/drawing/2014/main" id="{CBA8E85C-6A12-BCC0-A88B-8B064A69A7DD}"/>
              </a:ext>
            </a:extLst>
          </p:cNvPr>
          <p:cNvGraphicFramePr>
            <a:graphicFrameLocks noGrp="1"/>
          </p:cNvGraphicFramePr>
          <p:nvPr>
            <p:extLst>
              <p:ext uri="{D42A27DB-BD31-4B8C-83A1-F6EECF244321}">
                <p14:modId xmlns:p14="http://schemas.microsoft.com/office/powerpoint/2010/main" val="3320060093"/>
              </p:ext>
            </p:extLst>
          </p:nvPr>
        </p:nvGraphicFramePr>
        <p:xfrm>
          <a:off x="539552" y="1484784"/>
          <a:ext cx="7848873" cy="5064245"/>
        </p:xfrm>
        <a:graphic>
          <a:graphicData uri="http://schemas.openxmlformats.org/drawingml/2006/table">
            <a:tbl>
              <a:tblPr>
                <a:tableStyleId>{5C22544A-7EE6-4342-B048-85BDC9FD1C3A}</a:tableStyleId>
              </a:tblPr>
              <a:tblGrid>
                <a:gridCol w="2128508">
                  <a:extLst>
                    <a:ext uri="{9D8B030D-6E8A-4147-A177-3AD203B41FA5}">
                      <a16:colId xmlns:a16="http://schemas.microsoft.com/office/drawing/2014/main" val="1580129401"/>
                    </a:ext>
                  </a:extLst>
                </a:gridCol>
                <a:gridCol w="931223">
                  <a:extLst>
                    <a:ext uri="{9D8B030D-6E8A-4147-A177-3AD203B41FA5}">
                      <a16:colId xmlns:a16="http://schemas.microsoft.com/office/drawing/2014/main" val="2125548000"/>
                    </a:ext>
                  </a:extLst>
                </a:gridCol>
                <a:gridCol w="4789142">
                  <a:extLst>
                    <a:ext uri="{9D8B030D-6E8A-4147-A177-3AD203B41FA5}">
                      <a16:colId xmlns:a16="http://schemas.microsoft.com/office/drawing/2014/main" val="1666793193"/>
                    </a:ext>
                  </a:extLst>
                </a:gridCol>
              </a:tblGrid>
              <a:tr h="551461">
                <a:tc>
                  <a:txBody>
                    <a:bodyPr/>
                    <a:lstStyle/>
                    <a:p>
                      <a:pPr algn="l" fontAlgn="ctr"/>
                      <a:r>
                        <a:rPr lang="en-US" sz="1000" u="none" strike="noStrike" dirty="0">
                          <a:effectLst/>
                        </a:rPr>
                        <a:t>Infrastructure and Virtualization Security Policy and Procedures</a:t>
                      </a:r>
                      <a:endParaRPr lang="en-US" sz="1000" b="0" i="0" u="none" strike="noStrike" dirty="0">
                        <a:effectLst/>
                        <a:latin typeface="Gill Sans MT" panose="020B0502020104020203" pitchFamily="34" charset="77"/>
                      </a:endParaRPr>
                    </a:p>
                  </a:txBody>
                  <a:tcPr marL="3999" marR="3999" marT="3999" marB="0" anchor="ctr"/>
                </a:tc>
                <a:tc>
                  <a:txBody>
                    <a:bodyPr/>
                    <a:lstStyle/>
                    <a:p>
                      <a:pPr algn="ctr" fontAlgn="ctr"/>
                      <a:r>
                        <a:rPr lang="en-US" sz="1000" u="none" strike="noStrike">
                          <a:effectLst/>
                        </a:rPr>
                        <a:t>IVS-01</a:t>
                      </a:r>
                      <a:endParaRPr lang="en-US" sz="1000" b="1" i="0" u="none" strike="noStrike">
                        <a:effectLst/>
                        <a:latin typeface="Gill Sans MT" panose="020B0502020104020203" pitchFamily="34" charset="77"/>
                      </a:endParaRPr>
                    </a:p>
                  </a:txBody>
                  <a:tcPr marL="3999" marR="3999" marT="3999"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for infrastructure and virtualization security. Review</a:t>
                      </a:r>
                      <a:br>
                        <a:rPr lang="en-US" sz="1000" u="none" strike="noStrike">
                          <a:effectLst/>
                        </a:rPr>
                      </a:br>
                      <a:r>
                        <a:rPr lang="en-US" sz="1000" u="none" strike="noStrike">
                          <a:effectLst/>
                        </a:rPr>
                        <a:t>and update the policies and procedures at least annually.</a:t>
                      </a:r>
                      <a:br>
                        <a:rPr lang="en-US" sz="1000" u="none" strike="noStrike">
                          <a:effectLst/>
                        </a:rPr>
                      </a:br>
                      <a:endParaRPr lang="en-US" sz="1000" b="0" i="0" u="none" strike="noStrike">
                        <a:effectLst/>
                        <a:latin typeface="Gill Sans MT" panose="020B0502020104020203" pitchFamily="34" charset="77"/>
                      </a:endParaRPr>
                    </a:p>
                  </a:txBody>
                  <a:tcPr marL="3999" marR="3999" marT="3999" marB="0"/>
                </a:tc>
                <a:extLst>
                  <a:ext uri="{0D108BD9-81ED-4DB2-BD59-A6C34878D82A}">
                    <a16:rowId xmlns:a16="http://schemas.microsoft.com/office/drawing/2014/main" val="1126044063"/>
                  </a:ext>
                </a:extLst>
              </a:tr>
              <a:tr h="551461">
                <a:tc>
                  <a:txBody>
                    <a:bodyPr/>
                    <a:lstStyle/>
                    <a:p>
                      <a:pPr algn="l" fontAlgn="ctr"/>
                      <a:r>
                        <a:rPr lang="en-US" sz="1000" u="none" strike="noStrike" dirty="0">
                          <a:effectLst/>
                        </a:rPr>
                        <a:t>Capacity and Resource Planning</a:t>
                      </a:r>
                      <a:endParaRPr lang="en-US" sz="1000" b="0" i="0" u="none" strike="noStrike" dirty="0">
                        <a:effectLst/>
                        <a:latin typeface="Gill Sans MT" panose="020B0502020104020203" pitchFamily="34" charset="77"/>
                      </a:endParaRPr>
                    </a:p>
                  </a:txBody>
                  <a:tcPr marL="3999" marR="3999" marT="3999" marB="0" anchor="ctr"/>
                </a:tc>
                <a:tc>
                  <a:txBody>
                    <a:bodyPr/>
                    <a:lstStyle/>
                    <a:p>
                      <a:pPr algn="ctr" fontAlgn="ctr"/>
                      <a:r>
                        <a:rPr lang="en-US" sz="1000" u="none" strike="noStrike" dirty="0">
                          <a:effectLst/>
                        </a:rPr>
                        <a:t>IVS-02</a:t>
                      </a:r>
                      <a:endParaRPr lang="en-US" sz="1000" b="1" i="0" u="none" strike="noStrike" dirty="0">
                        <a:effectLst/>
                        <a:latin typeface="Gill Sans MT" panose="020B0502020104020203" pitchFamily="34" charset="77"/>
                      </a:endParaRPr>
                    </a:p>
                  </a:txBody>
                  <a:tcPr marL="3999" marR="3999" marT="3999" marB="0" anchor="ctr"/>
                </a:tc>
                <a:tc>
                  <a:txBody>
                    <a:bodyPr/>
                    <a:lstStyle/>
                    <a:p>
                      <a:pPr algn="l" fontAlgn="t"/>
                      <a:r>
                        <a:rPr lang="en-US" sz="1000" u="none" strike="noStrike">
                          <a:effectLst/>
                        </a:rPr>
                        <a:t>Plan and monitor the availability, quality, and adequate capacity</a:t>
                      </a:r>
                      <a:br>
                        <a:rPr lang="en-US" sz="1000" u="none" strike="noStrike">
                          <a:effectLst/>
                        </a:rPr>
                      </a:br>
                      <a:r>
                        <a:rPr lang="en-US" sz="1000" u="none" strike="noStrike">
                          <a:effectLst/>
                        </a:rPr>
                        <a:t>of resources in order to deliver the required system performance as determined</a:t>
                      </a:r>
                      <a:br>
                        <a:rPr lang="en-US" sz="1000" u="none" strike="noStrike">
                          <a:effectLst/>
                        </a:rPr>
                      </a:br>
                      <a:r>
                        <a:rPr lang="en-US" sz="1000" u="none" strike="noStrike">
                          <a:effectLst/>
                        </a:rPr>
                        <a:t>by the business.</a:t>
                      </a:r>
                      <a:br>
                        <a:rPr lang="en-US" sz="1000" u="none" strike="noStrike">
                          <a:effectLst/>
                        </a:rPr>
                      </a:br>
                      <a:endParaRPr lang="en-US" sz="1000" b="0" i="0" u="none" strike="noStrike">
                        <a:effectLst/>
                        <a:latin typeface="Gill Sans MT" panose="020B0502020104020203" pitchFamily="34" charset="77"/>
                      </a:endParaRPr>
                    </a:p>
                  </a:txBody>
                  <a:tcPr marL="3999" marR="3999" marT="3999" marB="0"/>
                </a:tc>
                <a:extLst>
                  <a:ext uri="{0D108BD9-81ED-4DB2-BD59-A6C34878D82A}">
                    <a16:rowId xmlns:a16="http://schemas.microsoft.com/office/drawing/2014/main" val="561446269"/>
                  </a:ext>
                </a:extLst>
              </a:tr>
              <a:tr h="827191">
                <a:tc>
                  <a:txBody>
                    <a:bodyPr/>
                    <a:lstStyle/>
                    <a:p>
                      <a:pPr algn="l" fontAlgn="ctr"/>
                      <a:r>
                        <a:rPr lang="en-US" sz="1000" u="none" strike="noStrike" dirty="0">
                          <a:effectLst/>
                        </a:rPr>
                        <a:t>Network Security</a:t>
                      </a:r>
                      <a:endParaRPr lang="en-US" sz="1000" b="0" i="0" u="none" strike="noStrike" dirty="0">
                        <a:effectLst/>
                        <a:latin typeface="Gill Sans MT" panose="020B0502020104020203" pitchFamily="34" charset="77"/>
                      </a:endParaRPr>
                    </a:p>
                  </a:txBody>
                  <a:tcPr marL="3999" marR="3999" marT="3999" marB="0" anchor="ctr"/>
                </a:tc>
                <a:tc>
                  <a:txBody>
                    <a:bodyPr/>
                    <a:lstStyle/>
                    <a:p>
                      <a:pPr algn="ctr" fontAlgn="ctr"/>
                      <a:r>
                        <a:rPr lang="en-US" sz="1000" u="none" strike="noStrike">
                          <a:effectLst/>
                        </a:rPr>
                        <a:t>IVS-03</a:t>
                      </a:r>
                      <a:endParaRPr lang="en-US" sz="1000" b="1" i="0" u="none" strike="noStrike">
                        <a:effectLst/>
                        <a:latin typeface="Gill Sans MT" panose="020B0502020104020203" pitchFamily="34" charset="77"/>
                      </a:endParaRPr>
                    </a:p>
                  </a:txBody>
                  <a:tcPr marL="3999" marR="3999" marT="3999" marB="0" anchor="ctr"/>
                </a:tc>
                <a:tc>
                  <a:txBody>
                    <a:bodyPr/>
                    <a:lstStyle/>
                    <a:p>
                      <a:pPr algn="l" fontAlgn="t"/>
                      <a:r>
                        <a:rPr lang="en-US" sz="1000" u="none" strike="noStrike" dirty="0">
                          <a:effectLst/>
                        </a:rPr>
                        <a:t>Monitor, encrypt and restrict communications between environments</a:t>
                      </a:r>
                      <a:br>
                        <a:rPr lang="en-US" sz="1000" u="none" strike="noStrike" dirty="0">
                          <a:effectLst/>
                        </a:rPr>
                      </a:br>
                      <a:r>
                        <a:rPr lang="en-US" sz="1000" u="none" strike="noStrike" dirty="0">
                          <a:effectLst/>
                        </a:rPr>
                        <a:t>to only authenticated and authorized connections, as justified by the business.</a:t>
                      </a:r>
                      <a:br>
                        <a:rPr lang="en-US" sz="1000" u="none" strike="noStrike" dirty="0">
                          <a:effectLst/>
                        </a:rPr>
                      </a:br>
                      <a:r>
                        <a:rPr lang="en-US" sz="1000" u="none" strike="noStrike" dirty="0">
                          <a:effectLst/>
                        </a:rPr>
                        <a:t>Review these configurations at least annually, and support them by a documented</a:t>
                      </a:r>
                      <a:br>
                        <a:rPr lang="en-US" sz="1000" u="none" strike="noStrike" dirty="0">
                          <a:effectLst/>
                        </a:rPr>
                      </a:br>
                      <a:r>
                        <a:rPr lang="en-US" sz="1000" u="none" strike="noStrike" dirty="0">
                          <a:effectLst/>
                        </a:rPr>
                        <a:t>justification of all allowed services, protocols, ports, and compensating controls.</a:t>
                      </a:r>
                      <a:br>
                        <a:rPr lang="en-US" sz="1000" u="none" strike="noStrike" dirty="0">
                          <a:effectLst/>
                        </a:rPr>
                      </a:br>
                      <a:endParaRPr lang="en-US" sz="1000" b="0" i="0" u="none" strike="noStrike" dirty="0">
                        <a:effectLst/>
                        <a:latin typeface="Gill Sans MT" panose="020B0502020104020203" pitchFamily="34" charset="77"/>
                      </a:endParaRPr>
                    </a:p>
                  </a:txBody>
                  <a:tcPr marL="3999" marR="3999" marT="3999" marB="0"/>
                </a:tc>
                <a:extLst>
                  <a:ext uri="{0D108BD9-81ED-4DB2-BD59-A6C34878D82A}">
                    <a16:rowId xmlns:a16="http://schemas.microsoft.com/office/drawing/2014/main" val="166077344"/>
                  </a:ext>
                </a:extLst>
              </a:tr>
              <a:tr h="551461">
                <a:tc>
                  <a:txBody>
                    <a:bodyPr/>
                    <a:lstStyle/>
                    <a:p>
                      <a:pPr algn="l" fontAlgn="ctr"/>
                      <a:r>
                        <a:rPr lang="en-US" sz="1000" u="none" strike="noStrike" dirty="0">
                          <a:effectLst/>
                        </a:rPr>
                        <a:t>OS Hardening and Base Controls</a:t>
                      </a:r>
                      <a:endParaRPr lang="en-US" sz="1000" b="0" i="0" u="none" strike="noStrike" dirty="0">
                        <a:effectLst/>
                        <a:latin typeface="Gill Sans MT" panose="020B0502020104020203" pitchFamily="34" charset="77"/>
                      </a:endParaRPr>
                    </a:p>
                  </a:txBody>
                  <a:tcPr marL="3999" marR="3999" marT="3999" marB="0" anchor="ctr"/>
                </a:tc>
                <a:tc>
                  <a:txBody>
                    <a:bodyPr/>
                    <a:lstStyle/>
                    <a:p>
                      <a:pPr algn="ctr" fontAlgn="ctr"/>
                      <a:r>
                        <a:rPr lang="en-US" sz="1000" u="none" strike="noStrike">
                          <a:effectLst/>
                        </a:rPr>
                        <a:t>IVS-04</a:t>
                      </a:r>
                      <a:endParaRPr lang="en-US" sz="1000" b="1" i="0" u="none" strike="noStrike">
                        <a:effectLst/>
                        <a:latin typeface="Gill Sans MT" panose="020B0502020104020203" pitchFamily="34" charset="77"/>
                      </a:endParaRPr>
                    </a:p>
                  </a:txBody>
                  <a:tcPr marL="3999" marR="3999" marT="3999" marB="0" anchor="ctr"/>
                </a:tc>
                <a:tc>
                  <a:txBody>
                    <a:bodyPr/>
                    <a:lstStyle/>
                    <a:p>
                      <a:pPr algn="l" fontAlgn="t"/>
                      <a:r>
                        <a:rPr lang="en-US" sz="1000" u="none" strike="noStrike" dirty="0">
                          <a:effectLst/>
                        </a:rPr>
                        <a:t>Harden host and guest OS, hypervisor or infrastructure control plane</a:t>
                      </a:r>
                      <a:br>
                        <a:rPr lang="en-US" sz="1000" u="none" strike="noStrike" dirty="0">
                          <a:effectLst/>
                        </a:rPr>
                      </a:br>
                      <a:r>
                        <a:rPr lang="en-US" sz="1000" u="none" strike="noStrike" dirty="0">
                          <a:effectLst/>
                        </a:rPr>
                        <a:t>according to their respective best practices, and supported by technical controls,</a:t>
                      </a:r>
                      <a:br>
                        <a:rPr lang="en-US" sz="1000" u="none" strike="noStrike" dirty="0">
                          <a:effectLst/>
                        </a:rPr>
                      </a:br>
                      <a:r>
                        <a:rPr lang="en-US" sz="1000" u="none" strike="noStrike" dirty="0">
                          <a:effectLst/>
                        </a:rPr>
                        <a:t>as part of a security baseline.</a:t>
                      </a:r>
                      <a:br>
                        <a:rPr lang="en-US" sz="1000" u="none" strike="noStrike" dirty="0">
                          <a:effectLst/>
                        </a:rPr>
                      </a:br>
                      <a:endParaRPr lang="en-US" sz="1000" b="0" i="0" u="none" strike="noStrike" dirty="0">
                        <a:effectLst/>
                        <a:latin typeface="Gill Sans MT" panose="020B0502020104020203" pitchFamily="34" charset="77"/>
                      </a:endParaRPr>
                    </a:p>
                  </a:txBody>
                  <a:tcPr marL="3999" marR="3999" marT="3999" marB="0"/>
                </a:tc>
                <a:extLst>
                  <a:ext uri="{0D108BD9-81ED-4DB2-BD59-A6C34878D82A}">
                    <a16:rowId xmlns:a16="http://schemas.microsoft.com/office/drawing/2014/main" val="2653013094"/>
                  </a:ext>
                </a:extLst>
              </a:tr>
              <a:tr h="275730">
                <a:tc>
                  <a:txBody>
                    <a:bodyPr/>
                    <a:lstStyle/>
                    <a:p>
                      <a:pPr algn="l" fontAlgn="ctr"/>
                      <a:r>
                        <a:rPr lang="en-US" sz="1000" u="none" strike="noStrike">
                          <a:effectLst/>
                        </a:rPr>
                        <a:t>Production and Non-Production Environments</a:t>
                      </a:r>
                      <a:endParaRPr lang="en-US" sz="1000" b="0" i="0" u="none" strike="noStrike">
                        <a:effectLst/>
                        <a:latin typeface="Gill Sans MT" panose="020B0502020104020203" pitchFamily="34" charset="77"/>
                      </a:endParaRPr>
                    </a:p>
                  </a:txBody>
                  <a:tcPr marL="3999" marR="3999" marT="3999" marB="0" anchor="ctr"/>
                </a:tc>
                <a:tc>
                  <a:txBody>
                    <a:bodyPr/>
                    <a:lstStyle/>
                    <a:p>
                      <a:pPr algn="ctr" fontAlgn="ctr"/>
                      <a:r>
                        <a:rPr lang="en-US" sz="1000" u="none" strike="noStrike">
                          <a:effectLst/>
                        </a:rPr>
                        <a:t>IVS-05</a:t>
                      </a:r>
                      <a:endParaRPr lang="en-US" sz="1000" b="1" i="0" u="none" strike="noStrike">
                        <a:effectLst/>
                        <a:latin typeface="Gill Sans MT" panose="020B0502020104020203" pitchFamily="34" charset="77"/>
                      </a:endParaRPr>
                    </a:p>
                  </a:txBody>
                  <a:tcPr marL="3999" marR="3999" marT="3999" marB="0" anchor="ctr"/>
                </a:tc>
                <a:tc>
                  <a:txBody>
                    <a:bodyPr/>
                    <a:lstStyle/>
                    <a:p>
                      <a:pPr algn="l" fontAlgn="t"/>
                      <a:r>
                        <a:rPr lang="en-US" sz="1000" u="none" strike="noStrike" dirty="0">
                          <a:effectLst/>
                        </a:rPr>
                        <a:t>Separate production and non-production environments.</a:t>
                      </a:r>
                      <a:br>
                        <a:rPr lang="en-US" sz="1000" u="none" strike="noStrike" dirty="0">
                          <a:effectLst/>
                        </a:rPr>
                      </a:br>
                      <a:endParaRPr lang="en-US" sz="1000" b="0" i="0" u="none" strike="noStrike" dirty="0">
                        <a:effectLst/>
                        <a:latin typeface="Gill Sans MT" panose="020B0502020104020203" pitchFamily="34" charset="77"/>
                      </a:endParaRPr>
                    </a:p>
                  </a:txBody>
                  <a:tcPr marL="3999" marR="3999" marT="3999" marB="0"/>
                </a:tc>
                <a:extLst>
                  <a:ext uri="{0D108BD9-81ED-4DB2-BD59-A6C34878D82A}">
                    <a16:rowId xmlns:a16="http://schemas.microsoft.com/office/drawing/2014/main" val="1886202461"/>
                  </a:ext>
                </a:extLst>
              </a:tr>
              <a:tr h="551461">
                <a:tc>
                  <a:txBody>
                    <a:bodyPr/>
                    <a:lstStyle/>
                    <a:p>
                      <a:pPr algn="l" fontAlgn="ctr"/>
                      <a:r>
                        <a:rPr lang="en-US" sz="1000" u="none" strike="noStrike" dirty="0">
                          <a:effectLst/>
                        </a:rPr>
                        <a:t>Segmentation and Segregation</a:t>
                      </a:r>
                      <a:endParaRPr lang="en-US" sz="1000" b="0" i="0" u="none" strike="noStrike" dirty="0">
                        <a:effectLst/>
                        <a:latin typeface="Gill Sans MT" panose="020B0502020104020203" pitchFamily="34" charset="77"/>
                      </a:endParaRPr>
                    </a:p>
                  </a:txBody>
                  <a:tcPr marL="3999" marR="3999" marT="3999" marB="0" anchor="ctr"/>
                </a:tc>
                <a:tc>
                  <a:txBody>
                    <a:bodyPr/>
                    <a:lstStyle/>
                    <a:p>
                      <a:pPr algn="ctr" fontAlgn="ctr"/>
                      <a:r>
                        <a:rPr lang="en-US" sz="1000" u="none" strike="noStrike">
                          <a:effectLst/>
                        </a:rPr>
                        <a:t>IVS-06</a:t>
                      </a:r>
                      <a:endParaRPr lang="en-US" sz="1000" b="1" i="0" u="none" strike="noStrike">
                        <a:effectLst/>
                        <a:latin typeface="Gill Sans MT" panose="020B0502020104020203" pitchFamily="34" charset="77"/>
                      </a:endParaRPr>
                    </a:p>
                  </a:txBody>
                  <a:tcPr marL="3999" marR="3999" marT="3999" marB="0" anchor="ctr"/>
                </a:tc>
                <a:tc>
                  <a:txBody>
                    <a:bodyPr/>
                    <a:lstStyle/>
                    <a:p>
                      <a:pPr algn="l" fontAlgn="t"/>
                      <a:r>
                        <a:rPr lang="en-US" sz="1000" u="none" strike="noStrike" dirty="0">
                          <a:effectLst/>
                        </a:rPr>
                        <a:t>Design, develop, deploy and configure applications and infrastructures</a:t>
                      </a:r>
                      <a:br>
                        <a:rPr lang="en-US" sz="1000" u="none" strike="noStrike" dirty="0">
                          <a:effectLst/>
                        </a:rPr>
                      </a:br>
                      <a:r>
                        <a:rPr lang="en-US" sz="1000" u="none" strike="noStrike" dirty="0">
                          <a:effectLst/>
                        </a:rPr>
                        <a:t>such that CSP and CSC (tenant) user access and intra-tenant access is appropriately</a:t>
                      </a:r>
                      <a:br>
                        <a:rPr lang="en-US" sz="1000" u="none" strike="noStrike" dirty="0">
                          <a:effectLst/>
                        </a:rPr>
                      </a:br>
                      <a:r>
                        <a:rPr lang="en-US" sz="1000" u="none" strike="noStrike" dirty="0">
                          <a:effectLst/>
                        </a:rPr>
                        <a:t>segmented and segregated, monitored and restricted from other tenants.</a:t>
                      </a:r>
                      <a:br>
                        <a:rPr lang="en-US" sz="1000" u="none" strike="noStrike" dirty="0">
                          <a:effectLst/>
                        </a:rPr>
                      </a:br>
                      <a:endParaRPr lang="en-US" sz="1000" b="0" i="0" u="none" strike="noStrike" dirty="0">
                        <a:effectLst/>
                        <a:latin typeface="Gill Sans MT" panose="020B0502020104020203" pitchFamily="34" charset="77"/>
                      </a:endParaRPr>
                    </a:p>
                  </a:txBody>
                  <a:tcPr marL="3999" marR="3999" marT="3999" marB="0"/>
                </a:tc>
                <a:extLst>
                  <a:ext uri="{0D108BD9-81ED-4DB2-BD59-A6C34878D82A}">
                    <a16:rowId xmlns:a16="http://schemas.microsoft.com/office/drawing/2014/main" val="554332888"/>
                  </a:ext>
                </a:extLst>
              </a:tr>
              <a:tr h="551461">
                <a:tc>
                  <a:txBody>
                    <a:bodyPr/>
                    <a:lstStyle/>
                    <a:p>
                      <a:pPr algn="l" fontAlgn="ctr"/>
                      <a:r>
                        <a:rPr lang="en-US" sz="1000" u="none" strike="noStrike" dirty="0">
                          <a:effectLst/>
                        </a:rPr>
                        <a:t>Migration to Cloud Environments</a:t>
                      </a:r>
                      <a:endParaRPr lang="en-US" sz="1000" b="0" i="0" u="none" strike="noStrike" dirty="0">
                        <a:effectLst/>
                        <a:latin typeface="Gill Sans MT" panose="020B0502020104020203" pitchFamily="34" charset="77"/>
                      </a:endParaRPr>
                    </a:p>
                  </a:txBody>
                  <a:tcPr marL="3999" marR="3999" marT="3999" marB="0" anchor="ctr"/>
                </a:tc>
                <a:tc>
                  <a:txBody>
                    <a:bodyPr/>
                    <a:lstStyle/>
                    <a:p>
                      <a:pPr algn="ctr" fontAlgn="ctr"/>
                      <a:r>
                        <a:rPr lang="en-US" sz="1000" u="none" strike="noStrike">
                          <a:effectLst/>
                        </a:rPr>
                        <a:t>IVS-07</a:t>
                      </a:r>
                      <a:endParaRPr lang="en-US" sz="1000" b="1" i="0" u="none" strike="noStrike">
                        <a:effectLst/>
                        <a:latin typeface="Gill Sans MT" panose="020B0502020104020203" pitchFamily="34" charset="77"/>
                      </a:endParaRPr>
                    </a:p>
                  </a:txBody>
                  <a:tcPr marL="3999" marR="3999" marT="3999" marB="0" anchor="ctr"/>
                </a:tc>
                <a:tc>
                  <a:txBody>
                    <a:bodyPr/>
                    <a:lstStyle/>
                    <a:p>
                      <a:pPr algn="l" fontAlgn="t"/>
                      <a:r>
                        <a:rPr lang="en-US" sz="1000" u="none" strike="noStrike" dirty="0">
                          <a:effectLst/>
                        </a:rPr>
                        <a:t>Use secure and encrypted communication channels when migrating servers,</a:t>
                      </a:r>
                      <a:br>
                        <a:rPr lang="en-US" sz="1000" u="none" strike="noStrike" dirty="0">
                          <a:effectLst/>
                        </a:rPr>
                      </a:br>
                      <a:r>
                        <a:rPr lang="en-US" sz="1000" u="none" strike="noStrike" dirty="0">
                          <a:effectLst/>
                        </a:rPr>
                        <a:t>services, applications, or data to cloud environments. Such channels must include</a:t>
                      </a:r>
                      <a:br>
                        <a:rPr lang="en-US" sz="1000" u="none" strike="noStrike" dirty="0">
                          <a:effectLst/>
                        </a:rPr>
                      </a:br>
                      <a:r>
                        <a:rPr lang="en-US" sz="1000" u="none" strike="noStrike" dirty="0">
                          <a:effectLst/>
                        </a:rPr>
                        <a:t>only up-to-date and approved protocols.</a:t>
                      </a:r>
                      <a:br>
                        <a:rPr lang="en-US" sz="1000" u="none" strike="noStrike" dirty="0">
                          <a:effectLst/>
                        </a:rPr>
                      </a:br>
                      <a:endParaRPr lang="en-US" sz="1000" b="0" i="0" u="none" strike="noStrike" dirty="0">
                        <a:effectLst/>
                        <a:latin typeface="Gill Sans MT" panose="020B0502020104020203" pitchFamily="34" charset="77"/>
                      </a:endParaRPr>
                    </a:p>
                  </a:txBody>
                  <a:tcPr marL="3999" marR="3999" marT="3999" marB="0"/>
                </a:tc>
                <a:extLst>
                  <a:ext uri="{0D108BD9-81ED-4DB2-BD59-A6C34878D82A}">
                    <a16:rowId xmlns:a16="http://schemas.microsoft.com/office/drawing/2014/main" val="2827605134"/>
                  </a:ext>
                </a:extLst>
              </a:tr>
              <a:tr h="275730">
                <a:tc>
                  <a:txBody>
                    <a:bodyPr/>
                    <a:lstStyle/>
                    <a:p>
                      <a:pPr algn="l" fontAlgn="ctr"/>
                      <a:r>
                        <a:rPr lang="en-US" sz="1000" u="none" strike="noStrike" dirty="0">
                          <a:effectLst/>
                        </a:rPr>
                        <a:t>Network Architecture Documentation</a:t>
                      </a:r>
                      <a:endParaRPr lang="en-US" sz="1000" b="0" i="0" u="none" strike="noStrike" dirty="0">
                        <a:effectLst/>
                        <a:latin typeface="Gill Sans MT" panose="020B0502020104020203" pitchFamily="34" charset="77"/>
                      </a:endParaRPr>
                    </a:p>
                  </a:txBody>
                  <a:tcPr marL="3999" marR="3999" marT="3999" marB="0" anchor="ctr"/>
                </a:tc>
                <a:tc>
                  <a:txBody>
                    <a:bodyPr/>
                    <a:lstStyle/>
                    <a:p>
                      <a:pPr algn="ctr" fontAlgn="ctr"/>
                      <a:r>
                        <a:rPr lang="en-US" sz="1000" u="none" strike="noStrike">
                          <a:effectLst/>
                        </a:rPr>
                        <a:t>IVS-08</a:t>
                      </a:r>
                      <a:endParaRPr lang="en-US" sz="1000" b="1" i="0" u="none" strike="noStrike">
                        <a:effectLst/>
                        <a:latin typeface="Gill Sans MT" panose="020B0502020104020203" pitchFamily="34" charset="77"/>
                      </a:endParaRPr>
                    </a:p>
                  </a:txBody>
                  <a:tcPr marL="3999" marR="3999" marT="3999" marB="0" anchor="ctr"/>
                </a:tc>
                <a:tc>
                  <a:txBody>
                    <a:bodyPr/>
                    <a:lstStyle/>
                    <a:p>
                      <a:pPr algn="l" fontAlgn="t"/>
                      <a:r>
                        <a:rPr lang="en-US" sz="1000" u="none" strike="noStrike" dirty="0">
                          <a:effectLst/>
                        </a:rPr>
                        <a:t>Identify and document high-risk environments.</a:t>
                      </a:r>
                      <a:br>
                        <a:rPr lang="en-US" sz="1000" u="none" strike="noStrike" dirty="0">
                          <a:effectLst/>
                        </a:rPr>
                      </a:br>
                      <a:endParaRPr lang="en-US" sz="1000" b="0" i="0" u="none" strike="noStrike" dirty="0">
                        <a:effectLst/>
                        <a:latin typeface="Gill Sans MT" panose="020B0502020104020203" pitchFamily="34" charset="77"/>
                      </a:endParaRPr>
                    </a:p>
                  </a:txBody>
                  <a:tcPr marL="3999" marR="3999" marT="3999" marB="0"/>
                </a:tc>
                <a:extLst>
                  <a:ext uri="{0D108BD9-81ED-4DB2-BD59-A6C34878D82A}">
                    <a16:rowId xmlns:a16="http://schemas.microsoft.com/office/drawing/2014/main" val="4142726073"/>
                  </a:ext>
                </a:extLst>
              </a:tr>
              <a:tr h="551461">
                <a:tc>
                  <a:txBody>
                    <a:bodyPr/>
                    <a:lstStyle/>
                    <a:p>
                      <a:pPr algn="l" fontAlgn="ctr"/>
                      <a:r>
                        <a:rPr lang="en-US" sz="1000" u="none" strike="noStrike" dirty="0">
                          <a:effectLst/>
                        </a:rPr>
                        <a:t>Network Defense</a:t>
                      </a:r>
                      <a:endParaRPr lang="en-US" sz="1000" b="0" i="0" u="none" strike="noStrike" dirty="0">
                        <a:effectLst/>
                        <a:latin typeface="Gill Sans MT" panose="020B0502020104020203" pitchFamily="34" charset="77"/>
                      </a:endParaRPr>
                    </a:p>
                  </a:txBody>
                  <a:tcPr marL="3999" marR="3999" marT="3999" marB="0" anchor="ctr"/>
                </a:tc>
                <a:tc>
                  <a:txBody>
                    <a:bodyPr/>
                    <a:lstStyle/>
                    <a:p>
                      <a:pPr algn="ctr" fontAlgn="ctr"/>
                      <a:r>
                        <a:rPr lang="en-US" sz="1000" u="none" strike="noStrike">
                          <a:effectLst/>
                        </a:rPr>
                        <a:t>IVS-09</a:t>
                      </a:r>
                      <a:endParaRPr lang="en-US" sz="1000" b="1" i="0" u="none" strike="noStrike">
                        <a:effectLst/>
                        <a:latin typeface="Gill Sans MT" panose="020B0502020104020203" pitchFamily="34" charset="77"/>
                      </a:endParaRPr>
                    </a:p>
                  </a:txBody>
                  <a:tcPr marL="3999" marR="3999" marT="3999" marB="0" anchor="ctr"/>
                </a:tc>
                <a:tc>
                  <a:txBody>
                    <a:bodyPr/>
                    <a:lstStyle/>
                    <a:p>
                      <a:pPr algn="l" fontAlgn="t"/>
                      <a:r>
                        <a:rPr lang="en-US" sz="1000" u="none" strike="noStrike" dirty="0">
                          <a:effectLst/>
                        </a:rPr>
                        <a:t>Define, implement and evaluate processes, procedures and defense-in-depth</a:t>
                      </a:r>
                      <a:br>
                        <a:rPr lang="en-US" sz="1000" u="none" strike="noStrike" dirty="0">
                          <a:effectLst/>
                        </a:rPr>
                      </a:br>
                      <a:r>
                        <a:rPr lang="en-US" sz="1000" u="none" strike="noStrike" dirty="0">
                          <a:effectLst/>
                        </a:rPr>
                        <a:t>techniques for protection, detection, and timely response to network-based attacks.</a:t>
                      </a:r>
                      <a:br>
                        <a:rPr lang="en-US" sz="1000" u="none" strike="noStrike" dirty="0">
                          <a:effectLst/>
                        </a:rPr>
                      </a:br>
                      <a:endParaRPr lang="en-US" sz="1000" b="0" i="0" u="none" strike="noStrike" dirty="0">
                        <a:effectLst/>
                        <a:latin typeface="Gill Sans MT" panose="020B0502020104020203" pitchFamily="34" charset="77"/>
                      </a:endParaRPr>
                    </a:p>
                  </a:txBody>
                  <a:tcPr marL="3999" marR="3999" marT="3999" marB="0"/>
                </a:tc>
                <a:extLst>
                  <a:ext uri="{0D108BD9-81ED-4DB2-BD59-A6C34878D82A}">
                    <a16:rowId xmlns:a16="http://schemas.microsoft.com/office/drawing/2014/main" val="122198443"/>
                  </a:ext>
                </a:extLst>
              </a:tr>
            </a:tbl>
          </a:graphicData>
        </a:graphic>
      </p:graphicFrame>
    </p:spTree>
    <p:extLst>
      <p:ext uri="{BB962C8B-B14F-4D97-AF65-F5344CB8AC3E}">
        <p14:creationId xmlns:p14="http://schemas.microsoft.com/office/powerpoint/2010/main" val="2463825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Logging and Monitoring – LOG </a:t>
            </a:r>
          </a:p>
          <a:p>
            <a:pPr marL="0" indent="0">
              <a:buNone/>
            </a:pPr>
            <a:endParaRPr lang="en-US" sz="2000" dirty="0"/>
          </a:p>
        </p:txBody>
      </p:sp>
      <p:graphicFrame>
        <p:nvGraphicFramePr>
          <p:cNvPr id="3" name="Table 2">
            <a:extLst>
              <a:ext uri="{FF2B5EF4-FFF2-40B4-BE49-F238E27FC236}">
                <a16:creationId xmlns:a16="http://schemas.microsoft.com/office/drawing/2014/main" id="{A27556FA-A76C-FE00-B727-F92892C424C5}"/>
              </a:ext>
            </a:extLst>
          </p:cNvPr>
          <p:cNvGraphicFramePr>
            <a:graphicFrameLocks noGrp="1"/>
          </p:cNvGraphicFramePr>
          <p:nvPr>
            <p:extLst>
              <p:ext uri="{D42A27DB-BD31-4B8C-83A1-F6EECF244321}">
                <p14:modId xmlns:p14="http://schemas.microsoft.com/office/powerpoint/2010/main" val="998438320"/>
              </p:ext>
            </p:extLst>
          </p:nvPr>
        </p:nvGraphicFramePr>
        <p:xfrm>
          <a:off x="457200" y="1597942"/>
          <a:ext cx="7931225" cy="4574258"/>
        </p:xfrm>
        <a:graphic>
          <a:graphicData uri="http://schemas.openxmlformats.org/drawingml/2006/table">
            <a:tbl>
              <a:tblPr>
                <a:tableStyleId>{5C22544A-7EE6-4342-B048-85BDC9FD1C3A}</a:tableStyleId>
              </a:tblPr>
              <a:tblGrid>
                <a:gridCol w="2150841">
                  <a:extLst>
                    <a:ext uri="{9D8B030D-6E8A-4147-A177-3AD203B41FA5}">
                      <a16:colId xmlns:a16="http://schemas.microsoft.com/office/drawing/2014/main" val="553116314"/>
                    </a:ext>
                  </a:extLst>
                </a:gridCol>
                <a:gridCol w="940993">
                  <a:extLst>
                    <a:ext uri="{9D8B030D-6E8A-4147-A177-3AD203B41FA5}">
                      <a16:colId xmlns:a16="http://schemas.microsoft.com/office/drawing/2014/main" val="3099312225"/>
                    </a:ext>
                  </a:extLst>
                </a:gridCol>
                <a:gridCol w="4839391">
                  <a:extLst>
                    <a:ext uri="{9D8B030D-6E8A-4147-A177-3AD203B41FA5}">
                      <a16:colId xmlns:a16="http://schemas.microsoft.com/office/drawing/2014/main" val="2780488363"/>
                    </a:ext>
                  </a:extLst>
                </a:gridCol>
              </a:tblGrid>
              <a:tr h="885340">
                <a:tc>
                  <a:txBody>
                    <a:bodyPr/>
                    <a:lstStyle/>
                    <a:p>
                      <a:pPr algn="l" fontAlgn="ctr"/>
                      <a:r>
                        <a:rPr lang="en-US" sz="1000" u="none" strike="noStrike" dirty="0">
                          <a:effectLst/>
                        </a:rPr>
                        <a:t>Logging and Monitoring Policy and Procedures</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LOG-01</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for logging and monitoring. Review and update the policies</a:t>
                      </a:r>
                      <a:br>
                        <a:rPr lang="en-US" sz="1000" u="none" strike="noStrike">
                          <a:effectLst/>
                        </a:rPr>
                      </a:br>
                      <a:r>
                        <a:rPr lang="en-US" sz="1000" u="none" strike="noStrike">
                          <a:effectLst/>
                        </a:rPr>
                        <a:t>and procedures at least annually.</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2319940614"/>
                  </a:ext>
                </a:extLst>
              </a:tr>
              <a:tr h="590227">
                <a:tc>
                  <a:txBody>
                    <a:bodyPr/>
                    <a:lstStyle/>
                    <a:p>
                      <a:pPr algn="l" fontAlgn="ctr"/>
                      <a:r>
                        <a:rPr lang="en-US" sz="1000" u="none" strike="noStrike" dirty="0">
                          <a:effectLst/>
                        </a:rPr>
                        <a:t>Audit Logs Protection</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LOG-02</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to ensure the security and retention of audit logs.</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2391241675"/>
                  </a:ext>
                </a:extLst>
              </a:tr>
              <a:tr h="1032897">
                <a:tc>
                  <a:txBody>
                    <a:bodyPr/>
                    <a:lstStyle/>
                    <a:p>
                      <a:pPr algn="l" fontAlgn="ctr"/>
                      <a:r>
                        <a:rPr lang="en-US" sz="1000" u="none" strike="noStrike" dirty="0">
                          <a:effectLst/>
                        </a:rPr>
                        <a:t>Security Monitoring and Alerting</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LOG-03</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Identify and monitor security-related events within applications</a:t>
                      </a:r>
                      <a:br>
                        <a:rPr lang="en-US" sz="1000" u="none" strike="noStrike">
                          <a:effectLst/>
                        </a:rPr>
                      </a:br>
                      <a:r>
                        <a:rPr lang="en-US" sz="1000" u="none" strike="noStrike">
                          <a:effectLst/>
                        </a:rPr>
                        <a:t>and the underlying infrastructure. Define and implement a system to generate</a:t>
                      </a:r>
                      <a:br>
                        <a:rPr lang="en-US" sz="1000" u="none" strike="noStrike">
                          <a:effectLst/>
                        </a:rPr>
                      </a:br>
                      <a:r>
                        <a:rPr lang="en-US" sz="1000" u="none" strike="noStrike">
                          <a:effectLst/>
                        </a:rPr>
                        <a:t>alerts to responsible stakeholders based on such events and corresponding metrics.</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3014841749"/>
                  </a:ext>
                </a:extLst>
              </a:tr>
              <a:tr h="590227">
                <a:tc>
                  <a:txBody>
                    <a:bodyPr/>
                    <a:lstStyle/>
                    <a:p>
                      <a:pPr algn="l" fontAlgn="ctr"/>
                      <a:r>
                        <a:rPr lang="en-US" sz="1000" u="none" strike="noStrike" dirty="0">
                          <a:effectLst/>
                        </a:rPr>
                        <a:t>Audit Logs Access and Accountability</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LOG-04</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Restrict audit logs access to authorized personnel and maintain records</a:t>
                      </a:r>
                      <a:br>
                        <a:rPr lang="en-US" sz="1000" u="none" strike="noStrike">
                          <a:effectLst/>
                        </a:rPr>
                      </a:br>
                      <a:r>
                        <a:rPr lang="en-US" sz="1000" u="none" strike="noStrike">
                          <a:effectLst/>
                        </a:rPr>
                        <a:t>that provide unique access accountability.</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3717751131"/>
                  </a:ext>
                </a:extLst>
              </a:tr>
              <a:tr h="885340">
                <a:tc>
                  <a:txBody>
                    <a:bodyPr/>
                    <a:lstStyle/>
                    <a:p>
                      <a:pPr algn="l" fontAlgn="ctr"/>
                      <a:r>
                        <a:rPr lang="en-US" sz="1000" u="none" strike="noStrike" dirty="0">
                          <a:effectLst/>
                        </a:rPr>
                        <a:t>Audit Logs Monitoring and Response</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LOG-05</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Monitor security audit logs to detect activity outside of typical</a:t>
                      </a:r>
                      <a:br>
                        <a:rPr lang="en-US" sz="1000" u="none" strike="noStrike">
                          <a:effectLst/>
                        </a:rPr>
                      </a:br>
                      <a:r>
                        <a:rPr lang="en-US" sz="1000" u="none" strike="noStrike">
                          <a:effectLst/>
                        </a:rPr>
                        <a:t>or expected patterns. Establish and follow a defined process to review and take</a:t>
                      </a:r>
                      <a:br>
                        <a:rPr lang="en-US" sz="1000" u="none" strike="noStrike">
                          <a:effectLst/>
                        </a:rPr>
                      </a:br>
                      <a:r>
                        <a:rPr lang="en-US" sz="1000" u="none" strike="noStrike">
                          <a:effectLst/>
                        </a:rPr>
                        <a:t>appropriate and timely actions on detected anomalies.</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2354208780"/>
                  </a:ext>
                </a:extLst>
              </a:tr>
              <a:tr h="590227">
                <a:tc>
                  <a:txBody>
                    <a:bodyPr/>
                    <a:lstStyle/>
                    <a:p>
                      <a:pPr algn="l" fontAlgn="ctr"/>
                      <a:r>
                        <a:rPr lang="en-US" sz="1000" u="none" strike="noStrike" dirty="0">
                          <a:effectLst/>
                        </a:rPr>
                        <a:t>Clock Synchronization</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LOG-06</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dirty="0">
                          <a:effectLst/>
                        </a:rPr>
                        <a:t>Use a reliable time source across all relevant information processing</a:t>
                      </a:r>
                      <a:br>
                        <a:rPr lang="en-US" sz="1000" u="none" strike="noStrike" dirty="0">
                          <a:effectLst/>
                        </a:rPr>
                      </a:br>
                      <a:r>
                        <a:rPr lang="en-US" sz="1000" u="none" strike="noStrike" dirty="0">
                          <a:effectLst/>
                        </a:rPr>
                        <a:t>systems.</a:t>
                      </a:r>
                      <a:br>
                        <a:rPr lang="en-US" sz="1000" u="none" strike="noStrike" dirty="0">
                          <a:effectLst/>
                        </a:rPr>
                      </a:br>
                      <a:endParaRPr lang="en-US" sz="1000" b="0" i="0" u="none" strike="noStrike" dirty="0">
                        <a:effectLst/>
                        <a:latin typeface="Gill Sans MT" panose="020B0502020104020203" pitchFamily="34" charset="77"/>
                      </a:endParaRPr>
                    </a:p>
                  </a:txBody>
                  <a:tcPr marL="6580" marR="6580" marT="6580" marB="0"/>
                </a:tc>
                <a:extLst>
                  <a:ext uri="{0D108BD9-81ED-4DB2-BD59-A6C34878D82A}">
                    <a16:rowId xmlns:a16="http://schemas.microsoft.com/office/drawing/2014/main" val="2905460667"/>
                  </a:ext>
                </a:extLst>
              </a:tr>
            </a:tbl>
          </a:graphicData>
        </a:graphic>
      </p:graphicFrame>
    </p:spTree>
    <p:extLst>
      <p:ext uri="{BB962C8B-B14F-4D97-AF65-F5344CB8AC3E}">
        <p14:creationId xmlns:p14="http://schemas.microsoft.com/office/powerpoint/2010/main" val="4184578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Logging and Monitoring – LOG </a:t>
            </a:r>
          </a:p>
          <a:p>
            <a:pPr marL="0" indent="0">
              <a:buNone/>
            </a:pPr>
            <a:endParaRPr lang="en-US" sz="2000" dirty="0"/>
          </a:p>
        </p:txBody>
      </p:sp>
      <p:graphicFrame>
        <p:nvGraphicFramePr>
          <p:cNvPr id="3" name="Table 2">
            <a:extLst>
              <a:ext uri="{FF2B5EF4-FFF2-40B4-BE49-F238E27FC236}">
                <a16:creationId xmlns:a16="http://schemas.microsoft.com/office/drawing/2014/main" id="{47810B06-26E5-4AB4-447E-5746FE0F6F5C}"/>
              </a:ext>
            </a:extLst>
          </p:cNvPr>
          <p:cNvGraphicFramePr>
            <a:graphicFrameLocks noGrp="1"/>
          </p:cNvGraphicFramePr>
          <p:nvPr>
            <p:extLst>
              <p:ext uri="{D42A27DB-BD31-4B8C-83A1-F6EECF244321}">
                <p14:modId xmlns:p14="http://schemas.microsoft.com/office/powerpoint/2010/main" val="3803279086"/>
              </p:ext>
            </p:extLst>
          </p:nvPr>
        </p:nvGraphicFramePr>
        <p:xfrm>
          <a:off x="539552" y="1583824"/>
          <a:ext cx="7931224" cy="4186176"/>
        </p:xfrm>
        <a:graphic>
          <a:graphicData uri="http://schemas.openxmlformats.org/drawingml/2006/table">
            <a:tbl>
              <a:tblPr>
                <a:tableStyleId>{5C22544A-7EE6-4342-B048-85BDC9FD1C3A}</a:tableStyleId>
              </a:tblPr>
              <a:tblGrid>
                <a:gridCol w="2150841">
                  <a:extLst>
                    <a:ext uri="{9D8B030D-6E8A-4147-A177-3AD203B41FA5}">
                      <a16:colId xmlns:a16="http://schemas.microsoft.com/office/drawing/2014/main" val="4246262315"/>
                    </a:ext>
                  </a:extLst>
                </a:gridCol>
                <a:gridCol w="940992">
                  <a:extLst>
                    <a:ext uri="{9D8B030D-6E8A-4147-A177-3AD203B41FA5}">
                      <a16:colId xmlns:a16="http://schemas.microsoft.com/office/drawing/2014/main" val="1952082172"/>
                    </a:ext>
                  </a:extLst>
                </a:gridCol>
                <a:gridCol w="4839391">
                  <a:extLst>
                    <a:ext uri="{9D8B030D-6E8A-4147-A177-3AD203B41FA5}">
                      <a16:colId xmlns:a16="http://schemas.microsoft.com/office/drawing/2014/main" val="811117568"/>
                    </a:ext>
                  </a:extLst>
                </a:gridCol>
              </a:tblGrid>
              <a:tr h="606922">
                <a:tc>
                  <a:txBody>
                    <a:bodyPr/>
                    <a:lstStyle/>
                    <a:p>
                      <a:pPr algn="l" fontAlgn="ctr"/>
                      <a:r>
                        <a:rPr lang="en-US" sz="1000" u="none" strike="noStrike" dirty="0">
                          <a:effectLst/>
                        </a:rPr>
                        <a:t>Logging Scope</a:t>
                      </a:r>
                      <a:endParaRPr lang="en-US" sz="1000" b="0" i="0" u="none" strike="noStrike" dirty="0">
                        <a:effectLst/>
                        <a:latin typeface="Gill Sans MT" panose="020B0502020104020203" pitchFamily="34" charset="77"/>
                      </a:endParaRPr>
                    </a:p>
                  </a:txBody>
                  <a:tcPr marL="6181" marR="6181" marT="6181" marB="0" anchor="ctr"/>
                </a:tc>
                <a:tc>
                  <a:txBody>
                    <a:bodyPr/>
                    <a:lstStyle/>
                    <a:p>
                      <a:pPr algn="ctr" fontAlgn="ctr"/>
                      <a:r>
                        <a:rPr lang="en-US" sz="1000" u="none" strike="noStrike" dirty="0">
                          <a:effectLst/>
                        </a:rPr>
                        <a:t>LOG-07</a:t>
                      </a:r>
                      <a:endParaRPr lang="en-US" sz="1000" b="1" i="0" u="none" strike="noStrike" dirty="0">
                        <a:effectLst/>
                        <a:latin typeface="Gill Sans MT" panose="020B0502020104020203" pitchFamily="34" charset="77"/>
                      </a:endParaRPr>
                    </a:p>
                  </a:txBody>
                  <a:tcPr marL="6181" marR="6181" marT="6181" marB="0" anchor="ctr"/>
                </a:tc>
                <a:tc>
                  <a:txBody>
                    <a:bodyPr/>
                    <a:lstStyle/>
                    <a:p>
                      <a:pPr algn="l" fontAlgn="t"/>
                      <a:r>
                        <a:rPr lang="en-US" sz="1000" u="none" strike="noStrike">
                          <a:effectLst/>
                        </a:rPr>
                        <a:t>Establish, document and implement which information meta/data system</a:t>
                      </a:r>
                      <a:br>
                        <a:rPr lang="en-US" sz="1000" u="none" strike="noStrike">
                          <a:effectLst/>
                        </a:rPr>
                      </a:br>
                      <a:r>
                        <a:rPr lang="en-US" sz="1000" u="none" strike="noStrike">
                          <a:effectLst/>
                        </a:rPr>
                        <a:t>events should be logged. Review and update the scope at least annually or whenever</a:t>
                      </a:r>
                      <a:br>
                        <a:rPr lang="en-US" sz="1000" u="none" strike="noStrike">
                          <a:effectLst/>
                        </a:rPr>
                      </a:br>
                      <a:r>
                        <a:rPr lang="en-US" sz="1000" u="none" strike="noStrike">
                          <a:effectLst/>
                        </a:rPr>
                        <a:t>there is a change in the threat environment.</a:t>
                      </a:r>
                      <a:br>
                        <a:rPr lang="en-US" sz="1000" u="none" strike="noStrike">
                          <a:effectLst/>
                        </a:rPr>
                      </a:br>
                      <a:endParaRPr lang="en-US" sz="1000" b="0" i="0" u="none" strike="noStrike">
                        <a:effectLst/>
                        <a:latin typeface="Gill Sans MT" panose="020B0502020104020203" pitchFamily="34" charset="77"/>
                      </a:endParaRPr>
                    </a:p>
                  </a:txBody>
                  <a:tcPr marL="6181" marR="6181" marT="6181" marB="0"/>
                </a:tc>
                <a:extLst>
                  <a:ext uri="{0D108BD9-81ED-4DB2-BD59-A6C34878D82A}">
                    <a16:rowId xmlns:a16="http://schemas.microsoft.com/office/drawing/2014/main" val="867135953"/>
                  </a:ext>
                </a:extLst>
              </a:tr>
              <a:tr h="441399">
                <a:tc>
                  <a:txBody>
                    <a:bodyPr/>
                    <a:lstStyle/>
                    <a:p>
                      <a:pPr algn="l" fontAlgn="ctr"/>
                      <a:r>
                        <a:rPr lang="en-US" sz="1000" u="none" strike="noStrike" dirty="0">
                          <a:effectLst/>
                        </a:rPr>
                        <a:t>Log Records</a:t>
                      </a:r>
                      <a:endParaRPr lang="en-US" sz="1000" b="0" i="0" u="none" strike="noStrike" dirty="0">
                        <a:effectLst/>
                        <a:latin typeface="Gill Sans MT" panose="020B0502020104020203" pitchFamily="34" charset="77"/>
                      </a:endParaRPr>
                    </a:p>
                  </a:txBody>
                  <a:tcPr marL="6181" marR="6181" marT="6181" marB="0" anchor="ctr"/>
                </a:tc>
                <a:tc>
                  <a:txBody>
                    <a:bodyPr/>
                    <a:lstStyle/>
                    <a:p>
                      <a:pPr algn="ctr" fontAlgn="ctr"/>
                      <a:r>
                        <a:rPr lang="en-US" sz="1000" u="none" strike="noStrike" dirty="0">
                          <a:effectLst/>
                        </a:rPr>
                        <a:t>LOG-08</a:t>
                      </a:r>
                      <a:endParaRPr lang="en-US" sz="1000" b="1" i="0" u="none" strike="noStrike" dirty="0">
                        <a:effectLst/>
                        <a:latin typeface="Gill Sans MT" panose="020B0502020104020203" pitchFamily="34" charset="77"/>
                      </a:endParaRPr>
                    </a:p>
                  </a:txBody>
                  <a:tcPr marL="6181" marR="6181" marT="6181" marB="0" anchor="ctr"/>
                </a:tc>
                <a:tc>
                  <a:txBody>
                    <a:bodyPr/>
                    <a:lstStyle/>
                    <a:p>
                      <a:pPr algn="l" fontAlgn="t"/>
                      <a:r>
                        <a:rPr lang="en-US" sz="1000" u="none" strike="noStrike" dirty="0">
                          <a:effectLst/>
                        </a:rPr>
                        <a:t>Generate audit records containing relevant security information.</a:t>
                      </a:r>
                      <a:br>
                        <a:rPr lang="en-US" sz="1000" u="none" strike="noStrike" dirty="0">
                          <a:effectLst/>
                        </a:rPr>
                      </a:br>
                      <a:endParaRPr lang="en-US" sz="1000" b="0" i="0" u="none" strike="noStrike" dirty="0">
                        <a:effectLst/>
                        <a:latin typeface="Gill Sans MT" panose="020B0502020104020203" pitchFamily="34" charset="77"/>
                      </a:endParaRPr>
                    </a:p>
                  </a:txBody>
                  <a:tcPr marL="6181" marR="6181" marT="6181" marB="0"/>
                </a:tc>
                <a:extLst>
                  <a:ext uri="{0D108BD9-81ED-4DB2-BD59-A6C34878D82A}">
                    <a16:rowId xmlns:a16="http://schemas.microsoft.com/office/drawing/2014/main" val="3609097706"/>
                  </a:ext>
                </a:extLst>
              </a:tr>
              <a:tr h="588533">
                <a:tc>
                  <a:txBody>
                    <a:bodyPr/>
                    <a:lstStyle/>
                    <a:p>
                      <a:pPr algn="l" fontAlgn="ctr"/>
                      <a:r>
                        <a:rPr lang="en-US" sz="1000" u="none" strike="noStrike" dirty="0">
                          <a:effectLst/>
                        </a:rPr>
                        <a:t>Log Protection</a:t>
                      </a:r>
                      <a:endParaRPr lang="en-US" sz="1000" b="0" i="0" u="none" strike="noStrike" dirty="0">
                        <a:effectLst/>
                        <a:latin typeface="Gill Sans MT" panose="020B0502020104020203" pitchFamily="34" charset="77"/>
                      </a:endParaRPr>
                    </a:p>
                  </a:txBody>
                  <a:tcPr marL="6181" marR="6181" marT="6181" marB="0" anchor="ctr"/>
                </a:tc>
                <a:tc>
                  <a:txBody>
                    <a:bodyPr/>
                    <a:lstStyle/>
                    <a:p>
                      <a:pPr algn="ctr" fontAlgn="ctr"/>
                      <a:r>
                        <a:rPr lang="en-US" sz="1000" u="none" strike="noStrike">
                          <a:effectLst/>
                        </a:rPr>
                        <a:t>LOG-09</a:t>
                      </a:r>
                      <a:endParaRPr lang="en-US" sz="1000" b="1" i="0" u="none" strike="noStrike">
                        <a:effectLst/>
                        <a:latin typeface="Gill Sans MT" panose="020B0502020104020203" pitchFamily="34" charset="77"/>
                      </a:endParaRPr>
                    </a:p>
                  </a:txBody>
                  <a:tcPr marL="6181" marR="6181" marT="6181" marB="0" anchor="ctr"/>
                </a:tc>
                <a:tc>
                  <a:txBody>
                    <a:bodyPr/>
                    <a:lstStyle/>
                    <a:p>
                      <a:pPr algn="l" fontAlgn="t"/>
                      <a:r>
                        <a:rPr lang="en-US" sz="1000" u="none" strike="noStrike" dirty="0">
                          <a:effectLst/>
                        </a:rPr>
                        <a:t>The information system protects audit records from unauthorized access,</a:t>
                      </a:r>
                      <a:br>
                        <a:rPr lang="en-US" sz="1000" u="none" strike="noStrike" dirty="0">
                          <a:effectLst/>
                        </a:rPr>
                      </a:br>
                      <a:r>
                        <a:rPr lang="en-US" sz="1000" u="none" strike="noStrike" dirty="0">
                          <a:effectLst/>
                        </a:rPr>
                        <a:t>modification, and deletion.</a:t>
                      </a:r>
                      <a:br>
                        <a:rPr lang="en-US" sz="1000" u="none" strike="noStrike" dirty="0">
                          <a:effectLst/>
                        </a:rPr>
                      </a:br>
                      <a:endParaRPr lang="en-US" sz="1000" b="0" i="0" u="none" strike="noStrike" dirty="0">
                        <a:effectLst/>
                        <a:latin typeface="Gill Sans MT" panose="020B0502020104020203" pitchFamily="34" charset="77"/>
                      </a:endParaRPr>
                    </a:p>
                  </a:txBody>
                  <a:tcPr marL="6181" marR="6181" marT="6181" marB="0"/>
                </a:tc>
                <a:extLst>
                  <a:ext uri="{0D108BD9-81ED-4DB2-BD59-A6C34878D82A}">
                    <a16:rowId xmlns:a16="http://schemas.microsoft.com/office/drawing/2014/main" val="3248549530"/>
                  </a:ext>
                </a:extLst>
              </a:tr>
              <a:tr h="703519">
                <a:tc>
                  <a:txBody>
                    <a:bodyPr/>
                    <a:lstStyle/>
                    <a:p>
                      <a:pPr algn="l" fontAlgn="ctr"/>
                      <a:r>
                        <a:rPr lang="en-US" sz="1000" u="none" strike="noStrike" dirty="0">
                          <a:effectLst/>
                        </a:rPr>
                        <a:t>Encryption Monitoring and Reporting</a:t>
                      </a:r>
                      <a:endParaRPr lang="en-US" sz="1000" b="0" i="0" u="none" strike="noStrike" dirty="0">
                        <a:effectLst/>
                        <a:latin typeface="Gill Sans MT" panose="020B0502020104020203" pitchFamily="34" charset="77"/>
                      </a:endParaRPr>
                    </a:p>
                  </a:txBody>
                  <a:tcPr marL="6181" marR="6181" marT="6181" marB="0" anchor="ctr"/>
                </a:tc>
                <a:tc>
                  <a:txBody>
                    <a:bodyPr/>
                    <a:lstStyle/>
                    <a:p>
                      <a:pPr algn="ctr" fontAlgn="ctr"/>
                      <a:r>
                        <a:rPr lang="en-US" sz="1000" u="none" strike="noStrike">
                          <a:effectLst/>
                        </a:rPr>
                        <a:t>LOG-10</a:t>
                      </a:r>
                      <a:endParaRPr lang="en-US" sz="1000" b="1" i="0" u="none" strike="noStrike">
                        <a:effectLst/>
                        <a:latin typeface="Gill Sans MT" panose="020B0502020104020203" pitchFamily="34" charset="77"/>
                      </a:endParaRPr>
                    </a:p>
                  </a:txBody>
                  <a:tcPr marL="6181" marR="6181" marT="6181" marB="0" anchor="ctr"/>
                </a:tc>
                <a:tc>
                  <a:txBody>
                    <a:bodyPr/>
                    <a:lstStyle/>
                    <a:p>
                      <a:pPr algn="l" fontAlgn="t"/>
                      <a:r>
                        <a:rPr lang="en-US" sz="1000" u="none" strike="noStrike" dirty="0">
                          <a:effectLst/>
                        </a:rPr>
                        <a:t>Establish and maintain a monitoring and internal reporting capability</a:t>
                      </a:r>
                      <a:br>
                        <a:rPr lang="en-US" sz="1000" u="none" strike="noStrike" dirty="0">
                          <a:effectLst/>
                        </a:rPr>
                      </a:br>
                      <a:r>
                        <a:rPr lang="en-US" sz="1000" u="none" strike="noStrike" dirty="0">
                          <a:effectLst/>
                        </a:rPr>
                        <a:t>over the operations of cryptographic, encryption and key management policies,</a:t>
                      </a:r>
                      <a:br>
                        <a:rPr lang="en-US" sz="1000" u="none" strike="noStrike" dirty="0">
                          <a:effectLst/>
                        </a:rPr>
                      </a:br>
                      <a:r>
                        <a:rPr lang="en-US" sz="1000" u="none" strike="noStrike" dirty="0">
                          <a:effectLst/>
                        </a:rPr>
                        <a:t>processes, procedures, and controls.</a:t>
                      </a:r>
                      <a:br>
                        <a:rPr lang="en-US" sz="1000" u="none" strike="noStrike" dirty="0">
                          <a:effectLst/>
                        </a:rPr>
                      </a:br>
                      <a:endParaRPr lang="en-US" sz="1000" b="0" i="0" u="none" strike="noStrike" dirty="0">
                        <a:effectLst/>
                        <a:latin typeface="Gill Sans MT" panose="020B0502020104020203" pitchFamily="34" charset="77"/>
                      </a:endParaRPr>
                    </a:p>
                  </a:txBody>
                  <a:tcPr marL="6181" marR="6181" marT="6181" marB="0"/>
                </a:tc>
                <a:extLst>
                  <a:ext uri="{0D108BD9-81ED-4DB2-BD59-A6C34878D82A}">
                    <a16:rowId xmlns:a16="http://schemas.microsoft.com/office/drawing/2014/main" val="2925475257"/>
                  </a:ext>
                </a:extLst>
              </a:tr>
              <a:tr h="588533">
                <a:tc>
                  <a:txBody>
                    <a:bodyPr/>
                    <a:lstStyle/>
                    <a:p>
                      <a:pPr algn="l" fontAlgn="ctr"/>
                      <a:r>
                        <a:rPr lang="en-US" sz="1000" u="none" strike="noStrike" dirty="0">
                          <a:effectLst/>
                        </a:rPr>
                        <a:t>Transaction/Activity Logging</a:t>
                      </a:r>
                      <a:endParaRPr lang="en-US" sz="1000" b="0" i="0" u="none" strike="noStrike" dirty="0">
                        <a:effectLst/>
                        <a:latin typeface="Gill Sans MT" panose="020B0502020104020203" pitchFamily="34" charset="77"/>
                      </a:endParaRPr>
                    </a:p>
                  </a:txBody>
                  <a:tcPr marL="6181" marR="6181" marT="6181" marB="0" anchor="ctr"/>
                </a:tc>
                <a:tc>
                  <a:txBody>
                    <a:bodyPr/>
                    <a:lstStyle/>
                    <a:p>
                      <a:pPr algn="ctr" fontAlgn="ctr"/>
                      <a:r>
                        <a:rPr lang="en-US" sz="1000" u="none" strike="noStrike">
                          <a:effectLst/>
                        </a:rPr>
                        <a:t>LOG-11</a:t>
                      </a:r>
                      <a:endParaRPr lang="en-US" sz="1000" b="1" i="0" u="none" strike="noStrike">
                        <a:effectLst/>
                        <a:latin typeface="Gill Sans MT" panose="020B0502020104020203" pitchFamily="34" charset="77"/>
                      </a:endParaRPr>
                    </a:p>
                  </a:txBody>
                  <a:tcPr marL="6181" marR="6181" marT="6181" marB="0" anchor="ctr"/>
                </a:tc>
                <a:tc>
                  <a:txBody>
                    <a:bodyPr/>
                    <a:lstStyle/>
                    <a:p>
                      <a:pPr algn="l" fontAlgn="t"/>
                      <a:r>
                        <a:rPr lang="en-US" sz="1000" u="none" strike="noStrike" dirty="0">
                          <a:effectLst/>
                        </a:rPr>
                        <a:t>Log and monitor key lifecycle management events to enable auditing</a:t>
                      </a:r>
                      <a:br>
                        <a:rPr lang="en-US" sz="1000" u="none" strike="noStrike" dirty="0">
                          <a:effectLst/>
                        </a:rPr>
                      </a:br>
                      <a:r>
                        <a:rPr lang="en-US" sz="1000" u="none" strike="noStrike" dirty="0">
                          <a:effectLst/>
                        </a:rPr>
                        <a:t>and reporting on usage of cryptographic keys.</a:t>
                      </a:r>
                      <a:br>
                        <a:rPr lang="en-US" sz="1000" u="none" strike="noStrike" dirty="0">
                          <a:effectLst/>
                        </a:rPr>
                      </a:br>
                      <a:endParaRPr lang="en-US" sz="1000" b="0" i="0" u="none" strike="noStrike" dirty="0">
                        <a:effectLst/>
                        <a:latin typeface="Gill Sans MT" panose="020B0502020104020203" pitchFamily="34" charset="77"/>
                      </a:endParaRPr>
                    </a:p>
                  </a:txBody>
                  <a:tcPr marL="6181" marR="6181" marT="6181" marB="0"/>
                </a:tc>
                <a:extLst>
                  <a:ext uri="{0D108BD9-81ED-4DB2-BD59-A6C34878D82A}">
                    <a16:rowId xmlns:a16="http://schemas.microsoft.com/office/drawing/2014/main" val="3019035776"/>
                  </a:ext>
                </a:extLst>
              </a:tr>
              <a:tr h="588533">
                <a:tc>
                  <a:txBody>
                    <a:bodyPr/>
                    <a:lstStyle/>
                    <a:p>
                      <a:pPr algn="l" fontAlgn="ctr"/>
                      <a:r>
                        <a:rPr lang="en-US" sz="1000" u="none" strike="noStrike" dirty="0">
                          <a:effectLst/>
                        </a:rPr>
                        <a:t>Access Control Logs</a:t>
                      </a:r>
                      <a:endParaRPr lang="en-US" sz="1000" b="0" i="0" u="none" strike="noStrike" dirty="0">
                        <a:effectLst/>
                        <a:latin typeface="Gill Sans MT" panose="020B0502020104020203" pitchFamily="34" charset="77"/>
                      </a:endParaRPr>
                    </a:p>
                  </a:txBody>
                  <a:tcPr marL="6181" marR="6181" marT="6181" marB="0" anchor="ctr"/>
                </a:tc>
                <a:tc>
                  <a:txBody>
                    <a:bodyPr/>
                    <a:lstStyle/>
                    <a:p>
                      <a:pPr algn="ctr" fontAlgn="ctr"/>
                      <a:r>
                        <a:rPr lang="en-US" sz="1000" u="none" strike="noStrike">
                          <a:effectLst/>
                        </a:rPr>
                        <a:t>LOG-12</a:t>
                      </a:r>
                      <a:endParaRPr lang="en-US" sz="1000" b="1" i="0" u="none" strike="noStrike">
                        <a:effectLst/>
                        <a:latin typeface="Gill Sans MT" panose="020B0502020104020203" pitchFamily="34" charset="77"/>
                      </a:endParaRPr>
                    </a:p>
                  </a:txBody>
                  <a:tcPr marL="6181" marR="6181" marT="6181" marB="0" anchor="ctr"/>
                </a:tc>
                <a:tc>
                  <a:txBody>
                    <a:bodyPr/>
                    <a:lstStyle/>
                    <a:p>
                      <a:pPr algn="l" fontAlgn="t"/>
                      <a:r>
                        <a:rPr lang="en-US" sz="1000" u="none" strike="noStrike" dirty="0">
                          <a:effectLst/>
                        </a:rPr>
                        <a:t>Monitor and log physical access using an auditable access control</a:t>
                      </a:r>
                      <a:br>
                        <a:rPr lang="en-US" sz="1000" u="none" strike="noStrike" dirty="0">
                          <a:effectLst/>
                        </a:rPr>
                      </a:br>
                      <a:r>
                        <a:rPr lang="en-US" sz="1000" u="none" strike="noStrike" dirty="0">
                          <a:effectLst/>
                        </a:rPr>
                        <a:t>system.</a:t>
                      </a:r>
                      <a:br>
                        <a:rPr lang="en-US" sz="1000" u="none" strike="noStrike" dirty="0">
                          <a:effectLst/>
                        </a:rPr>
                      </a:br>
                      <a:endParaRPr lang="en-US" sz="1000" b="0" i="0" u="none" strike="noStrike" dirty="0">
                        <a:effectLst/>
                        <a:latin typeface="Gill Sans MT" panose="020B0502020104020203" pitchFamily="34" charset="77"/>
                      </a:endParaRPr>
                    </a:p>
                  </a:txBody>
                  <a:tcPr marL="6181" marR="6181" marT="6181" marB="0"/>
                </a:tc>
                <a:extLst>
                  <a:ext uri="{0D108BD9-81ED-4DB2-BD59-A6C34878D82A}">
                    <a16:rowId xmlns:a16="http://schemas.microsoft.com/office/drawing/2014/main" val="1593194827"/>
                  </a:ext>
                </a:extLst>
              </a:tr>
              <a:tr h="659878">
                <a:tc>
                  <a:txBody>
                    <a:bodyPr/>
                    <a:lstStyle/>
                    <a:p>
                      <a:pPr algn="l" fontAlgn="ctr"/>
                      <a:r>
                        <a:rPr lang="en-US" sz="1000" u="none" strike="noStrike" dirty="0">
                          <a:effectLst/>
                        </a:rPr>
                        <a:t>Failures and Anomalies Reporting</a:t>
                      </a:r>
                      <a:endParaRPr lang="en-US" sz="1000" b="0" i="0" u="none" strike="noStrike" dirty="0">
                        <a:effectLst/>
                        <a:latin typeface="Gill Sans MT" panose="020B0502020104020203" pitchFamily="34" charset="77"/>
                      </a:endParaRPr>
                    </a:p>
                  </a:txBody>
                  <a:tcPr marL="6181" marR="6181" marT="6181" marB="0" anchor="ctr"/>
                </a:tc>
                <a:tc>
                  <a:txBody>
                    <a:bodyPr/>
                    <a:lstStyle/>
                    <a:p>
                      <a:pPr algn="ctr" fontAlgn="ctr"/>
                      <a:r>
                        <a:rPr lang="en-US" sz="1000" u="none" strike="noStrike">
                          <a:effectLst/>
                        </a:rPr>
                        <a:t>LOG-13</a:t>
                      </a:r>
                      <a:endParaRPr lang="en-US" sz="1000" b="1" i="0" u="none" strike="noStrike">
                        <a:effectLst/>
                        <a:latin typeface="Gill Sans MT" panose="020B0502020104020203" pitchFamily="34" charset="77"/>
                      </a:endParaRPr>
                    </a:p>
                  </a:txBody>
                  <a:tcPr marL="6181" marR="6181" marT="6181"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for the reporting of anomalies and failures of the monitoring system</a:t>
                      </a:r>
                      <a:br>
                        <a:rPr lang="en-US" sz="1000" u="none" strike="noStrike" dirty="0">
                          <a:effectLst/>
                        </a:rPr>
                      </a:br>
                      <a:r>
                        <a:rPr lang="en-US" sz="1000" u="none" strike="noStrike" dirty="0">
                          <a:effectLst/>
                        </a:rPr>
                        <a:t>and provide immediate notification to the accountable party.</a:t>
                      </a:r>
                      <a:br>
                        <a:rPr lang="en-US" sz="1000" u="none" strike="noStrike" dirty="0">
                          <a:effectLst/>
                        </a:rPr>
                      </a:br>
                      <a:endParaRPr lang="en-US" sz="1000" b="0" i="0" u="none" strike="noStrike" dirty="0">
                        <a:effectLst/>
                        <a:latin typeface="Gill Sans MT" panose="020B0502020104020203" pitchFamily="34" charset="77"/>
                      </a:endParaRPr>
                    </a:p>
                  </a:txBody>
                  <a:tcPr marL="6181" marR="6181" marT="6181" marB="0"/>
                </a:tc>
                <a:extLst>
                  <a:ext uri="{0D108BD9-81ED-4DB2-BD59-A6C34878D82A}">
                    <a16:rowId xmlns:a16="http://schemas.microsoft.com/office/drawing/2014/main" val="1655912167"/>
                  </a:ext>
                </a:extLst>
              </a:tr>
            </a:tbl>
          </a:graphicData>
        </a:graphic>
      </p:graphicFrame>
    </p:spTree>
    <p:extLst>
      <p:ext uri="{BB962C8B-B14F-4D97-AF65-F5344CB8AC3E}">
        <p14:creationId xmlns:p14="http://schemas.microsoft.com/office/powerpoint/2010/main" val="2973745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Security Incident Management, E-Discovery, &amp; Cloud Forensics –SEF </a:t>
            </a:r>
          </a:p>
          <a:p>
            <a:pPr marL="0" indent="0">
              <a:buNone/>
            </a:pPr>
            <a:endParaRPr lang="en-US" sz="1600" b="1" dirty="0"/>
          </a:p>
          <a:p>
            <a:pPr marL="0" indent="0">
              <a:buNone/>
            </a:pPr>
            <a:endParaRPr lang="en-US" sz="2000" dirty="0"/>
          </a:p>
        </p:txBody>
      </p:sp>
      <p:graphicFrame>
        <p:nvGraphicFramePr>
          <p:cNvPr id="3" name="Table 2">
            <a:extLst>
              <a:ext uri="{FF2B5EF4-FFF2-40B4-BE49-F238E27FC236}">
                <a16:creationId xmlns:a16="http://schemas.microsoft.com/office/drawing/2014/main" id="{6FCE9713-076F-7329-B751-0CD9AA2C5527}"/>
              </a:ext>
            </a:extLst>
          </p:cNvPr>
          <p:cNvGraphicFramePr>
            <a:graphicFrameLocks noGrp="1"/>
          </p:cNvGraphicFramePr>
          <p:nvPr>
            <p:extLst>
              <p:ext uri="{D42A27DB-BD31-4B8C-83A1-F6EECF244321}">
                <p14:modId xmlns:p14="http://schemas.microsoft.com/office/powerpoint/2010/main" val="1878566677"/>
              </p:ext>
            </p:extLst>
          </p:nvPr>
        </p:nvGraphicFramePr>
        <p:xfrm>
          <a:off x="492704" y="1556792"/>
          <a:ext cx="7895720" cy="4672917"/>
        </p:xfrm>
        <a:graphic>
          <a:graphicData uri="http://schemas.openxmlformats.org/drawingml/2006/table">
            <a:tbl>
              <a:tblPr>
                <a:tableStyleId>{5C22544A-7EE6-4342-B048-85BDC9FD1C3A}</a:tableStyleId>
              </a:tblPr>
              <a:tblGrid>
                <a:gridCol w="2141212">
                  <a:extLst>
                    <a:ext uri="{9D8B030D-6E8A-4147-A177-3AD203B41FA5}">
                      <a16:colId xmlns:a16="http://schemas.microsoft.com/office/drawing/2014/main" val="2860601843"/>
                    </a:ext>
                  </a:extLst>
                </a:gridCol>
                <a:gridCol w="936781">
                  <a:extLst>
                    <a:ext uri="{9D8B030D-6E8A-4147-A177-3AD203B41FA5}">
                      <a16:colId xmlns:a16="http://schemas.microsoft.com/office/drawing/2014/main" val="2443731219"/>
                    </a:ext>
                  </a:extLst>
                </a:gridCol>
                <a:gridCol w="4817727">
                  <a:extLst>
                    <a:ext uri="{9D8B030D-6E8A-4147-A177-3AD203B41FA5}">
                      <a16:colId xmlns:a16="http://schemas.microsoft.com/office/drawing/2014/main" val="3283514206"/>
                    </a:ext>
                  </a:extLst>
                </a:gridCol>
              </a:tblGrid>
              <a:tr h="673081">
                <a:tc>
                  <a:txBody>
                    <a:bodyPr/>
                    <a:lstStyle/>
                    <a:p>
                      <a:pPr algn="l" fontAlgn="ctr"/>
                      <a:r>
                        <a:rPr lang="en-US" sz="1000" u="none" strike="noStrike" dirty="0">
                          <a:effectLst/>
                        </a:rPr>
                        <a:t>Security Incident Management Policy and Procedures</a:t>
                      </a:r>
                      <a:endParaRPr lang="en-US" sz="1000" b="0" i="0" u="none" strike="noStrike" dirty="0">
                        <a:effectLst/>
                        <a:latin typeface="Gill Sans MT" panose="020B0502020104020203" pitchFamily="34" charset="77"/>
                      </a:endParaRPr>
                    </a:p>
                  </a:txBody>
                  <a:tcPr marL="4249" marR="4249" marT="4249" marB="0" anchor="ctr"/>
                </a:tc>
                <a:tc>
                  <a:txBody>
                    <a:bodyPr/>
                    <a:lstStyle/>
                    <a:p>
                      <a:pPr algn="ctr" fontAlgn="ctr"/>
                      <a:r>
                        <a:rPr lang="en-US" sz="1000" u="none" strike="noStrike">
                          <a:effectLst/>
                        </a:rPr>
                        <a:t>SEF-01</a:t>
                      </a:r>
                      <a:endParaRPr lang="en-US" sz="1000" b="1" i="0" u="none" strike="noStrike">
                        <a:effectLst/>
                        <a:latin typeface="Gill Sans MT" panose="020B0502020104020203" pitchFamily="34" charset="77"/>
                      </a:endParaRPr>
                    </a:p>
                  </a:txBody>
                  <a:tcPr marL="4249" marR="4249" marT="4249"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for Security Incident Management, E-Discovery, and Cloud</a:t>
                      </a:r>
                      <a:br>
                        <a:rPr lang="en-US" sz="1000" u="none" strike="noStrike">
                          <a:effectLst/>
                        </a:rPr>
                      </a:br>
                      <a:r>
                        <a:rPr lang="en-US" sz="1000" u="none" strike="noStrike">
                          <a:effectLst/>
                        </a:rPr>
                        <a:t>Forensics. Review and update the policies and procedures at least annually.</a:t>
                      </a:r>
                      <a:br>
                        <a:rPr lang="en-US" sz="1000" u="none" strike="noStrike">
                          <a:effectLst/>
                        </a:rPr>
                      </a:br>
                      <a:endParaRPr lang="en-US" sz="1000" b="0" i="0" u="none" strike="noStrike">
                        <a:effectLst/>
                        <a:latin typeface="Gill Sans MT" panose="020B0502020104020203" pitchFamily="34" charset="77"/>
                      </a:endParaRPr>
                    </a:p>
                  </a:txBody>
                  <a:tcPr marL="4249" marR="4249" marT="4249" marB="0"/>
                </a:tc>
                <a:extLst>
                  <a:ext uri="{0D108BD9-81ED-4DB2-BD59-A6C34878D82A}">
                    <a16:rowId xmlns:a16="http://schemas.microsoft.com/office/drawing/2014/main" val="2718760542"/>
                  </a:ext>
                </a:extLst>
              </a:tr>
              <a:tr h="576926">
                <a:tc>
                  <a:txBody>
                    <a:bodyPr/>
                    <a:lstStyle/>
                    <a:p>
                      <a:pPr algn="l" fontAlgn="ctr"/>
                      <a:r>
                        <a:rPr lang="en-US" sz="1000" u="none" strike="noStrike" dirty="0">
                          <a:effectLst/>
                        </a:rPr>
                        <a:t>Service Management Policy and Procedures</a:t>
                      </a:r>
                      <a:endParaRPr lang="en-US" sz="1000" b="0" i="0" u="none" strike="noStrike" dirty="0">
                        <a:effectLst/>
                        <a:latin typeface="Gill Sans MT" panose="020B0502020104020203" pitchFamily="34" charset="77"/>
                      </a:endParaRPr>
                    </a:p>
                  </a:txBody>
                  <a:tcPr marL="4249" marR="4249" marT="4249" marB="0" anchor="ctr"/>
                </a:tc>
                <a:tc>
                  <a:txBody>
                    <a:bodyPr/>
                    <a:lstStyle/>
                    <a:p>
                      <a:pPr algn="ctr" fontAlgn="ctr"/>
                      <a:r>
                        <a:rPr lang="en-US" sz="1000" u="none" strike="noStrike">
                          <a:effectLst/>
                        </a:rPr>
                        <a:t>SEF-02</a:t>
                      </a:r>
                      <a:endParaRPr lang="en-US" sz="1000" b="1" i="0" u="none" strike="noStrike">
                        <a:effectLst/>
                        <a:latin typeface="Gill Sans MT" panose="020B0502020104020203" pitchFamily="34" charset="77"/>
                      </a:endParaRPr>
                    </a:p>
                  </a:txBody>
                  <a:tcPr marL="4249" marR="4249" marT="4249"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for the timely management of security incidents. Review</a:t>
                      </a:r>
                      <a:br>
                        <a:rPr lang="en-US" sz="1000" u="none" strike="noStrike">
                          <a:effectLst/>
                        </a:rPr>
                      </a:br>
                      <a:r>
                        <a:rPr lang="en-US" sz="1000" u="none" strike="noStrike">
                          <a:effectLst/>
                        </a:rPr>
                        <a:t>and update the policies and procedures at least annually.</a:t>
                      </a:r>
                      <a:br>
                        <a:rPr lang="en-US" sz="1000" u="none" strike="noStrike">
                          <a:effectLst/>
                        </a:rPr>
                      </a:br>
                      <a:endParaRPr lang="en-US" sz="1000" b="0" i="0" u="none" strike="noStrike">
                        <a:effectLst/>
                        <a:latin typeface="Gill Sans MT" panose="020B0502020104020203" pitchFamily="34" charset="77"/>
                      </a:endParaRPr>
                    </a:p>
                  </a:txBody>
                  <a:tcPr marL="4249" marR="4249" marT="4249" marB="0"/>
                </a:tc>
                <a:extLst>
                  <a:ext uri="{0D108BD9-81ED-4DB2-BD59-A6C34878D82A}">
                    <a16:rowId xmlns:a16="http://schemas.microsoft.com/office/drawing/2014/main" val="2840165607"/>
                  </a:ext>
                </a:extLst>
              </a:tr>
              <a:tr h="769235">
                <a:tc>
                  <a:txBody>
                    <a:bodyPr/>
                    <a:lstStyle/>
                    <a:p>
                      <a:pPr algn="l" fontAlgn="ctr"/>
                      <a:r>
                        <a:rPr lang="en-US" sz="1000" u="none" strike="noStrike" dirty="0">
                          <a:effectLst/>
                        </a:rPr>
                        <a:t>Incident Response Plans</a:t>
                      </a:r>
                      <a:endParaRPr lang="en-US" sz="1000" b="0" i="0" u="none" strike="noStrike" dirty="0">
                        <a:effectLst/>
                        <a:latin typeface="Gill Sans MT" panose="020B0502020104020203" pitchFamily="34" charset="77"/>
                      </a:endParaRPr>
                    </a:p>
                  </a:txBody>
                  <a:tcPr marL="4249" marR="4249" marT="4249" marB="0" anchor="ctr"/>
                </a:tc>
                <a:tc>
                  <a:txBody>
                    <a:bodyPr/>
                    <a:lstStyle/>
                    <a:p>
                      <a:pPr algn="ctr" fontAlgn="ctr"/>
                      <a:r>
                        <a:rPr lang="en-US" sz="1000" u="none" strike="noStrike" dirty="0">
                          <a:effectLst/>
                        </a:rPr>
                        <a:t>SEF-03</a:t>
                      </a:r>
                      <a:endParaRPr lang="en-US" sz="1000" b="1" i="0" u="none" strike="noStrike" dirty="0">
                        <a:effectLst/>
                        <a:latin typeface="Gill Sans MT" panose="020B0502020104020203" pitchFamily="34" charset="77"/>
                      </a:endParaRPr>
                    </a:p>
                  </a:txBody>
                  <a:tcPr marL="4249" marR="4249" marT="4249"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a security incident response plan, which includes but is not limited to: relevant</a:t>
                      </a:r>
                      <a:br>
                        <a:rPr lang="en-US" sz="1000" u="none" strike="noStrike">
                          <a:effectLst/>
                        </a:rPr>
                      </a:br>
                      <a:r>
                        <a:rPr lang="en-US" sz="1000" u="none" strike="noStrike">
                          <a:effectLst/>
                        </a:rPr>
                        <a:t>internal departments, impacted CSCs, and other business critical relationships</a:t>
                      </a:r>
                      <a:br>
                        <a:rPr lang="en-US" sz="1000" u="none" strike="noStrike">
                          <a:effectLst/>
                        </a:rPr>
                      </a:br>
                      <a:r>
                        <a:rPr lang="en-US" sz="1000" u="none" strike="noStrike">
                          <a:effectLst/>
                        </a:rPr>
                        <a:t>(such as supply-chain) that may be impacted.'</a:t>
                      </a:r>
                      <a:br>
                        <a:rPr lang="en-US" sz="1000" u="none" strike="noStrike">
                          <a:effectLst/>
                        </a:rPr>
                      </a:br>
                      <a:endParaRPr lang="en-US" sz="1000" b="0" i="0" u="none" strike="noStrike">
                        <a:effectLst/>
                        <a:latin typeface="Gill Sans MT" panose="020B0502020104020203" pitchFamily="34" charset="77"/>
                      </a:endParaRPr>
                    </a:p>
                  </a:txBody>
                  <a:tcPr marL="4249" marR="4249" marT="4249" marB="0"/>
                </a:tc>
                <a:extLst>
                  <a:ext uri="{0D108BD9-81ED-4DB2-BD59-A6C34878D82A}">
                    <a16:rowId xmlns:a16="http://schemas.microsoft.com/office/drawing/2014/main" val="917702480"/>
                  </a:ext>
                </a:extLst>
              </a:tr>
              <a:tr h="576926">
                <a:tc>
                  <a:txBody>
                    <a:bodyPr/>
                    <a:lstStyle/>
                    <a:p>
                      <a:pPr algn="l" fontAlgn="ctr"/>
                      <a:r>
                        <a:rPr lang="en-US" sz="1000" u="none" strike="noStrike" dirty="0">
                          <a:effectLst/>
                        </a:rPr>
                        <a:t>Incident Response Testing</a:t>
                      </a:r>
                      <a:endParaRPr lang="en-US" sz="1000" b="0" i="0" u="none" strike="noStrike" dirty="0">
                        <a:effectLst/>
                        <a:latin typeface="Gill Sans MT" panose="020B0502020104020203" pitchFamily="34" charset="77"/>
                      </a:endParaRPr>
                    </a:p>
                  </a:txBody>
                  <a:tcPr marL="4249" marR="4249" marT="4249" marB="0" anchor="ctr"/>
                </a:tc>
                <a:tc>
                  <a:txBody>
                    <a:bodyPr/>
                    <a:lstStyle/>
                    <a:p>
                      <a:pPr algn="ctr" fontAlgn="ctr"/>
                      <a:r>
                        <a:rPr lang="en-US" sz="1000" u="none" strike="noStrike" dirty="0">
                          <a:effectLst/>
                        </a:rPr>
                        <a:t>SEF-04</a:t>
                      </a:r>
                      <a:endParaRPr lang="en-US" sz="1000" b="1" i="0" u="none" strike="noStrike" dirty="0">
                        <a:effectLst/>
                        <a:latin typeface="Gill Sans MT" panose="020B0502020104020203" pitchFamily="34" charset="77"/>
                      </a:endParaRPr>
                    </a:p>
                  </a:txBody>
                  <a:tcPr marL="4249" marR="4249" marT="4249" marB="0" anchor="ctr"/>
                </a:tc>
                <a:tc>
                  <a:txBody>
                    <a:bodyPr/>
                    <a:lstStyle/>
                    <a:p>
                      <a:pPr algn="l" fontAlgn="t"/>
                      <a:r>
                        <a:rPr lang="en-US" sz="1000" u="none" strike="noStrike" dirty="0">
                          <a:effectLst/>
                        </a:rPr>
                        <a:t>Test and update as necessary incident response plans at planned intervals</a:t>
                      </a:r>
                      <a:br>
                        <a:rPr lang="en-US" sz="1000" u="none" strike="noStrike" dirty="0">
                          <a:effectLst/>
                        </a:rPr>
                      </a:br>
                      <a:r>
                        <a:rPr lang="en-US" sz="1000" u="none" strike="noStrike" dirty="0">
                          <a:effectLst/>
                        </a:rPr>
                        <a:t>or upon significant organizational or environmental changes for effectiveness.</a:t>
                      </a:r>
                      <a:br>
                        <a:rPr lang="en-US" sz="1000" u="none" strike="noStrike" dirty="0">
                          <a:effectLst/>
                        </a:rPr>
                      </a:br>
                      <a:endParaRPr lang="en-US" sz="1000" b="0" i="0" u="none" strike="noStrike" dirty="0">
                        <a:effectLst/>
                        <a:latin typeface="Gill Sans MT" panose="020B0502020104020203" pitchFamily="34" charset="77"/>
                      </a:endParaRPr>
                    </a:p>
                  </a:txBody>
                  <a:tcPr marL="4249" marR="4249" marT="4249" marB="0"/>
                </a:tc>
                <a:extLst>
                  <a:ext uri="{0D108BD9-81ED-4DB2-BD59-A6C34878D82A}">
                    <a16:rowId xmlns:a16="http://schemas.microsoft.com/office/drawing/2014/main" val="1113353398"/>
                  </a:ext>
                </a:extLst>
              </a:tr>
              <a:tr h="288464">
                <a:tc>
                  <a:txBody>
                    <a:bodyPr/>
                    <a:lstStyle/>
                    <a:p>
                      <a:pPr algn="l" fontAlgn="ctr"/>
                      <a:r>
                        <a:rPr lang="en-US" sz="1000" u="none" strike="noStrike" dirty="0">
                          <a:effectLst/>
                        </a:rPr>
                        <a:t>Incident Response Metrics</a:t>
                      </a:r>
                      <a:endParaRPr lang="en-US" sz="1000" b="0" i="0" u="none" strike="noStrike" dirty="0">
                        <a:effectLst/>
                        <a:latin typeface="Gill Sans MT" panose="020B0502020104020203" pitchFamily="34" charset="77"/>
                      </a:endParaRPr>
                    </a:p>
                  </a:txBody>
                  <a:tcPr marL="4249" marR="4249" marT="4249" marB="0" anchor="ctr"/>
                </a:tc>
                <a:tc>
                  <a:txBody>
                    <a:bodyPr/>
                    <a:lstStyle/>
                    <a:p>
                      <a:pPr algn="ctr" fontAlgn="ctr"/>
                      <a:r>
                        <a:rPr lang="en-US" sz="1000" u="none" strike="noStrike">
                          <a:effectLst/>
                        </a:rPr>
                        <a:t>SEF-05</a:t>
                      </a:r>
                      <a:endParaRPr lang="en-US" sz="1000" b="1" i="0" u="none" strike="noStrike">
                        <a:effectLst/>
                        <a:latin typeface="Gill Sans MT" panose="020B0502020104020203" pitchFamily="34" charset="77"/>
                      </a:endParaRPr>
                    </a:p>
                  </a:txBody>
                  <a:tcPr marL="4249" marR="4249" marT="4249" marB="0" anchor="ctr"/>
                </a:tc>
                <a:tc>
                  <a:txBody>
                    <a:bodyPr/>
                    <a:lstStyle/>
                    <a:p>
                      <a:pPr algn="l" fontAlgn="t"/>
                      <a:r>
                        <a:rPr lang="en-US" sz="1000" u="none" strike="noStrike" dirty="0">
                          <a:effectLst/>
                        </a:rPr>
                        <a:t>Establish and monitor information security incident metrics.</a:t>
                      </a:r>
                      <a:br>
                        <a:rPr lang="en-US" sz="1000" u="none" strike="noStrike" dirty="0">
                          <a:effectLst/>
                        </a:rPr>
                      </a:br>
                      <a:endParaRPr lang="en-US" sz="1000" b="0" i="0" u="none" strike="noStrike" dirty="0">
                        <a:effectLst/>
                        <a:latin typeface="Gill Sans MT" panose="020B0502020104020203" pitchFamily="34" charset="77"/>
                      </a:endParaRPr>
                    </a:p>
                  </a:txBody>
                  <a:tcPr marL="4249" marR="4249" marT="4249" marB="0"/>
                </a:tc>
                <a:extLst>
                  <a:ext uri="{0D108BD9-81ED-4DB2-BD59-A6C34878D82A}">
                    <a16:rowId xmlns:a16="http://schemas.microsoft.com/office/drawing/2014/main" val="1348279070"/>
                  </a:ext>
                </a:extLst>
              </a:tr>
              <a:tr h="480771">
                <a:tc>
                  <a:txBody>
                    <a:bodyPr/>
                    <a:lstStyle/>
                    <a:p>
                      <a:pPr algn="l" fontAlgn="ctr"/>
                      <a:r>
                        <a:rPr lang="en-US" sz="1000" u="none" strike="noStrike" dirty="0">
                          <a:effectLst/>
                        </a:rPr>
                        <a:t>Event Triage Processes</a:t>
                      </a:r>
                      <a:endParaRPr lang="en-US" sz="1000" b="0" i="0" u="none" strike="noStrike" dirty="0">
                        <a:effectLst/>
                        <a:latin typeface="Gill Sans MT" panose="020B0502020104020203" pitchFamily="34" charset="77"/>
                      </a:endParaRPr>
                    </a:p>
                  </a:txBody>
                  <a:tcPr marL="4249" marR="4249" marT="4249" marB="0" anchor="ctr"/>
                </a:tc>
                <a:tc>
                  <a:txBody>
                    <a:bodyPr/>
                    <a:lstStyle/>
                    <a:p>
                      <a:pPr algn="ctr" fontAlgn="ctr"/>
                      <a:r>
                        <a:rPr lang="en-US" sz="1000" u="none" strike="noStrike">
                          <a:effectLst/>
                        </a:rPr>
                        <a:t>SEF-06</a:t>
                      </a:r>
                      <a:endParaRPr lang="en-US" sz="1000" b="1" i="0" u="none" strike="noStrike">
                        <a:effectLst/>
                        <a:latin typeface="Gill Sans MT" panose="020B0502020104020203" pitchFamily="34" charset="77"/>
                      </a:endParaRPr>
                    </a:p>
                  </a:txBody>
                  <a:tcPr marL="4249" marR="4249" marT="4249"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supporting business processes to triage security-related events.</a:t>
                      </a:r>
                      <a:br>
                        <a:rPr lang="en-US" sz="1000" u="none" strike="noStrike" dirty="0">
                          <a:effectLst/>
                        </a:rPr>
                      </a:br>
                      <a:endParaRPr lang="en-US" sz="1000" b="0" i="0" u="none" strike="noStrike" dirty="0">
                        <a:effectLst/>
                        <a:latin typeface="Gill Sans MT" panose="020B0502020104020203" pitchFamily="34" charset="77"/>
                      </a:endParaRPr>
                    </a:p>
                  </a:txBody>
                  <a:tcPr marL="4249" marR="4249" marT="4249" marB="0"/>
                </a:tc>
                <a:extLst>
                  <a:ext uri="{0D108BD9-81ED-4DB2-BD59-A6C34878D82A}">
                    <a16:rowId xmlns:a16="http://schemas.microsoft.com/office/drawing/2014/main" val="2014917143"/>
                  </a:ext>
                </a:extLst>
              </a:tr>
              <a:tr h="769235">
                <a:tc>
                  <a:txBody>
                    <a:bodyPr/>
                    <a:lstStyle/>
                    <a:p>
                      <a:pPr algn="l" fontAlgn="ctr"/>
                      <a:r>
                        <a:rPr lang="en-US" sz="1000" u="none" strike="noStrike" dirty="0">
                          <a:effectLst/>
                        </a:rPr>
                        <a:t>Security Breach Notification</a:t>
                      </a:r>
                      <a:endParaRPr lang="en-US" sz="1000" b="0" i="0" u="none" strike="noStrike" dirty="0">
                        <a:effectLst/>
                        <a:latin typeface="Gill Sans MT" panose="020B0502020104020203" pitchFamily="34" charset="77"/>
                      </a:endParaRPr>
                    </a:p>
                  </a:txBody>
                  <a:tcPr marL="4249" marR="4249" marT="4249" marB="0" anchor="ctr"/>
                </a:tc>
                <a:tc>
                  <a:txBody>
                    <a:bodyPr/>
                    <a:lstStyle/>
                    <a:p>
                      <a:pPr algn="ctr" fontAlgn="ctr"/>
                      <a:r>
                        <a:rPr lang="en-US" sz="1000" u="none" strike="noStrike">
                          <a:effectLst/>
                        </a:rPr>
                        <a:t>SEF-07</a:t>
                      </a:r>
                      <a:endParaRPr lang="en-US" sz="1000" b="1" i="0" u="none" strike="noStrike">
                        <a:effectLst/>
                        <a:latin typeface="Gill Sans MT" panose="020B0502020104020203" pitchFamily="34" charset="77"/>
                      </a:endParaRPr>
                    </a:p>
                  </a:txBody>
                  <a:tcPr marL="4249" marR="4249" marT="4249" marB="0" anchor="ctr"/>
                </a:tc>
                <a:tc>
                  <a:txBody>
                    <a:bodyPr/>
                    <a:lstStyle/>
                    <a:p>
                      <a:pPr algn="l" fontAlgn="t"/>
                      <a:r>
                        <a:rPr lang="en-US" sz="1000" u="none" strike="noStrike" dirty="0">
                          <a:effectLst/>
                        </a:rPr>
                        <a:t>Define and implement, processes, procedures and technical measures</a:t>
                      </a:r>
                      <a:br>
                        <a:rPr lang="en-US" sz="1000" u="none" strike="noStrike" dirty="0">
                          <a:effectLst/>
                        </a:rPr>
                      </a:br>
                      <a:r>
                        <a:rPr lang="en-US" sz="1000" u="none" strike="noStrike" dirty="0">
                          <a:effectLst/>
                        </a:rPr>
                        <a:t>for security breach notifications. Report security breaches and assumed security</a:t>
                      </a:r>
                      <a:br>
                        <a:rPr lang="en-US" sz="1000" u="none" strike="noStrike" dirty="0">
                          <a:effectLst/>
                        </a:rPr>
                      </a:br>
                      <a:r>
                        <a:rPr lang="en-US" sz="1000" u="none" strike="noStrike" dirty="0">
                          <a:effectLst/>
                        </a:rPr>
                        <a:t>breaches including any relevant supply chain breaches, as per applicable SLAs,</a:t>
                      </a:r>
                      <a:br>
                        <a:rPr lang="en-US" sz="1000" u="none" strike="noStrike" dirty="0">
                          <a:effectLst/>
                        </a:rPr>
                      </a:br>
                      <a:r>
                        <a:rPr lang="en-US" sz="1000" u="none" strike="noStrike" dirty="0">
                          <a:effectLst/>
                        </a:rPr>
                        <a:t>laws and regulations.</a:t>
                      </a:r>
                      <a:br>
                        <a:rPr lang="en-US" sz="1000" u="none" strike="noStrike" dirty="0">
                          <a:effectLst/>
                        </a:rPr>
                      </a:br>
                      <a:endParaRPr lang="en-US" sz="1000" b="0" i="0" u="none" strike="noStrike" dirty="0">
                        <a:effectLst/>
                        <a:latin typeface="Gill Sans MT" panose="020B0502020104020203" pitchFamily="34" charset="77"/>
                      </a:endParaRPr>
                    </a:p>
                  </a:txBody>
                  <a:tcPr marL="4249" marR="4249" marT="4249" marB="0"/>
                </a:tc>
                <a:extLst>
                  <a:ext uri="{0D108BD9-81ED-4DB2-BD59-A6C34878D82A}">
                    <a16:rowId xmlns:a16="http://schemas.microsoft.com/office/drawing/2014/main" val="3761656047"/>
                  </a:ext>
                </a:extLst>
              </a:tr>
              <a:tr h="480771">
                <a:tc>
                  <a:txBody>
                    <a:bodyPr/>
                    <a:lstStyle/>
                    <a:p>
                      <a:pPr algn="l" fontAlgn="ctr"/>
                      <a:r>
                        <a:rPr lang="en-US" sz="1000" u="none" strike="noStrike" dirty="0">
                          <a:effectLst/>
                        </a:rPr>
                        <a:t>Points of Contact Maintenance</a:t>
                      </a:r>
                      <a:endParaRPr lang="en-US" sz="1000" b="0" i="0" u="none" strike="noStrike" dirty="0">
                        <a:effectLst/>
                        <a:latin typeface="Gill Sans MT" panose="020B0502020104020203" pitchFamily="34" charset="77"/>
                      </a:endParaRPr>
                    </a:p>
                  </a:txBody>
                  <a:tcPr marL="4249" marR="4249" marT="4249" marB="0" anchor="ctr"/>
                </a:tc>
                <a:tc>
                  <a:txBody>
                    <a:bodyPr/>
                    <a:lstStyle/>
                    <a:p>
                      <a:pPr algn="ctr" fontAlgn="ctr"/>
                      <a:r>
                        <a:rPr lang="en-US" sz="1000" u="none" strike="noStrike">
                          <a:effectLst/>
                        </a:rPr>
                        <a:t>SEF-08</a:t>
                      </a:r>
                      <a:endParaRPr lang="en-US" sz="1000" b="1" i="0" u="none" strike="noStrike">
                        <a:effectLst/>
                        <a:latin typeface="Gill Sans MT" panose="020B0502020104020203" pitchFamily="34" charset="77"/>
                      </a:endParaRPr>
                    </a:p>
                  </a:txBody>
                  <a:tcPr marL="4249" marR="4249" marT="4249" marB="0" anchor="ctr"/>
                </a:tc>
                <a:tc>
                  <a:txBody>
                    <a:bodyPr/>
                    <a:lstStyle/>
                    <a:p>
                      <a:pPr algn="l" fontAlgn="t"/>
                      <a:r>
                        <a:rPr lang="en-US" sz="1000" u="none" strike="noStrike" dirty="0">
                          <a:effectLst/>
                        </a:rPr>
                        <a:t>Maintain points of contact for applicable regulation authorities,</a:t>
                      </a:r>
                      <a:br>
                        <a:rPr lang="en-US" sz="1000" u="none" strike="noStrike" dirty="0">
                          <a:effectLst/>
                        </a:rPr>
                      </a:br>
                      <a:r>
                        <a:rPr lang="en-US" sz="1000" u="none" strike="noStrike" dirty="0">
                          <a:effectLst/>
                        </a:rPr>
                        <a:t>national and local law enforcement, and other legal jurisdictional authorities.</a:t>
                      </a:r>
                      <a:br>
                        <a:rPr lang="en-US" sz="1000" u="none" strike="noStrike" dirty="0">
                          <a:effectLst/>
                        </a:rPr>
                      </a:br>
                      <a:endParaRPr lang="en-US" sz="1000" b="0" i="0" u="none" strike="noStrike" dirty="0">
                        <a:effectLst/>
                        <a:latin typeface="Gill Sans MT" panose="020B0502020104020203" pitchFamily="34" charset="77"/>
                      </a:endParaRPr>
                    </a:p>
                  </a:txBody>
                  <a:tcPr marL="4249" marR="4249" marT="4249" marB="0"/>
                </a:tc>
                <a:extLst>
                  <a:ext uri="{0D108BD9-81ED-4DB2-BD59-A6C34878D82A}">
                    <a16:rowId xmlns:a16="http://schemas.microsoft.com/office/drawing/2014/main" val="3418147708"/>
                  </a:ext>
                </a:extLst>
              </a:tr>
            </a:tbl>
          </a:graphicData>
        </a:graphic>
      </p:graphicFrame>
    </p:spTree>
    <p:extLst>
      <p:ext uri="{BB962C8B-B14F-4D97-AF65-F5344CB8AC3E}">
        <p14:creationId xmlns:p14="http://schemas.microsoft.com/office/powerpoint/2010/main" val="2940498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Supply Chain Management, Transparency, and Accountability – STA </a:t>
            </a:r>
          </a:p>
          <a:p>
            <a:pPr marL="0" indent="0">
              <a:buNone/>
            </a:pPr>
            <a:endParaRPr lang="en-US" sz="2000" dirty="0"/>
          </a:p>
        </p:txBody>
      </p:sp>
      <p:graphicFrame>
        <p:nvGraphicFramePr>
          <p:cNvPr id="3" name="Table 2">
            <a:extLst>
              <a:ext uri="{FF2B5EF4-FFF2-40B4-BE49-F238E27FC236}">
                <a16:creationId xmlns:a16="http://schemas.microsoft.com/office/drawing/2014/main" id="{E6C30AB1-6469-E708-B966-A7BFA18B86EB}"/>
              </a:ext>
            </a:extLst>
          </p:cNvPr>
          <p:cNvGraphicFramePr>
            <a:graphicFrameLocks noGrp="1"/>
          </p:cNvGraphicFramePr>
          <p:nvPr>
            <p:extLst>
              <p:ext uri="{D42A27DB-BD31-4B8C-83A1-F6EECF244321}">
                <p14:modId xmlns:p14="http://schemas.microsoft.com/office/powerpoint/2010/main" val="766930588"/>
              </p:ext>
            </p:extLst>
          </p:nvPr>
        </p:nvGraphicFramePr>
        <p:xfrm>
          <a:off x="457200" y="1626740"/>
          <a:ext cx="7931225" cy="4754586"/>
        </p:xfrm>
        <a:graphic>
          <a:graphicData uri="http://schemas.openxmlformats.org/drawingml/2006/table">
            <a:tbl>
              <a:tblPr>
                <a:tableStyleId>{5C22544A-7EE6-4342-B048-85BDC9FD1C3A}</a:tableStyleId>
              </a:tblPr>
              <a:tblGrid>
                <a:gridCol w="2150841">
                  <a:extLst>
                    <a:ext uri="{9D8B030D-6E8A-4147-A177-3AD203B41FA5}">
                      <a16:colId xmlns:a16="http://schemas.microsoft.com/office/drawing/2014/main" val="1168271878"/>
                    </a:ext>
                  </a:extLst>
                </a:gridCol>
                <a:gridCol w="940993">
                  <a:extLst>
                    <a:ext uri="{9D8B030D-6E8A-4147-A177-3AD203B41FA5}">
                      <a16:colId xmlns:a16="http://schemas.microsoft.com/office/drawing/2014/main" val="1501460761"/>
                    </a:ext>
                  </a:extLst>
                </a:gridCol>
                <a:gridCol w="4839391">
                  <a:extLst>
                    <a:ext uri="{9D8B030D-6E8A-4147-A177-3AD203B41FA5}">
                      <a16:colId xmlns:a16="http://schemas.microsoft.com/office/drawing/2014/main" val="2247775402"/>
                    </a:ext>
                  </a:extLst>
                </a:gridCol>
              </a:tblGrid>
              <a:tr h="1226990">
                <a:tc>
                  <a:txBody>
                    <a:bodyPr/>
                    <a:lstStyle/>
                    <a:p>
                      <a:pPr algn="l" fontAlgn="ctr"/>
                      <a:r>
                        <a:rPr lang="en-US" sz="1000" u="none" strike="noStrike" dirty="0">
                          <a:effectLst/>
                        </a:rPr>
                        <a:t>SSRM Policy and Procedures</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STA-01</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for the application of the Shared Security Responsibility</a:t>
                      </a:r>
                      <a:br>
                        <a:rPr lang="en-US" sz="1000" u="none" strike="noStrike">
                          <a:effectLst/>
                        </a:rPr>
                      </a:br>
                      <a:r>
                        <a:rPr lang="en-US" sz="1000" u="none" strike="noStrike">
                          <a:effectLst/>
                        </a:rPr>
                        <a:t>Model (SSRM) within the organization. Review and update the policies and procedures</a:t>
                      </a:r>
                      <a:br>
                        <a:rPr lang="en-US" sz="1000" u="none" strike="noStrike">
                          <a:effectLst/>
                        </a:rPr>
                      </a:br>
                      <a:r>
                        <a:rPr lang="en-US" sz="1000" u="none" strike="noStrike">
                          <a:effectLst/>
                        </a:rPr>
                        <a:t>at least annually.</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1723563924"/>
                  </a:ext>
                </a:extLst>
              </a:tr>
              <a:tr h="613495">
                <a:tc>
                  <a:txBody>
                    <a:bodyPr/>
                    <a:lstStyle/>
                    <a:p>
                      <a:pPr algn="l" fontAlgn="ctr"/>
                      <a:r>
                        <a:rPr lang="en-US" sz="1000" u="none" strike="noStrike" dirty="0">
                          <a:effectLst/>
                        </a:rPr>
                        <a:t>SSRM Supply Chain</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STA-02</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Apply, document, implement and manage the SSRM throughout the supply</a:t>
                      </a:r>
                      <a:br>
                        <a:rPr lang="en-US" sz="1000" u="none" strike="noStrike">
                          <a:effectLst/>
                        </a:rPr>
                      </a:br>
                      <a:r>
                        <a:rPr lang="en-US" sz="1000" u="none" strike="noStrike">
                          <a:effectLst/>
                        </a:rPr>
                        <a:t>chain for the cloud service offering.</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3091369369"/>
                  </a:ext>
                </a:extLst>
              </a:tr>
              <a:tr h="613495">
                <a:tc>
                  <a:txBody>
                    <a:bodyPr/>
                    <a:lstStyle/>
                    <a:p>
                      <a:pPr algn="l" fontAlgn="ctr"/>
                      <a:r>
                        <a:rPr lang="en-US" sz="1000" u="none" strike="noStrike" dirty="0">
                          <a:effectLst/>
                        </a:rPr>
                        <a:t>SSRM Guidance</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STA-03</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Provide SSRM Guidance to the CSC detailing information about the</a:t>
                      </a:r>
                      <a:br>
                        <a:rPr lang="en-US" sz="1000" u="none" strike="noStrike">
                          <a:effectLst/>
                        </a:rPr>
                      </a:br>
                      <a:r>
                        <a:rPr lang="en-US" sz="1000" u="none" strike="noStrike">
                          <a:effectLst/>
                        </a:rPr>
                        <a:t>SSRM applicability throughout the supply chain.</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1832143778"/>
                  </a:ext>
                </a:extLst>
              </a:tr>
              <a:tr h="613495">
                <a:tc>
                  <a:txBody>
                    <a:bodyPr/>
                    <a:lstStyle/>
                    <a:p>
                      <a:pPr algn="l" fontAlgn="ctr"/>
                      <a:r>
                        <a:rPr lang="en-US" sz="1000" u="none" strike="noStrike" dirty="0">
                          <a:effectLst/>
                        </a:rPr>
                        <a:t>SSRM Control Ownership</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dirty="0">
                          <a:effectLst/>
                        </a:rPr>
                        <a:t>STA-04</a:t>
                      </a:r>
                      <a:endParaRPr lang="en-US" sz="1000" b="1" i="0" u="none" strike="noStrike" dirty="0">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Delineate the shared ownership and applicability of all CSA CCM controls</a:t>
                      </a:r>
                      <a:br>
                        <a:rPr lang="en-US" sz="1000" u="none" strike="noStrike">
                          <a:effectLst/>
                        </a:rPr>
                      </a:br>
                      <a:r>
                        <a:rPr lang="en-US" sz="1000" u="none" strike="noStrike">
                          <a:effectLst/>
                        </a:rPr>
                        <a:t>according to the SSRM for the cloud service offering.</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2370062842"/>
                  </a:ext>
                </a:extLst>
              </a:tr>
              <a:tr h="613495">
                <a:tc>
                  <a:txBody>
                    <a:bodyPr/>
                    <a:lstStyle/>
                    <a:p>
                      <a:pPr algn="l" fontAlgn="ctr"/>
                      <a:r>
                        <a:rPr lang="en-US" sz="1000" u="none" strike="noStrike" dirty="0">
                          <a:effectLst/>
                        </a:rPr>
                        <a:t>SSRM Documentation Review</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dirty="0">
                          <a:effectLst/>
                        </a:rPr>
                        <a:t>STA-05</a:t>
                      </a:r>
                      <a:endParaRPr lang="en-US" sz="1000" b="1" i="0" u="none" strike="noStrike" dirty="0">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Review and validate SSRM documentation for all cloud services offerings</a:t>
                      </a:r>
                      <a:br>
                        <a:rPr lang="en-US" sz="1000" u="none" strike="noStrike">
                          <a:effectLst/>
                        </a:rPr>
                      </a:br>
                      <a:r>
                        <a:rPr lang="en-US" sz="1000" u="none" strike="noStrike">
                          <a:effectLst/>
                        </a:rPr>
                        <a:t>the organization uses.</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3505882540"/>
                  </a:ext>
                </a:extLst>
              </a:tr>
              <a:tr h="613495">
                <a:tc>
                  <a:txBody>
                    <a:bodyPr/>
                    <a:lstStyle/>
                    <a:p>
                      <a:pPr algn="l" fontAlgn="ctr"/>
                      <a:r>
                        <a:rPr lang="en-US" sz="1000" u="none" strike="noStrike" dirty="0">
                          <a:effectLst/>
                        </a:rPr>
                        <a:t>SSRM Control Implementation</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STA-06</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dirty="0">
                          <a:effectLst/>
                        </a:rPr>
                        <a:t>Implement, operate, and audit or assess the portions of the SSRM</a:t>
                      </a:r>
                      <a:br>
                        <a:rPr lang="en-US" sz="1000" u="none" strike="noStrike" dirty="0">
                          <a:effectLst/>
                        </a:rPr>
                      </a:br>
                      <a:r>
                        <a:rPr lang="en-US" sz="1000" u="none" strike="noStrike" dirty="0">
                          <a:effectLst/>
                        </a:rPr>
                        <a:t>which the organization is responsible for.</a:t>
                      </a:r>
                      <a:br>
                        <a:rPr lang="en-US" sz="1000" u="none" strike="noStrike" dirty="0">
                          <a:effectLst/>
                        </a:rPr>
                      </a:br>
                      <a:endParaRPr lang="en-US" sz="1000" b="0" i="0" u="none" strike="noStrike" dirty="0">
                        <a:effectLst/>
                        <a:latin typeface="Gill Sans MT" panose="020B0502020104020203" pitchFamily="34" charset="77"/>
                      </a:endParaRPr>
                    </a:p>
                  </a:txBody>
                  <a:tcPr marL="6580" marR="6580" marT="6580" marB="0"/>
                </a:tc>
                <a:extLst>
                  <a:ext uri="{0D108BD9-81ED-4DB2-BD59-A6C34878D82A}">
                    <a16:rowId xmlns:a16="http://schemas.microsoft.com/office/drawing/2014/main" val="3868171711"/>
                  </a:ext>
                </a:extLst>
              </a:tr>
              <a:tr h="460121">
                <a:tc>
                  <a:txBody>
                    <a:bodyPr/>
                    <a:lstStyle/>
                    <a:p>
                      <a:pPr algn="l" fontAlgn="ctr"/>
                      <a:r>
                        <a:rPr lang="en-US" sz="1000" u="none" strike="noStrike" dirty="0">
                          <a:effectLst/>
                        </a:rPr>
                        <a:t>Supply Chain Inventory</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STA-07</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dirty="0">
                          <a:effectLst/>
                        </a:rPr>
                        <a:t>Develop and maintain an inventory of all supply chain relationships.</a:t>
                      </a:r>
                      <a:br>
                        <a:rPr lang="en-US" sz="1000" u="none" strike="noStrike" dirty="0">
                          <a:effectLst/>
                        </a:rPr>
                      </a:br>
                      <a:endParaRPr lang="en-US" sz="1000" b="0" i="0" u="none" strike="noStrike" dirty="0">
                        <a:effectLst/>
                        <a:latin typeface="Gill Sans MT" panose="020B0502020104020203" pitchFamily="34" charset="77"/>
                      </a:endParaRPr>
                    </a:p>
                  </a:txBody>
                  <a:tcPr marL="6580" marR="6580" marT="6580" marB="0"/>
                </a:tc>
                <a:extLst>
                  <a:ext uri="{0D108BD9-81ED-4DB2-BD59-A6C34878D82A}">
                    <a16:rowId xmlns:a16="http://schemas.microsoft.com/office/drawing/2014/main" val="2621955229"/>
                  </a:ext>
                </a:extLst>
              </a:tr>
            </a:tbl>
          </a:graphicData>
        </a:graphic>
      </p:graphicFrame>
    </p:spTree>
    <p:extLst>
      <p:ext uri="{BB962C8B-B14F-4D97-AF65-F5344CB8AC3E}">
        <p14:creationId xmlns:p14="http://schemas.microsoft.com/office/powerpoint/2010/main" val="4198024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Supply Chain Management, Transparency, and Accountability – STA </a:t>
            </a:r>
          </a:p>
          <a:p>
            <a:pPr marL="0" indent="0">
              <a:buNone/>
            </a:pPr>
            <a:endParaRPr lang="en-US" sz="2000" dirty="0"/>
          </a:p>
        </p:txBody>
      </p:sp>
      <p:graphicFrame>
        <p:nvGraphicFramePr>
          <p:cNvPr id="5" name="Table 4">
            <a:extLst>
              <a:ext uri="{FF2B5EF4-FFF2-40B4-BE49-F238E27FC236}">
                <a16:creationId xmlns:a16="http://schemas.microsoft.com/office/drawing/2014/main" id="{45E22B86-193A-785F-884D-598AE81089BD}"/>
              </a:ext>
            </a:extLst>
          </p:cNvPr>
          <p:cNvGraphicFramePr>
            <a:graphicFrameLocks noGrp="1"/>
          </p:cNvGraphicFramePr>
          <p:nvPr>
            <p:extLst>
              <p:ext uri="{D42A27DB-BD31-4B8C-83A1-F6EECF244321}">
                <p14:modId xmlns:p14="http://schemas.microsoft.com/office/powerpoint/2010/main" val="3575688312"/>
              </p:ext>
            </p:extLst>
          </p:nvPr>
        </p:nvGraphicFramePr>
        <p:xfrm>
          <a:off x="539552" y="1556792"/>
          <a:ext cx="7931224" cy="4968552"/>
        </p:xfrm>
        <a:graphic>
          <a:graphicData uri="http://schemas.openxmlformats.org/drawingml/2006/table">
            <a:tbl>
              <a:tblPr>
                <a:tableStyleId>{5C22544A-7EE6-4342-B048-85BDC9FD1C3A}</a:tableStyleId>
              </a:tblPr>
              <a:tblGrid>
                <a:gridCol w="2150841">
                  <a:extLst>
                    <a:ext uri="{9D8B030D-6E8A-4147-A177-3AD203B41FA5}">
                      <a16:colId xmlns:a16="http://schemas.microsoft.com/office/drawing/2014/main" val="2711497628"/>
                    </a:ext>
                  </a:extLst>
                </a:gridCol>
                <a:gridCol w="940992">
                  <a:extLst>
                    <a:ext uri="{9D8B030D-6E8A-4147-A177-3AD203B41FA5}">
                      <a16:colId xmlns:a16="http://schemas.microsoft.com/office/drawing/2014/main" val="1482435949"/>
                    </a:ext>
                  </a:extLst>
                </a:gridCol>
                <a:gridCol w="4839391">
                  <a:extLst>
                    <a:ext uri="{9D8B030D-6E8A-4147-A177-3AD203B41FA5}">
                      <a16:colId xmlns:a16="http://schemas.microsoft.com/office/drawing/2014/main" val="3133403438"/>
                    </a:ext>
                  </a:extLst>
                </a:gridCol>
              </a:tblGrid>
              <a:tr h="736082">
                <a:tc>
                  <a:txBody>
                    <a:bodyPr/>
                    <a:lstStyle/>
                    <a:p>
                      <a:pPr algn="l" fontAlgn="ctr"/>
                      <a:r>
                        <a:rPr lang="en-US" sz="1000" u="none" strike="noStrike" dirty="0">
                          <a:effectLst/>
                        </a:rPr>
                        <a:t>Supply Chain Risk Management</a:t>
                      </a:r>
                      <a:endParaRPr lang="en-US" sz="1000" b="0" i="0" u="none" strike="noStrike" dirty="0">
                        <a:effectLst/>
                        <a:latin typeface="Gill Sans MT" panose="020B0502020104020203" pitchFamily="34" charset="77"/>
                      </a:endParaRPr>
                    </a:p>
                  </a:txBody>
                  <a:tcPr marL="7554" marR="7554" marT="7554" marB="0" anchor="ctr"/>
                </a:tc>
                <a:tc>
                  <a:txBody>
                    <a:bodyPr/>
                    <a:lstStyle/>
                    <a:p>
                      <a:pPr algn="ctr" fontAlgn="ctr"/>
                      <a:r>
                        <a:rPr lang="en-US" sz="1000" u="none" strike="noStrike">
                          <a:effectLst/>
                        </a:rPr>
                        <a:t>STA-08</a:t>
                      </a:r>
                      <a:endParaRPr lang="en-US" sz="1000" b="1" i="0" u="none" strike="noStrike">
                        <a:effectLst/>
                        <a:latin typeface="Gill Sans MT" panose="020B0502020104020203" pitchFamily="34" charset="77"/>
                      </a:endParaRPr>
                    </a:p>
                  </a:txBody>
                  <a:tcPr marL="7554" marR="7554" marT="7554" marB="0" anchor="ctr"/>
                </a:tc>
                <a:tc>
                  <a:txBody>
                    <a:bodyPr/>
                    <a:lstStyle/>
                    <a:p>
                      <a:pPr algn="l" fontAlgn="t"/>
                      <a:r>
                        <a:rPr lang="en-US" sz="1000" u="none" strike="noStrike">
                          <a:effectLst/>
                        </a:rPr>
                        <a:t>CSPs periodically review risk factors associated with all organizations</a:t>
                      </a:r>
                      <a:br>
                        <a:rPr lang="en-US" sz="1000" u="none" strike="noStrike">
                          <a:effectLst/>
                        </a:rPr>
                      </a:br>
                      <a:r>
                        <a:rPr lang="en-US" sz="1000" u="none" strike="noStrike">
                          <a:effectLst/>
                        </a:rPr>
                        <a:t>within their supply chain.</a:t>
                      </a:r>
                      <a:br>
                        <a:rPr lang="en-US" sz="1000" u="none" strike="noStrike">
                          <a:effectLst/>
                        </a:rPr>
                      </a:br>
                      <a:endParaRPr lang="en-US" sz="1000" b="0" i="0" u="none" strike="noStrike">
                        <a:effectLst/>
                        <a:latin typeface="Gill Sans MT" panose="020B0502020104020203" pitchFamily="34" charset="77"/>
                      </a:endParaRPr>
                    </a:p>
                  </a:txBody>
                  <a:tcPr marL="7554" marR="7554" marT="7554" marB="0"/>
                </a:tc>
                <a:extLst>
                  <a:ext uri="{0D108BD9-81ED-4DB2-BD59-A6C34878D82A}">
                    <a16:rowId xmlns:a16="http://schemas.microsoft.com/office/drawing/2014/main" val="1238048638"/>
                  </a:ext>
                </a:extLst>
              </a:tr>
              <a:tr h="2576286">
                <a:tc>
                  <a:txBody>
                    <a:bodyPr/>
                    <a:lstStyle/>
                    <a:p>
                      <a:pPr algn="l" fontAlgn="ctr"/>
                      <a:r>
                        <a:rPr lang="en-US" sz="1000" u="none" strike="noStrike" dirty="0">
                          <a:effectLst/>
                        </a:rPr>
                        <a:t>Primary Service and Contractual Agreement</a:t>
                      </a:r>
                      <a:endParaRPr lang="en-US" sz="1000" b="0" i="0" u="none" strike="noStrike" dirty="0">
                        <a:effectLst/>
                        <a:latin typeface="Gill Sans MT" panose="020B0502020104020203" pitchFamily="34" charset="77"/>
                      </a:endParaRPr>
                    </a:p>
                  </a:txBody>
                  <a:tcPr marL="7554" marR="7554" marT="7554" marB="0" anchor="ctr"/>
                </a:tc>
                <a:tc>
                  <a:txBody>
                    <a:bodyPr/>
                    <a:lstStyle/>
                    <a:p>
                      <a:pPr algn="ctr" fontAlgn="ctr"/>
                      <a:r>
                        <a:rPr lang="en-US" sz="1000" u="none" strike="noStrike">
                          <a:effectLst/>
                        </a:rPr>
                        <a:t>STA-09</a:t>
                      </a:r>
                      <a:endParaRPr lang="en-US" sz="1000" b="1" i="0" u="none" strike="noStrike">
                        <a:effectLst/>
                        <a:latin typeface="Gill Sans MT" panose="020B0502020104020203" pitchFamily="34" charset="77"/>
                      </a:endParaRPr>
                    </a:p>
                  </a:txBody>
                  <a:tcPr marL="7554" marR="7554" marT="7554" marB="0" anchor="ctr"/>
                </a:tc>
                <a:tc>
                  <a:txBody>
                    <a:bodyPr/>
                    <a:lstStyle/>
                    <a:p>
                      <a:pPr algn="l" fontAlgn="t"/>
                      <a:r>
                        <a:rPr lang="en-US" sz="1000" u="none" strike="noStrike">
                          <a:effectLst/>
                        </a:rPr>
                        <a:t>Service agreements between CSPs and CSCs (tenants) must incorporate at least the following mutually-agreed upon provisions and/or terms:</a:t>
                      </a:r>
                      <a:br>
                        <a:rPr lang="en-US" sz="1000" u="none" strike="noStrike">
                          <a:effectLst/>
                        </a:rPr>
                      </a:br>
                      <a:r>
                        <a:rPr lang="en-US" sz="1000" u="none" strike="noStrike">
                          <a:effectLst/>
                        </a:rPr>
                        <a:t>• Scope, characteristics and location of business relationship and services offered</a:t>
                      </a:r>
                      <a:br>
                        <a:rPr lang="en-US" sz="1000" u="none" strike="noStrike">
                          <a:effectLst/>
                        </a:rPr>
                      </a:br>
                      <a:r>
                        <a:rPr lang="en-US" sz="1000" u="none" strike="noStrike">
                          <a:effectLst/>
                        </a:rPr>
                        <a:t>• Information security requirements (including SSRM)</a:t>
                      </a:r>
                      <a:br>
                        <a:rPr lang="en-US" sz="1000" u="none" strike="noStrike">
                          <a:effectLst/>
                        </a:rPr>
                      </a:br>
                      <a:r>
                        <a:rPr lang="en-US" sz="1000" u="none" strike="noStrike">
                          <a:effectLst/>
                        </a:rPr>
                        <a:t>• Change management process</a:t>
                      </a:r>
                      <a:br>
                        <a:rPr lang="en-US" sz="1000" u="none" strike="noStrike">
                          <a:effectLst/>
                        </a:rPr>
                      </a:br>
                      <a:r>
                        <a:rPr lang="en-US" sz="1000" u="none" strike="noStrike">
                          <a:effectLst/>
                        </a:rPr>
                        <a:t>• Logging and monitoring capability</a:t>
                      </a:r>
                      <a:br>
                        <a:rPr lang="en-US" sz="1000" u="none" strike="noStrike">
                          <a:effectLst/>
                        </a:rPr>
                      </a:br>
                      <a:r>
                        <a:rPr lang="en-US" sz="1000" u="none" strike="noStrike">
                          <a:effectLst/>
                        </a:rPr>
                        <a:t>• Incident management and communication procedures</a:t>
                      </a:r>
                      <a:br>
                        <a:rPr lang="en-US" sz="1000" u="none" strike="noStrike">
                          <a:effectLst/>
                        </a:rPr>
                      </a:br>
                      <a:r>
                        <a:rPr lang="en-US" sz="1000" u="none" strike="noStrike">
                          <a:effectLst/>
                        </a:rPr>
                        <a:t>• Right to audit and third party assessment</a:t>
                      </a:r>
                      <a:br>
                        <a:rPr lang="en-US" sz="1000" u="none" strike="noStrike">
                          <a:effectLst/>
                        </a:rPr>
                      </a:br>
                      <a:r>
                        <a:rPr lang="en-US" sz="1000" u="none" strike="noStrike">
                          <a:effectLst/>
                        </a:rPr>
                        <a:t>• Service termination</a:t>
                      </a:r>
                      <a:br>
                        <a:rPr lang="en-US" sz="1000" u="none" strike="noStrike">
                          <a:effectLst/>
                        </a:rPr>
                      </a:br>
                      <a:r>
                        <a:rPr lang="en-US" sz="1000" u="none" strike="noStrike">
                          <a:effectLst/>
                        </a:rPr>
                        <a:t>• Interoperability and portability requirements</a:t>
                      </a:r>
                      <a:br>
                        <a:rPr lang="en-US" sz="1000" u="none" strike="noStrike">
                          <a:effectLst/>
                        </a:rPr>
                      </a:br>
                      <a:r>
                        <a:rPr lang="en-US" sz="1000" u="none" strike="noStrike">
                          <a:effectLst/>
                        </a:rPr>
                        <a:t>• Data privacy</a:t>
                      </a:r>
                      <a:br>
                        <a:rPr lang="en-US" sz="1000" u="none" strike="noStrike">
                          <a:effectLst/>
                        </a:rPr>
                      </a:br>
                      <a:endParaRPr lang="en-US" sz="1000" b="0" i="0" u="none" strike="noStrike">
                        <a:effectLst/>
                        <a:latin typeface="Gill Sans MT" panose="020B0502020104020203" pitchFamily="34" charset="77"/>
                      </a:endParaRPr>
                    </a:p>
                  </a:txBody>
                  <a:tcPr marL="7554" marR="7554" marT="7554" marB="0"/>
                </a:tc>
                <a:extLst>
                  <a:ext uri="{0D108BD9-81ED-4DB2-BD59-A6C34878D82A}">
                    <a16:rowId xmlns:a16="http://schemas.microsoft.com/office/drawing/2014/main" val="500735876"/>
                  </a:ext>
                </a:extLst>
              </a:tr>
              <a:tr h="552061">
                <a:tc>
                  <a:txBody>
                    <a:bodyPr/>
                    <a:lstStyle/>
                    <a:p>
                      <a:pPr algn="l" fontAlgn="ctr"/>
                      <a:r>
                        <a:rPr lang="en-US" sz="1000" u="none" strike="noStrike" dirty="0">
                          <a:effectLst/>
                        </a:rPr>
                        <a:t>Supply Chain Agreement Review</a:t>
                      </a:r>
                      <a:endParaRPr lang="en-US" sz="1000" b="0" i="0" u="none" strike="noStrike" dirty="0">
                        <a:effectLst/>
                        <a:latin typeface="Gill Sans MT" panose="020B0502020104020203" pitchFamily="34" charset="77"/>
                      </a:endParaRPr>
                    </a:p>
                  </a:txBody>
                  <a:tcPr marL="7554" marR="7554" marT="7554" marB="0" anchor="ctr"/>
                </a:tc>
                <a:tc>
                  <a:txBody>
                    <a:bodyPr/>
                    <a:lstStyle/>
                    <a:p>
                      <a:pPr algn="ctr" fontAlgn="ctr"/>
                      <a:r>
                        <a:rPr lang="en-US" sz="1000" u="none" strike="noStrike">
                          <a:effectLst/>
                        </a:rPr>
                        <a:t>STA-10</a:t>
                      </a:r>
                      <a:endParaRPr lang="en-US" sz="1000" b="1" i="0" u="none" strike="noStrike">
                        <a:effectLst/>
                        <a:latin typeface="Gill Sans MT" panose="020B0502020104020203" pitchFamily="34" charset="77"/>
                      </a:endParaRPr>
                    </a:p>
                  </a:txBody>
                  <a:tcPr marL="7554" marR="7554" marT="7554" marB="0" anchor="ctr"/>
                </a:tc>
                <a:tc>
                  <a:txBody>
                    <a:bodyPr/>
                    <a:lstStyle/>
                    <a:p>
                      <a:pPr algn="l" fontAlgn="t"/>
                      <a:r>
                        <a:rPr lang="en-US" sz="1000" u="none" strike="noStrike">
                          <a:effectLst/>
                        </a:rPr>
                        <a:t>Review supply chain agreements between CSPs and CSCs at least annually.</a:t>
                      </a:r>
                      <a:br>
                        <a:rPr lang="en-US" sz="1000" u="none" strike="noStrike">
                          <a:effectLst/>
                        </a:rPr>
                      </a:br>
                      <a:endParaRPr lang="en-US" sz="1000" b="0" i="0" u="none" strike="noStrike">
                        <a:effectLst/>
                        <a:latin typeface="Gill Sans MT" panose="020B0502020104020203" pitchFamily="34" charset="77"/>
                      </a:endParaRPr>
                    </a:p>
                  </a:txBody>
                  <a:tcPr marL="7554" marR="7554" marT="7554" marB="0"/>
                </a:tc>
                <a:extLst>
                  <a:ext uri="{0D108BD9-81ED-4DB2-BD59-A6C34878D82A}">
                    <a16:rowId xmlns:a16="http://schemas.microsoft.com/office/drawing/2014/main" val="19862090"/>
                  </a:ext>
                </a:extLst>
              </a:tr>
              <a:tr h="1104123">
                <a:tc>
                  <a:txBody>
                    <a:bodyPr/>
                    <a:lstStyle/>
                    <a:p>
                      <a:pPr algn="l" fontAlgn="ctr"/>
                      <a:r>
                        <a:rPr lang="en-US" sz="1000" u="none" strike="noStrike" dirty="0">
                          <a:effectLst/>
                        </a:rPr>
                        <a:t>Internal Compliance Testing</a:t>
                      </a:r>
                      <a:endParaRPr lang="en-US" sz="1000" b="0" i="0" u="none" strike="noStrike" dirty="0">
                        <a:effectLst/>
                        <a:latin typeface="Gill Sans MT" panose="020B0502020104020203" pitchFamily="34" charset="77"/>
                      </a:endParaRPr>
                    </a:p>
                  </a:txBody>
                  <a:tcPr marL="7554" marR="7554" marT="7554" marB="0" anchor="ctr"/>
                </a:tc>
                <a:tc>
                  <a:txBody>
                    <a:bodyPr/>
                    <a:lstStyle/>
                    <a:p>
                      <a:pPr algn="ctr" fontAlgn="ctr"/>
                      <a:r>
                        <a:rPr lang="en-US" sz="1000" u="none" strike="noStrike">
                          <a:effectLst/>
                        </a:rPr>
                        <a:t>STA-11</a:t>
                      </a:r>
                      <a:endParaRPr lang="en-US" sz="1000" b="1" i="0" u="none" strike="noStrike">
                        <a:effectLst/>
                        <a:latin typeface="Gill Sans MT" panose="020B0502020104020203" pitchFamily="34" charset="77"/>
                      </a:endParaRPr>
                    </a:p>
                  </a:txBody>
                  <a:tcPr marL="7554" marR="7554" marT="7554" marB="0" anchor="ctr"/>
                </a:tc>
                <a:tc>
                  <a:txBody>
                    <a:bodyPr/>
                    <a:lstStyle/>
                    <a:p>
                      <a:pPr algn="l" fontAlgn="t"/>
                      <a:r>
                        <a:rPr lang="en-US" sz="1000" u="none" strike="noStrike" dirty="0">
                          <a:effectLst/>
                        </a:rPr>
                        <a:t>Define and implement a process for conducting internal assessments</a:t>
                      </a:r>
                      <a:br>
                        <a:rPr lang="en-US" sz="1000" u="none" strike="noStrike" dirty="0">
                          <a:effectLst/>
                        </a:rPr>
                      </a:br>
                      <a:r>
                        <a:rPr lang="en-US" sz="1000" u="none" strike="noStrike" dirty="0">
                          <a:effectLst/>
                        </a:rPr>
                        <a:t>to confirm conformance and effectiveness of standards, policies, procedures,</a:t>
                      </a:r>
                      <a:br>
                        <a:rPr lang="en-US" sz="1000" u="none" strike="noStrike" dirty="0">
                          <a:effectLst/>
                        </a:rPr>
                      </a:br>
                      <a:r>
                        <a:rPr lang="en-US" sz="1000" u="none" strike="noStrike" dirty="0">
                          <a:effectLst/>
                        </a:rPr>
                        <a:t>and service level agreement activities at least annually.</a:t>
                      </a:r>
                      <a:br>
                        <a:rPr lang="en-US" sz="1000" u="none" strike="noStrike" dirty="0">
                          <a:effectLst/>
                        </a:rPr>
                      </a:br>
                      <a:endParaRPr lang="en-US" sz="1000" b="0" i="0" u="none" strike="noStrike" dirty="0">
                        <a:effectLst/>
                        <a:latin typeface="Gill Sans MT" panose="020B0502020104020203" pitchFamily="34" charset="77"/>
                      </a:endParaRPr>
                    </a:p>
                  </a:txBody>
                  <a:tcPr marL="7554" marR="7554" marT="7554" marB="0"/>
                </a:tc>
                <a:extLst>
                  <a:ext uri="{0D108BD9-81ED-4DB2-BD59-A6C34878D82A}">
                    <a16:rowId xmlns:a16="http://schemas.microsoft.com/office/drawing/2014/main" val="3604824169"/>
                  </a:ext>
                </a:extLst>
              </a:tr>
            </a:tbl>
          </a:graphicData>
        </a:graphic>
      </p:graphicFrame>
    </p:spTree>
    <p:extLst>
      <p:ext uri="{BB962C8B-B14F-4D97-AF65-F5344CB8AC3E}">
        <p14:creationId xmlns:p14="http://schemas.microsoft.com/office/powerpoint/2010/main" val="625533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2936"/>
            <a:ext cx="8496944" cy="2448272"/>
          </a:xfrm>
        </p:spPr>
        <p:txBody>
          <a:bodyPr/>
          <a:lstStyle/>
          <a:p>
            <a:pPr>
              <a:defRPr/>
            </a:pPr>
            <a:r>
              <a:rPr lang="en-US" sz="4000" b="1" dirty="0"/>
              <a:t>Part 1 – How did we get here? (Here being the problem of auditing the Cloud)</a:t>
            </a:r>
            <a:br>
              <a:rPr lang="en-US" sz="4000" b="1" dirty="0"/>
            </a:br>
            <a:endParaRPr lang="en-US" sz="4000" b="1" dirty="0"/>
          </a:p>
        </p:txBody>
      </p:sp>
    </p:spTree>
    <p:extLst>
      <p:ext uri="{BB962C8B-B14F-4D97-AF65-F5344CB8AC3E}">
        <p14:creationId xmlns:p14="http://schemas.microsoft.com/office/powerpoint/2010/main" val="1029169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Supply Chain Management, Transparency, and Accountability – STA </a:t>
            </a:r>
          </a:p>
          <a:p>
            <a:pPr marL="0" indent="0">
              <a:buNone/>
            </a:pPr>
            <a:endParaRPr lang="en-US" sz="2000" dirty="0"/>
          </a:p>
        </p:txBody>
      </p:sp>
      <p:graphicFrame>
        <p:nvGraphicFramePr>
          <p:cNvPr id="3" name="Table 2">
            <a:extLst>
              <a:ext uri="{FF2B5EF4-FFF2-40B4-BE49-F238E27FC236}">
                <a16:creationId xmlns:a16="http://schemas.microsoft.com/office/drawing/2014/main" id="{A958B0C7-6EBE-6695-B0D9-174FE1975825}"/>
              </a:ext>
            </a:extLst>
          </p:cNvPr>
          <p:cNvGraphicFramePr>
            <a:graphicFrameLocks noGrp="1"/>
          </p:cNvGraphicFramePr>
          <p:nvPr>
            <p:extLst>
              <p:ext uri="{D42A27DB-BD31-4B8C-83A1-F6EECF244321}">
                <p14:modId xmlns:p14="http://schemas.microsoft.com/office/powerpoint/2010/main" val="3966100365"/>
              </p:ext>
            </p:extLst>
          </p:nvPr>
        </p:nvGraphicFramePr>
        <p:xfrm>
          <a:off x="442368" y="1733968"/>
          <a:ext cx="7886700" cy="2495227"/>
        </p:xfrm>
        <a:graphic>
          <a:graphicData uri="http://schemas.openxmlformats.org/drawingml/2006/table">
            <a:tbl>
              <a:tblPr>
                <a:tableStyleId>{5C22544A-7EE6-4342-B048-85BDC9FD1C3A}</a:tableStyleId>
              </a:tblPr>
              <a:tblGrid>
                <a:gridCol w="2138766">
                  <a:extLst>
                    <a:ext uri="{9D8B030D-6E8A-4147-A177-3AD203B41FA5}">
                      <a16:colId xmlns:a16="http://schemas.microsoft.com/office/drawing/2014/main" val="3590944280"/>
                    </a:ext>
                  </a:extLst>
                </a:gridCol>
                <a:gridCol w="935710">
                  <a:extLst>
                    <a:ext uri="{9D8B030D-6E8A-4147-A177-3AD203B41FA5}">
                      <a16:colId xmlns:a16="http://schemas.microsoft.com/office/drawing/2014/main" val="362113035"/>
                    </a:ext>
                  </a:extLst>
                </a:gridCol>
                <a:gridCol w="4812224">
                  <a:extLst>
                    <a:ext uri="{9D8B030D-6E8A-4147-A177-3AD203B41FA5}">
                      <a16:colId xmlns:a16="http://schemas.microsoft.com/office/drawing/2014/main" val="2126941922"/>
                    </a:ext>
                  </a:extLst>
                </a:gridCol>
              </a:tblGrid>
              <a:tr h="1069383">
                <a:tc>
                  <a:txBody>
                    <a:bodyPr/>
                    <a:lstStyle/>
                    <a:p>
                      <a:pPr algn="l" fontAlgn="ctr"/>
                      <a:r>
                        <a:rPr lang="en-US" sz="1100" u="none" strike="noStrike" dirty="0">
                          <a:effectLst/>
                        </a:rPr>
                        <a:t>Supply Chain Service Agreement Compliance</a:t>
                      </a:r>
                      <a:endParaRPr lang="en-US" sz="1100" b="0" i="0" u="none" strike="noStrike" dirty="0">
                        <a:effectLst/>
                        <a:latin typeface="Gill Sans MT" panose="020B0502020104020203" pitchFamily="34" charset="77"/>
                      </a:endParaRPr>
                    </a:p>
                  </a:txBody>
                  <a:tcPr marL="8355" marR="8355" marT="8355" marB="0" anchor="ctr"/>
                </a:tc>
                <a:tc>
                  <a:txBody>
                    <a:bodyPr/>
                    <a:lstStyle/>
                    <a:p>
                      <a:pPr algn="ctr" fontAlgn="ctr"/>
                      <a:r>
                        <a:rPr lang="en-US" sz="1100" u="none" strike="noStrike">
                          <a:effectLst/>
                        </a:rPr>
                        <a:t>STA-12</a:t>
                      </a:r>
                      <a:endParaRPr lang="en-US" sz="1100" b="1" i="0" u="none" strike="noStrike">
                        <a:effectLst/>
                        <a:latin typeface="Gill Sans MT" panose="020B0502020104020203" pitchFamily="34" charset="77"/>
                      </a:endParaRPr>
                    </a:p>
                  </a:txBody>
                  <a:tcPr marL="8355" marR="8355" marT="8355" marB="0" anchor="ctr"/>
                </a:tc>
                <a:tc>
                  <a:txBody>
                    <a:bodyPr/>
                    <a:lstStyle/>
                    <a:p>
                      <a:pPr algn="l" fontAlgn="t"/>
                      <a:r>
                        <a:rPr lang="en-US" sz="1100" u="none" strike="noStrike">
                          <a:effectLst/>
                        </a:rPr>
                        <a:t>Implement policies requiring all CSPs throughout the supply chain</a:t>
                      </a:r>
                      <a:br>
                        <a:rPr lang="en-US" sz="1100" u="none" strike="noStrike">
                          <a:effectLst/>
                        </a:rPr>
                      </a:br>
                      <a:r>
                        <a:rPr lang="en-US" sz="1100" u="none" strike="noStrike">
                          <a:effectLst/>
                        </a:rPr>
                        <a:t>to comply with information security, confidentiality, access control, privacy,</a:t>
                      </a:r>
                      <a:br>
                        <a:rPr lang="en-US" sz="1100" u="none" strike="noStrike">
                          <a:effectLst/>
                        </a:rPr>
                      </a:br>
                      <a:r>
                        <a:rPr lang="en-US" sz="1100" u="none" strike="noStrike">
                          <a:effectLst/>
                        </a:rPr>
                        <a:t>audit, personnel policy and service level requirements and standards.</a:t>
                      </a:r>
                      <a:br>
                        <a:rPr lang="en-US" sz="1100" u="none" strike="noStrike">
                          <a:effectLst/>
                        </a:rPr>
                      </a:br>
                      <a:endParaRPr lang="en-US" sz="1100" b="0" i="0" u="none" strike="noStrike">
                        <a:effectLst/>
                        <a:latin typeface="Gill Sans MT" panose="020B0502020104020203" pitchFamily="34" charset="77"/>
                      </a:endParaRPr>
                    </a:p>
                  </a:txBody>
                  <a:tcPr marL="8355" marR="8355" marT="8355" marB="0"/>
                </a:tc>
                <a:extLst>
                  <a:ext uri="{0D108BD9-81ED-4DB2-BD59-A6C34878D82A}">
                    <a16:rowId xmlns:a16="http://schemas.microsoft.com/office/drawing/2014/main" val="493607950"/>
                  </a:ext>
                </a:extLst>
              </a:tr>
              <a:tr h="712922">
                <a:tc>
                  <a:txBody>
                    <a:bodyPr/>
                    <a:lstStyle/>
                    <a:p>
                      <a:pPr algn="l" fontAlgn="ctr"/>
                      <a:r>
                        <a:rPr lang="en-US" sz="1100" u="none" strike="noStrike" dirty="0">
                          <a:effectLst/>
                        </a:rPr>
                        <a:t>Supply Chain Governance Review</a:t>
                      </a:r>
                      <a:endParaRPr lang="en-US" sz="1100" b="0" i="0" u="none" strike="noStrike" dirty="0">
                        <a:effectLst/>
                        <a:latin typeface="Gill Sans MT" panose="020B0502020104020203" pitchFamily="34" charset="77"/>
                      </a:endParaRPr>
                    </a:p>
                  </a:txBody>
                  <a:tcPr marL="8355" marR="8355" marT="8355" marB="0" anchor="ctr"/>
                </a:tc>
                <a:tc>
                  <a:txBody>
                    <a:bodyPr/>
                    <a:lstStyle/>
                    <a:p>
                      <a:pPr algn="ctr" fontAlgn="ctr"/>
                      <a:r>
                        <a:rPr lang="en-US" sz="1100" u="none" strike="noStrike">
                          <a:effectLst/>
                        </a:rPr>
                        <a:t>STA-13</a:t>
                      </a:r>
                      <a:endParaRPr lang="en-US" sz="1100" b="1" i="0" u="none" strike="noStrike">
                        <a:effectLst/>
                        <a:latin typeface="Gill Sans MT" panose="020B0502020104020203" pitchFamily="34" charset="77"/>
                      </a:endParaRPr>
                    </a:p>
                  </a:txBody>
                  <a:tcPr marL="8355" marR="8355" marT="8355" marB="0" anchor="ctr"/>
                </a:tc>
                <a:tc>
                  <a:txBody>
                    <a:bodyPr/>
                    <a:lstStyle/>
                    <a:p>
                      <a:pPr algn="l" fontAlgn="t"/>
                      <a:r>
                        <a:rPr lang="en-US" sz="1100" u="none" strike="noStrike">
                          <a:effectLst/>
                        </a:rPr>
                        <a:t>Periodically review the organization's supply chain partners' IT</a:t>
                      </a:r>
                      <a:br>
                        <a:rPr lang="en-US" sz="1100" u="none" strike="noStrike">
                          <a:effectLst/>
                        </a:rPr>
                      </a:br>
                      <a:r>
                        <a:rPr lang="en-US" sz="1100" u="none" strike="noStrike">
                          <a:effectLst/>
                        </a:rPr>
                        <a:t>governance policies and procedures.</a:t>
                      </a:r>
                      <a:br>
                        <a:rPr lang="en-US" sz="1100" u="none" strike="noStrike">
                          <a:effectLst/>
                        </a:rPr>
                      </a:br>
                      <a:endParaRPr lang="en-US" sz="1100" b="0" i="0" u="none" strike="noStrike">
                        <a:effectLst/>
                        <a:latin typeface="Gill Sans MT" panose="020B0502020104020203" pitchFamily="34" charset="77"/>
                      </a:endParaRPr>
                    </a:p>
                  </a:txBody>
                  <a:tcPr marL="8355" marR="8355" marT="8355" marB="0"/>
                </a:tc>
                <a:extLst>
                  <a:ext uri="{0D108BD9-81ED-4DB2-BD59-A6C34878D82A}">
                    <a16:rowId xmlns:a16="http://schemas.microsoft.com/office/drawing/2014/main" val="3869983833"/>
                  </a:ext>
                </a:extLst>
              </a:tr>
              <a:tr h="712922">
                <a:tc>
                  <a:txBody>
                    <a:bodyPr/>
                    <a:lstStyle/>
                    <a:p>
                      <a:pPr algn="l" fontAlgn="ctr"/>
                      <a:r>
                        <a:rPr lang="en-US" sz="1100" u="none" strike="noStrike" dirty="0">
                          <a:effectLst/>
                        </a:rPr>
                        <a:t>Supply Chain Data Security Assessment</a:t>
                      </a:r>
                      <a:endParaRPr lang="en-US" sz="1100" b="0" i="0" u="none" strike="noStrike" dirty="0">
                        <a:effectLst/>
                        <a:latin typeface="Gill Sans MT" panose="020B0502020104020203" pitchFamily="34" charset="77"/>
                      </a:endParaRPr>
                    </a:p>
                  </a:txBody>
                  <a:tcPr marL="8355" marR="8355" marT="8355" marB="0" anchor="ctr"/>
                </a:tc>
                <a:tc>
                  <a:txBody>
                    <a:bodyPr/>
                    <a:lstStyle/>
                    <a:p>
                      <a:pPr algn="ctr" fontAlgn="ctr"/>
                      <a:r>
                        <a:rPr lang="en-US" sz="1100" u="none" strike="noStrike">
                          <a:effectLst/>
                        </a:rPr>
                        <a:t>STA-14</a:t>
                      </a:r>
                      <a:endParaRPr lang="en-US" sz="1100" b="1" i="0" u="none" strike="noStrike">
                        <a:effectLst/>
                        <a:latin typeface="Gill Sans MT" panose="020B0502020104020203" pitchFamily="34" charset="77"/>
                      </a:endParaRPr>
                    </a:p>
                  </a:txBody>
                  <a:tcPr marL="8355" marR="8355" marT="8355" marB="0" anchor="ctr"/>
                </a:tc>
                <a:tc>
                  <a:txBody>
                    <a:bodyPr/>
                    <a:lstStyle/>
                    <a:p>
                      <a:pPr algn="l" fontAlgn="t"/>
                      <a:r>
                        <a:rPr lang="en-US" sz="1100" u="none" strike="noStrike" dirty="0">
                          <a:effectLst/>
                        </a:rPr>
                        <a:t>Define and implement a process for conducting security assessments</a:t>
                      </a:r>
                      <a:br>
                        <a:rPr lang="en-US" sz="1100" u="none" strike="noStrike" dirty="0">
                          <a:effectLst/>
                        </a:rPr>
                      </a:br>
                      <a:r>
                        <a:rPr lang="en-US" sz="1100" u="none" strike="noStrike" dirty="0">
                          <a:effectLst/>
                        </a:rPr>
                        <a:t>periodically for all organizations within the supply chain.</a:t>
                      </a:r>
                      <a:br>
                        <a:rPr lang="en-US" sz="1100" u="none" strike="noStrike" dirty="0">
                          <a:effectLst/>
                        </a:rPr>
                      </a:br>
                      <a:endParaRPr lang="en-US" sz="1100" b="0" i="0" u="none" strike="noStrike" dirty="0">
                        <a:effectLst/>
                        <a:latin typeface="Gill Sans MT" panose="020B0502020104020203" pitchFamily="34" charset="77"/>
                      </a:endParaRPr>
                    </a:p>
                  </a:txBody>
                  <a:tcPr marL="8355" marR="8355" marT="8355" marB="0"/>
                </a:tc>
                <a:extLst>
                  <a:ext uri="{0D108BD9-81ED-4DB2-BD59-A6C34878D82A}">
                    <a16:rowId xmlns:a16="http://schemas.microsoft.com/office/drawing/2014/main" val="602230829"/>
                  </a:ext>
                </a:extLst>
              </a:tr>
            </a:tbl>
          </a:graphicData>
        </a:graphic>
      </p:graphicFrame>
    </p:spTree>
    <p:extLst>
      <p:ext uri="{BB962C8B-B14F-4D97-AF65-F5344CB8AC3E}">
        <p14:creationId xmlns:p14="http://schemas.microsoft.com/office/powerpoint/2010/main" val="3128701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Threat &amp; Vulnerability Management – TVM </a:t>
            </a:r>
          </a:p>
          <a:p>
            <a:pPr marL="0" indent="0">
              <a:buNone/>
            </a:pPr>
            <a:endParaRPr lang="en-US" sz="2000" dirty="0"/>
          </a:p>
        </p:txBody>
      </p:sp>
      <p:graphicFrame>
        <p:nvGraphicFramePr>
          <p:cNvPr id="3" name="Table 2">
            <a:extLst>
              <a:ext uri="{FF2B5EF4-FFF2-40B4-BE49-F238E27FC236}">
                <a16:creationId xmlns:a16="http://schemas.microsoft.com/office/drawing/2014/main" id="{351DD6BC-3524-2DB9-83A1-6E64021ED750}"/>
              </a:ext>
            </a:extLst>
          </p:cNvPr>
          <p:cNvGraphicFramePr>
            <a:graphicFrameLocks noGrp="1"/>
          </p:cNvGraphicFramePr>
          <p:nvPr>
            <p:extLst>
              <p:ext uri="{D42A27DB-BD31-4B8C-83A1-F6EECF244321}">
                <p14:modId xmlns:p14="http://schemas.microsoft.com/office/powerpoint/2010/main" val="3614633153"/>
              </p:ext>
            </p:extLst>
          </p:nvPr>
        </p:nvGraphicFramePr>
        <p:xfrm>
          <a:off x="539552" y="1605142"/>
          <a:ext cx="7776864" cy="4776185"/>
        </p:xfrm>
        <a:graphic>
          <a:graphicData uri="http://schemas.openxmlformats.org/drawingml/2006/table">
            <a:tbl>
              <a:tblPr>
                <a:tableStyleId>{5C22544A-7EE6-4342-B048-85BDC9FD1C3A}</a:tableStyleId>
              </a:tblPr>
              <a:tblGrid>
                <a:gridCol w="2108981">
                  <a:extLst>
                    <a:ext uri="{9D8B030D-6E8A-4147-A177-3AD203B41FA5}">
                      <a16:colId xmlns:a16="http://schemas.microsoft.com/office/drawing/2014/main" val="1498982601"/>
                    </a:ext>
                  </a:extLst>
                </a:gridCol>
                <a:gridCol w="922678">
                  <a:extLst>
                    <a:ext uri="{9D8B030D-6E8A-4147-A177-3AD203B41FA5}">
                      <a16:colId xmlns:a16="http://schemas.microsoft.com/office/drawing/2014/main" val="2911994359"/>
                    </a:ext>
                  </a:extLst>
                </a:gridCol>
                <a:gridCol w="4745205">
                  <a:extLst>
                    <a:ext uri="{9D8B030D-6E8A-4147-A177-3AD203B41FA5}">
                      <a16:colId xmlns:a16="http://schemas.microsoft.com/office/drawing/2014/main" val="233954323"/>
                    </a:ext>
                  </a:extLst>
                </a:gridCol>
              </a:tblGrid>
              <a:tr h="1157864">
                <a:tc>
                  <a:txBody>
                    <a:bodyPr/>
                    <a:lstStyle/>
                    <a:p>
                      <a:pPr algn="l" fontAlgn="ctr"/>
                      <a:r>
                        <a:rPr lang="en-US" sz="1000" u="none" strike="noStrike" dirty="0">
                          <a:effectLst/>
                        </a:rPr>
                        <a:t>Threat and Vulnerability Management Policy and Procedures</a:t>
                      </a:r>
                      <a:endParaRPr lang="en-US" sz="1000" b="0" i="0" u="none" strike="noStrike" dirty="0">
                        <a:effectLst/>
                        <a:latin typeface="Gill Sans MT" panose="020B0502020104020203" pitchFamily="34" charset="77"/>
                      </a:endParaRPr>
                    </a:p>
                  </a:txBody>
                  <a:tcPr marL="6181" marR="6181" marT="6181" marB="0" anchor="ctr"/>
                </a:tc>
                <a:tc>
                  <a:txBody>
                    <a:bodyPr/>
                    <a:lstStyle/>
                    <a:p>
                      <a:pPr algn="ctr" fontAlgn="ctr"/>
                      <a:r>
                        <a:rPr lang="en-US" sz="1000" u="none" strike="noStrike">
                          <a:effectLst/>
                        </a:rPr>
                        <a:t>TVM-01</a:t>
                      </a:r>
                      <a:endParaRPr lang="en-US" sz="1000" b="1" i="0" u="none" strike="noStrike">
                        <a:effectLst/>
                        <a:latin typeface="Gill Sans MT" panose="020B0502020104020203" pitchFamily="34" charset="77"/>
                      </a:endParaRPr>
                    </a:p>
                  </a:txBody>
                  <a:tcPr marL="6181" marR="6181" marT="6181"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to identify, report and prioritize the remediation of</a:t>
                      </a:r>
                      <a:br>
                        <a:rPr lang="en-US" sz="1000" u="none" strike="noStrike">
                          <a:effectLst/>
                        </a:rPr>
                      </a:br>
                      <a:r>
                        <a:rPr lang="en-US" sz="1000" u="none" strike="noStrike">
                          <a:effectLst/>
                        </a:rPr>
                        <a:t>vulnerabilities, in order to protect systems against vulnerability exploitation.</a:t>
                      </a:r>
                      <a:br>
                        <a:rPr lang="en-US" sz="1000" u="none" strike="noStrike">
                          <a:effectLst/>
                        </a:rPr>
                      </a:br>
                      <a:r>
                        <a:rPr lang="en-US" sz="1000" u="none" strike="noStrike">
                          <a:effectLst/>
                        </a:rPr>
                        <a:t>Review and update the policies and procedures at least annually.</a:t>
                      </a:r>
                      <a:br>
                        <a:rPr lang="en-US" sz="1000" u="none" strike="noStrike">
                          <a:effectLst/>
                        </a:rPr>
                      </a:br>
                      <a:endParaRPr lang="en-US" sz="1000" b="0" i="0" u="none" strike="noStrike">
                        <a:effectLst/>
                        <a:latin typeface="Gill Sans MT" panose="020B0502020104020203" pitchFamily="34" charset="77"/>
                      </a:endParaRPr>
                    </a:p>
                  </a:txBody>
                  <a:tcPr marL="6181" marR="6181" marT="6181" marB="0"/>
                </a:tc>
                <a:extLst>
                  <a:ext uri="{0D108BD9-81ED-4DB2-BD59-A6C34878D82A}">
                    <a16:rowId xmlns:a16="http://schemas.microsoft.com/office/drawing/2014/main" val="2109310229"/>
                  </a:ext>
                </a:extLst>
              </a:tr>
              <a:tr h="868397">
                <a:tc>
                  <a:txBody>
                    <a:bodyPr/>
                    <a:lstStyle/>
                    <a:p>
                      <a:pPr algn="l" fontAlgn="ctr"/>
                      <a:r>
                        <a:rPr lang="en-US" sz="1000" u="none" strike="noStrike" dirty="0">
                          <a:effectLst/>
                        </a:rPr>
                        <a:t>Malware Protection Policy and Procedures</a:t>
                      </a:r>
                      <a:endParaRPr lang="en-US" sz="1000" b="0" i="0" u="none" strike="noStrike" dirty="0">
                        <a:effectLst/>
                        <a:latin typeface="Gill Sans MT" panose="020B0502020104020203" pitchFamily="34" charset="77"/>
                      </a:endParaRPr>
                    </a:p>
                  </a:txBody>
                  <a:tcPr marL="6181" marR="6181" marT="6181" marB="0" anchor="ctr"/>
                </a:tc>
                <a:tc>
                  <a:txBody>
                    <a:bodyPr/>
                    <a:lstStyle/>
                    <a:p>
                      <a:pPr algn="ctr" fontAlgn="ctr"/>
                      <a:r>
                        <a:rPr lang="en-US" sz="1000" u="none" strike="noStrike">
                          <a:effectLst/>
                        </a:rPr>
                        <a:t>TVM-02</a:t>
                      </a:r>
                      <a:endParaRPr lang="en-US" sz="1000" b="1" i="0" u="none" strike="noStrike">
                        <a:effectLst/>
                        <a:latin typeface="Gill Sans MT" panose="020B0502020104020203" pitchFamily="34" charset="77"/>
                      </a:endParaRPr>
                    </a:p>
                  </a:txBody>
                  <a:tcPr marL="6181" marR="6181" marT="6181"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to protect against malware on managed assets. Review</a:t>
                      </a:r>
                      <a:br>
                        <a:rPr lang="en-US" sz="1000" u="none" strike="noStrike">
                          <a:effectLst/>
                        </a:rPr>
                      </a:br>
                      <a:r>
                        <a:rPr lang="en-US" sz="1000" u="none" strike="noStrike">
                          <a:effectLst/>
                        </a:rPr>
                        <a:t>and update the policies and procedures at least annually.</a:t>
                      </a:r>
                      <a:br>
                        <a:rPr lang="en-US" sz="1000" u="none" strike="noStrike">
                          <a:effectLst/>
                        </a:rPr>
                      </a:br>
                      <a:endParaRPr lang="en-US" sz="1000" b="0" i="0" u="none" strike="noStrike">
                        <a:effectLst/>
                        <a:latin typeface="Gill Sans MT" panose="020B0502020104020203" pitchFamily="34" charset="77"/>
                      </a:endParaRPr>
                    </a:p>
                  </a:txBody>
                  <a:tcPr marL="6181" marR="6181" marT="6181" marB="0"/>
                </a:tc>
                <a:extLst>
                  <a:ext uri="{0D108BD9-81ED-4DB2-BD59-A6C34878D82A}">
                    <a16:rowId xmlns:a16="http://schemas.microsoft.com/office/drawing/2014/main" val="4088452719"/>
                  </a:ext>
                </a:extLst>
              </a:tr>
              <a:tr h="868397">
                <a:tc>
                  <a:txBody>
                    <a:bodyPr/>
                    <a:lstStyle/>
                    <a:p>
                      <a:pPr algn="l" fontAlgn="ctr"/>
                      <a:r>
                        <a:rPr lang="en-US" sz="1000" u="none" strike="noStrike" dirty="0">
                          <a:effectLst/>
                        </a:rPr>
                        <a:t>Vulnerability Remediation Schedule</a:t>
                      </a:r>
                      <a:endParaRPr lang="en-US" sz="1000" b="0" i="0" u="none" strike="noStrike" dirty="0">
                        <a:effectLst/>
                        <a:latin typeface="Gill Sans MT" panose="020B0502020104020203" pitchFamily="34" charset="77"/>
                      </a:endParaRPr>
                    </a:p>
                  </a:txBody>
                  <a:tcPr marL="6181" marR="6181" marT="6181" marB="0" anchor="ctr"/>
                </a:tc>
                <a:tc>
                  <a:txBody>
                    <a:bodyPr/>
                    <a:lstStyle/>
                    <a:p>
                      <a:pPr algn="ctr" fontAlgn="ctr"/>
                      <a:r>
                        <a:rPr lang="en-US" sz="1000" u="none" strike="noStrike">
                          <a:effectLst/>
                        </a:rPr>
                        <a:t>TVM-03</a:t>
                      </a:r>
                      <a:endParaRPr lang="en-US" sz="1000" b="1" i="0" u="none" strike="noStrike">
                        <a:effectLst/>
                        <a:latin typeface="Gill Sans MT" panose="020B0502020104020203" pitchFamily="34" charset="77"/>
                      </a:endParaRPr>
                    </a:p>
                  </a:txBody>
                  <a:tcPr marL="6181" marR="6181" marT="6181"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to enable both scheduled and emergency responses to vulnerability identifications,</a:t>
                      </a:r>
                      <a:br>
                        <a:rPr lang="en-US" sz="1000" u="none" strike="noStrike">
                          <a:effectLst/>
                        </a:rPr>
                      </a:br>
                      <a:r>
                        <a:rPr lang="en-US" sz="1000" u="none" strike="noStrike">
                          <a:effectLst/>
                        </a:rPr>
                        <a:t>based on the identified risk.</a:t>
                      </a:r>
                      <a:br>
                        <a:rPr lang="en-US" sz="1000" u="none" strike="noStrike">
                          <a:effectLst/>
                        </a:rPr>
                      </a:br>
                      <a:endParaRPr lang="en-US" sz="1000" b="0" i="0" u="none" strike="noStrike">
                        <a:effectLst/>
                        <a:latin typeface="Gill Sans MT" panose="020B0502020104020203" pitchFamily="34" charset="77"/>
                      </a:endParaRPr>
                    </a:p>
                  </a:txBody>
                  <a:tcPr marL="6181" marR="6181" marT="6181" marB="0"/>
                </a:tc>
                <a:extLst>
                  <a:ext uri="{0D108BD9-81ED-4DB2-BD59-A6C34878D82A}">
                    <a16:rowId xmlns:a16="http://schemas.microsoft.com/office/drawing/2014/main" val="367571771"/>
                  </a:ext>
                </a:extLst>
              </a:tr>
              <a:tr h="868397">
                <a:tc>
                  <a:txBody>
                    <a:bodyPr/>
                    <a:lstStyle/>
                    <a:p>
                      <a:pPr algn="l" fontAlgn="ctr"/>
                      <a:r>
                        <a:rPr lang="en-US" sz="1000" u="none" strike="noStrike" dirty="0">
                          <a:effectLst/>
                        </a:rPr>
                        <a:t>Detection Updates</a:t>
                      </a:r>
                      <a:endParaRPr lang="en-US" sz="1000" b="0" i="0" u="none" strike="noStrike" dirty="0">
                        <a:effectLst/>
                        <a:latin typeface="Gill Sans MT" panose="020B0502020104020203" pitchFamily="34" charset="77"/>
                      </a:endParaRPr>
                    </a:p>
                  </a:txBody>
                  <a:tcPr marL="6181" marR="6181" marT="6181" marB="0" anchor="ctr"/>
                </a:tc>
                <a:tc>
                  <a:txBody>
                    <a:bodyPr/>
                    <a:lstStyle/>
                    <a:p>
                      <a:pPr algn="ctr" fontAlgn="ctr"/>
                      <a:r>
                        <a:rPr lang="en-US" sz="1000" u="none" strike="noStrike">
                          <a:effectLst/>
                        </a:rPr>
                        <a:t>TVM-04</a:t>
                      </a:r>
                      <a:endParaRPr lang="en-US" sz="1000" b="1" i="0" u="none" strike="noStrike">
                        <a:effectLst/>
                        <a:latin typeface="Gill Sans MT" panose="020B0502020104020203" pitchFamily="34" charset="77"/>
                      </a:endParaRPr>
                    </a:p>
                  </a:txBody>
                  <a:tcPr marL="6181" marR="6181" marT="6181"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to update detection tools, threat signatures, and indicators of compromise</a:t>
                      </a:r>
                      <a:br>
                        <a:rPr lang="en-US" sz="1000" u="none" strike="noStrike">
                          <a:effectLst/>
                        </a:rPr>
                      </a:br>
                      <a:r>
                        <a:rPr lang="en-US" sz="1000" u="none" strike="noStrike">
                          <a:effectLst/>
                        </a:rPr>
                        <a:t>on a weekly, or more frequent basis.</a:t>
                      </a:r>
                      <a:br>
                        <a:rPr lang="en-US" sz="1000" u="none" strike="noStrike">
                          <a:effectLst/>
                        </a:rPr>
                      </a:br>
                      <a:endParaRPr lang="en-US" sz="1000" b="0" i="0" u="none" strike="noStrike">
                        <a:effectLst/>
                        <a:latin typeface="Gill Sans MT" panose="020B0502020104020203" pitchFamily="34" charset="77"/>
                      </a:endParaRPr>
                    </a:p>
                  </a:txBody>
                  <a:tcPr marL="6181" marR="6181" marT="6181" marB="0"/>
                </a:tc>
                <a:extLst>
                  <a:ext uri="{0D108BD9-81ED-4DB2-BD59-A6C34878D82A}">
                    <a16:rowId xmlns:a16="http://schemas.microsoft.com/office/drawing/2014/main" val="995415780"/>
                  </a:ext>
                </a:extLst>
              </a:tr>
              <a:tr h="1013130">
                <a:tc>
                  <a:txBody>
                    <a:bodyPr/>
                    <a:lstStyle/>
                    <a:p>
                      <a:pPr algn="l" fontAlgn="ctr"/>
                      <a:r>
                        <a:rPr lang="en-US" sz="1000" u="none" strike="noStrike" dirty="0">
                          <a:effectLst/>
                        </a:rPr>
                        <a:t>External Library Vulnerabilities</a:t>
                      </a:r>
                      <a:endParaRPr lang="en-US" sz="1000" b="0" i="0" u="none" strike="noStrike" dirty="0">
                        <a:effectLst/>
                        <a:latin typeface="Gill Sans MT" panose="020B0502020104020203" pitchFamily="34" charset="77"/>
                      </a:endParaRPr>
                    </a:p>
                  </a:txBody>
                  <a:tcPr marL="6181" marR="6181" marT="6181" marB="0" anchor="ctr"/>
                </a:tc>
                <a:tc>
                  <a:txBody>
                    <a:bodyPr/>
                    <a:lstStyle/>
                    <a:p>
                      <a:pPr algn="ctr" fontAlgn="ctr"/>
                      <a:r>
                        <a:rPr lang="en-US" sz="1000" u="none" strike="noStrike">
                          <a:effectLst/>
                        </a:rPr>
                        <a:t>TVM-05</a:t>
                      </a:r>
                      <a:endParaRPr lang="en-US" sz="1000" b="1" i="0" u="none" strike="noStrike">
                        <a:effectLst/>
                        <a:latin typeface="Gill Sans MT" panose="020B0502020104020203" pitchFamily="34" charset="77"/>
                      </a:endParaRPr>
                    </a:p>
                  </a:txBody>
                  <a:tcPr marL="6181" marR="6181" marT="6181"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measures to identify updates for applications which use third party or open</a:t>
                      </a:r>
                      <a:br>
                        <a:rPr lang="en-US" sz="1000" u="none" strike="noStrike" dirty="0">
                          <a:effectLst/>
                        </a:rPr>
                      </a:br>
                      <a:r>
                        <a:rPr lang="en-US" sz="1000" u="none" strike="noStrike" dirty="0">
                          <a:effectLst/>
                        </a:rPr>
                        <a:t>source libraries according to the organization's vulnerability management policy.</a:t>
                      </a:r>
                      <a:br>
                        <a:rPr lang="en-US" sz="1000" u="none" strike="noStrike" dirty="0">
                          <a:effectLst/>
                        </a:rPr>
                      </a:br>
                      <a:endParaRPr lang="en-US" sz="1000" b="0" i="0" u="none" strike="noStrike" dirty="0">
                        <a:effectLst/>
                        <a:latin typeface="Gill Sans MT" panose="020B0502020104020203" pitchFamily="34" charset="77"/>
                      </a:endParaRPr>
                    </a:p>
                  </a:txBody>
                  <a:tcPr marL="6181" marR="6181" marT="6181" marB="0"/>
                </a:tc>
                <a:extLst>
                  <a:ext uri="{0D108BD9-81ED-4DB2-BD59-A6C34878D82A}">
                    <a16:rowId xmlns:a16="http://schemas.microsoft.com/office/drawing/2014/main" val="4207576433"/>
                  </a:ext>
                </a:extLst>
              </a:tr>
            </a:tbl>
          </a:graphicData>
        </a:graphic>
      </p:graphicFrame>
    </p:spTree>
    <p:extLst>
      <p:ext uri="{BB962C8B-B14F-4D97-AF65-F5344CB8AC3E}">
        <p14:creationId xmlns:p14="http://schemas.microsoft.com/office/powerpoint/2010/main" val="75119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Threat &amp; Vulnerability Management – TVM </a:t>
            </a:r>
          </a:p>
          <a:p>
            <a:pPr marL="0" indent="0">
              <a:buNone/>
            </a:pPr>
            <a:endParaRPr lang="en-US" sz="2000" dirty="0"/>
          </a:p>
        </p:txBody>
      </p:sp>
      <p:graphicFrame>
        <p:nvGraphicFramePr>
          <p:cNvPr id="3" name="Table 2">
            <a:extLst>
              <a:ext uri="{FF2B5EF4-FFF2-40B4-BE49-F238E27FC236}">
                <a16:creationId xmlns:a16="http://schemas.microsoft.com/office/drawing/2014/main" id="{09DEF2CF-4F7C-A342-0095-62E7962ED339}"/>
              </a:ext>
            </a:extLst>
          </p:cNvPr>
          <p:cNvGraphicFramePr>
            <a:graphicFrameLocks noGrp="1"/>
          </p:cNvGraphicFramePr>
          <p:nvPr>
            <p:extLst>
              <p:ext uri="{D42A27DB-BD31-4B8C-83A1-F6EECF244321}">
                <p14:modId xmlns:p14="http://schemas.microsoft.com/office/powerpoint/2010/main" val="1541720835"/>
              </p:ext>
            </p:extLst>
          </p:nvPr>
        </p:nvGraphicFramePr>
        <p:xfrm>
          <a:off x="539552" y="1612341"/>
          <a:ext cx="7701868" cy="4351338"/>
        </p:xfrm>
        <a:graphic>
          <a:graphicData uri="http://schemas.openxmlformats.org/drawingml/2006/table">
            <a:tbl>
              <a:tblPr>
                <a:tableStyleId>{5C22544A-7EE6-4342-B048-85BDC9FD1C3A}</a:tableStyleId>
              </a:tblPr>
              <a:tblGrid>
                <a:gridCol w="2088642">
                  <a:extLst>
                    <a:ext uri="{9D8B030D-6E8A-4147-A177-3AD203B41FA5}">
                      <a16:colId xmlns:a16="http://schemas.microsoft.com/office/drawing/2014/main" val="3106494176"/>
                    </a:ext>
                  </a:extLst>
                </a:gridCol>
                <a:gridCol w="913781">
                  <a:extLst>
                    <a:ext uri="{9D8B030D-6E8A-4147-A177-3AD203B41FA5}">
                      <a16:colId xmlns:a16="http://schemas.microsoft.com/office/drawing/2014/main" val="758846919"/>
                    </a:ext>
                  </a:extLst>
                </a:gridCol>
                <a:gridCol w="4699445">
                  <a:extLst>
                    <a:ext uri="{9D8B030D-6E8A-4147-A177-3AD203B41FA5}">
                      <a16:colId xmlns:a16="http://schemas.microsoft.com/office/drawing/2014/main" val="2191297635"/>
                    </a:ext>
                  </a:extLst>
                </a:gridCol>
              </a:tblGrid>
              <a:tr h="1044321">
                <a:tc>
                  <a:txBody>
                    <a:bodyPr/>
                    <a:lstStyle/>
                    <a:p>
                      <a:pPr algn="l" fontAlgn="ctr"/>
                      <a:r>
                        <a:rPr lang="en-US" sz="1000" u="none" strike="noStrike" dirty="0">
                          <a:effectLst/>
                        </a:rPr>
                        <a:t>Penetration Testing</a:t>
                      </a:r>
                      <a:endParaRPr lang="en-US" sz="1000" b="0" i="0" u="none" strike="noStrike" dirty="0">
                        <a:effectLst/>
                        <a:latin typeface="Gill Sans MT" panose="020B0502020104020203" pitchFamily="34" charset="77"/>
                      </a:endParaRPr>
                    </a:p>
                  </a:txBody>
                  <a:tcPr marL="8159" marR="8159" marT="8159" marB="0" anchor="ctr"/>
                </a:tc>
                <a:tc>
                  <a:txBody>
                    <a:bodyPr/>
                    <a:lstStyle/>
                    <a:p>
                      <a:pPr algn="ctr" fontAlgn="ctr"/>
                      <a:r>
                        <a:rPr lang="en-US" sz="1000" u="none" strike="noStrike">
                          <a:effectLst/>
                        </a:rPr>
                        <a:t>TVM-06</a:t>
                      </a:r>
                      <a:endParaRPr lang="en-US" sz="1000" b="1" i="0" u="none" strike="noStrike">
                        <a:effectLst/>
                        <a:latin typeface="Gill Sans MT" panose="020B0502020104020203" pitchFamily="34" charset="77"/>
                      </a:endParaRPr>
                    </a:p>
                  </a:txBody>
                  <a:tcPr marL="8159" marR="8159" marT="8159"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for the periodic performance of penetration testing by independent</a:t>
                      </a:r>
                      <a:br>
                        <a:rPr lang="en-US" sz="1000" u="none" strike="noStrike">
                          <a:effectLst/>
                        </a:rPr>
                      </a:br>
                      <a:r>
                        <a:rPr lang="en-US" sz="1000" u="none" strike="noStrike">
                          <a:effectLst/>
                        </a:rPr>
                        <a:t>third parties.</a:t>
                      </a:r>
                      <a:br>
                        <a:rPr lang="en-US" sz="1000" u="none" strike="noStrike">
                          <a:effectLst/>
                        </a:rPr>
                      </a:br>
                      <a:endParaRPr lang="en-US" sz="1000" b="0" i="0" u="none" strike="noStrike">
                        <a:effectLst/>
                        <a:latin typeface="Gill Sans MT" panose="020B0502020104020203" pitchFamily="34" charset="77"/>
                      </a:endParaRPr>
                    </a:p>
                  </a:txBody>
                  <a:tcPr marL="8159" marR="8159" marT="8159" marB="0"/>
                </a:tc>
                <a:extLst>
                  <a:ext uri="{0D108BD9-81ED-4DB2-BD59-A6C34878D82A}">
                    <a16:rowId xmlns:a16="http://schemas.microsoft.com/office/drawing/2014/main" val="2715347061"/>
                  </a:ext>
                </a:extLst>
              </a:tr>
              <a:tr h="1044321">
                <a:tc>
                  <a:txBody>
                    <a:bodyPr/>
                    <a:lstStyle/>
                    <a:p>
                      <a:pPr algn="l" fontAlgn="ctr"/>
                      <a:r>
                        <a:rPr lang="en-US" sz="1000" u="none" strike="noStrike" dirty="0">
                          <a:effectLst/>
                        </a:rPr>
                        <a:t>Vulnerability Identification</a:t>
                      </a:r>
                      <a:endParaRPr lang="en-US" sz="1000" b="0" i="0" u="none" strike="noStrike" dirty="0">
                        <a:effectLst/>
                        <a:latin typeface="Gill Sans MT" panose="020B0502020104020203" pitchFamily="34" charset="77"/>
                      </a:endParaRPr>
                    </a:p>
                  </a:txBody>
                  <a:tcPr marL="8159" marR="8159" marT="8159" marB="0" anchor="ctr"/>
                </a:tc>
                <a:tc>
                  <a:txBody>
                    <a:bodyPr/>
                    <a:lstStyle/>
                    <a:p>
                      <a:pPr algn="ctr" fontAlgn="ctr"/>
                      <a:r>
                        <a:rPr lang="en-US" sz="1000" u="none" strike="noStrike">
                          <a:effectLst/>
                        </a:rPr>
                        <a:t>TVM-07</a:t>
                      </a:r>
                      <a:endParaRPr lang="en-US" sz="1000" b="1" i="0" u="none" strike="noStrike">
                        <a:effectLst/>
                        <a:latin typeface="Gill Sans MT" panose="020B0502020104020203" pitchFamily="34" charset="77"/>
                      </a:endParaRPr>
                    </a:p>
                  </a:txBody>
                  <a:tcPr marL="8159" marR="8159" marT="8159"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for the detection of vulnerabilities on organizationally managed assets</a:t>
                      </a:r>
                      <a:br>
                        <a:rPr lang="en-US" sz="1000" u="none" strike="noStrike">
                          <a:effectLst/>
                        </a:rPr>
                      </a:br>
                      <a:r>
                        <a:rPr lang="en-US" sz="1000" u="none" strike="noStrike">
                          <a:effectLst/>
                        </a:rPr>
                        <a:t>at least monthly.</a:t>
                      </a:r>
                      <a:br>
                        <a:rPr lang="en-US" sz="1000" u="none" strike="noStrike">
                          <a:effectLst/>
                        </a:rPr>
                      </a:br>
                      <a:endParaRPr lang="en-US" sz="1000" b="0" i="0" u="none" strike="noStrike">
                        <a:effectLst/>
                        <a:latin typeface="Gill Sans MT" panose="020B0502020104020203" pitchFamily="34" charset="77"/>
                      </a:endParaRPr>
                    </a:p>
                  </a:txBody>
                  <a:tcPr marL="8159" marR="8159" marT="8159" marB="0"/>
                </a:tc>
                <a:extLst>
                  <a:ext uri="{0D108BD9-81ED-4DB2-BD59-A6C34878D82A}">
                    <a16:rowId xmlns:a16="http://schemas.microsoft.com/office/drawing/2014/main" val="825424896"/>
                  </a:ext>
                </a:extLst>
              </a:tr>
              <a:tr h="696214">
                <a:tc>
                  <a:txBody>
                    <a:bodyPr/>
                    <a:lstStyle/>
                    <a:p>
                      <a:pPr algn="l" fontAlgn="ctr"/>
                      <a:r>
                        <a:rPr lang="en-US" sz="1000" u="none" strike="noStrike" dirty="0">
                          <a:effectLst/>
                        </a:rPr>
                        <a:t>Vulnerability Prioritization</a:t>
                      </a:r>
                      <a:endParaRPr lang="en-US" sz="1000" b="0" i="0" u="none" strike="noStrike" dirty="0">
                        <a:effectLst/>
                        <a:latin typeface="Gill Sans MT" panose="020B0502020104020203" pitchFamily="34" charset="77"/>
                      </a:endParaRPr>
                    </a:p>
                  </a:txBody>
                  <a:tcPr marL="8159" marR="8159" marT="8159" marB="0" anchor="ctr"/>
                </a:tc>
                <a:tc>
                  <a:txBody>
                    <a:bodyPr/>
                    <a:lstStyle/>
                    <a:p>
                      <a:pPr algn="ctr" fontAlgn="ctr"/>
                      <a:r>
                        <a:rPr lang="en-US" sz="1000" u="none" strike="noStrike">
                          <a:effectLst/>
                        </a:rPr>
                        <a:t>TVM-08</a:t>
                      </a:r>
                      <a:endParaRPr lang="en-US" sz="1000" b="1" i="0" u="none" strike="noStrike">
                        <a:effectLst/>
                        <a:latin typeface="Gill Sans MT" panose="020B0502020104020203" pitchFamily="34" charset="77"/>
                      </a:endParaRPr>
                    </a:p>
                  </a:txBody>
                  <a:tcPr marL="8159" marR="8159" marT="8159" marB="0" anchor="ctr"/>
                </a:tc>
                <a:tc>
                  <a:txBody>
                    <a:bodyPr/>
                    <a:lstStyle/>
                    <a:p>
                      <a:pPr algn="l" fontAlgn="t"/>
                      <a:r>
                        <a:rPr lang="en-US" sz="1000" u="none" strike="noStrike">
                          <a:effectLst/>
                        </a:rPr>
                        <a:t>Use a risk-based model for effective prioritization of vulnerability</a:t>
                      </a:r>
                      <a:br>
                        <a:rPr lang="en-US" sz="1000" u="none" strike="noStrike">
                          <a:effectLst/>
                        </a:rPr>
                      </a:br>
                      <a:r>
                        <a:rPr lang="en-US" sz="1000" u="none" strike="noStrike">
                          <a:effectLst/>
                        </a:rPr>
                        <a:t>remediation using an industry recognized framework.</a:t>
                      </a:r>
                      <a:br>
                        <a:rPr lang="en-US" sz="1000" u="none" strike="noStrike">
                          <a:effectLst/>
                        </a:rPr>
                      </a:br>
                      <a:endParaRPr lang="en-US" sz="1000" b="0" i="0" u="none" strike="noStrike">
                        <a:effectLst/>
                        <a:latin typeface="Gill Sans MT" panose="020B0502020104020203" pitchFamily="34" charset="77"/>
                      </a:endParaRPr>
                    </a:p>
                  </a:txBody>
                  <a:tcPr marL="8159" marR="8159" marT="8159" marB="0"/>
                </a:tc>
                <a:extLst>
                  <a:ext uri="{0D108BD9-81ED-4DB2-BD59-A6C34878D82A}">
                    <a16:rowId xmlns:a16="http://schemas.microsoft.com/office/drawing/2014/main" val="1215706799"/>
                  </a:ext>
                </a:extLst>
              </a:tr>
              <a:tr h="870268">
                <a:tc>
                  <a:txBody>
                    <a:bodyPr/>
                    <a:lstStyle/>
                    <a:p>
                      <a:pPr algn="l" fontAlgn="ctr"/>
                      <a:r>
                        <a:rPr lang="en-US" sz="1000" u="none" strike="noStrike" dirty="0">
                          <a:effectLst/>
                        </a:rPr>
                        <a:t>Vulnerability Management Reporting</a:t>
                      </a:r>
                      <a:endParaRPr lang="en-US" sz="1000" b="0" i="0" u="none" strike="noStrike" dirty="0">
                        <a:effectLst/>
                        <a:latin typeface="Gill Sans MT" panose="020B0502020104020203" pitchFamily="34" charset="77"/>
                      </a:endParaRPr>
                    </a:p>
                  </a:txBody>
                  <a:tcPr marL="8159" marR="8159" marT="8159" marB="0" anchor="ctr"/>
                </a:tc>
                <a:tc>
                  <a:txBody>
                    <a:bodyPr/>
                    <a:lstStyle/>
                    <a:p>
                      <a:pPr algn="ctr" fontAlgn="ctr"/>
                      <a:r>
                        <a:rPr lang="en-US" sz="1000" u="none" strike="noStrike">
                          <a:effectLst/>
                        </a:rPr>
                        <a:t>TVM-09</a:t>
                      </a:r>
                      <a:endParaRPr lang="en-US" sz="1000" b="1" i="0" u="none" strike="noStrike">
                        <a:effectLst/>
                        <a:latin typeface="Gill Sans MT" panose="020B0502020104020203" pitchFamily="34" charset="77"/>
                      </a:endParaRPr>
                    </a:p>
                  </a:txBody>
                  <a:tcPr marL="8159" marR="8159" marT="8159" marB="0" anchor="ctr"/>
                </a:tc>
                <a:tc>
                  <a:txBody>
                    <a:bodyPr/>
                    <a:lstStyle/>
                    <a:p>
                      <a:pPr algn="l" fontAlgn="t"/>
                      <a:r>
                        <a:rPr lang="en-US" sz="1000" u="none" strike="noStrike">
                          <a:effectLst/>
                        </a:rPr>
                        <a:t>Define and implement a process for tracking and reporting vulnerability</a:t>
                      </a:r>
                      <a:br>
                        <a:rPr lang="en-US" sz="1000" u="none" strike="noStrike">
                          <a:effectLst/>
                        </a:rPr>
                      </a:br>
                      <a:r>
                        <a:rPr lang="en-US" sz="1000" u="none" strike="noStrike">
                          <a:effectLst/>
                        </a:rPr>
                        <a:t>identification and remediation activities that includes stakeholder notification.</a:t>
                      </a:r>
                      <a:br>
                        <a:rPr lang="en-US" sz="1000" u="none" strike="noStrike">
                          <a:effectLst/>
                        </a:rPr>
                      </a:br>
                      <a:endParaRPr lang="en-US" sz="1000" b="0" i="0" u="none" strike="noStrike">
                        <a:effectLst/>
                        <a:latin typeface="Gill Sans MT" panose="020B0502020104020203" pitchFamily="34" charset="77"/>
                      </a:endParaRPr>
                    </a:p>
                  </a:txBody>
                  <a:tcPr marL="8159" marR="8159" marT="8159" marB="0"/>
                </a:tc>
                <a:extLst>
                  <a:ext uri="{0D108BD9-81ED-4DB2-BD59-A6C34878D82A}">
                    <a16:rowId xmlns:a16="http://schemas.microsoft.com/office/drawing/2014/main" val="548061212"/>
                  </a:ext>
                </a:extLst>
              </a:tr>
              <a:tr h="696214">
                <a:tc>
                  <a:txBody>
                    <a:bodyPr/>
                    <a:lstStyle/>
                    <a:p>
                      <a:pPr algn="l" fontAlgn="ctr"/>
                      <a:r>
                        <a:rPr lang="en-US" sz="1000" u="none" strike="noStrike" dirty="0">
                          <a:effectLst/>
                        </a:rPr>
                        <a:t>Vulnerability Management Metrics</a:t>
                      </a:r>
                      <a:endParaRPr lang="en-US" sz="1000" b="0" i="0" u="none" strike="noStrike" dirty="0">
                        <a:effectLst/>
                        <a:latin typeface="Gill Sans MT" panose="020B0502020104020203" pitchFamily="34" charset="77"/>
                      </a:endParaRPr>
                    </a:p>
                  </a:txBody>
                  <a:tcPr marL="8159" marR="8159" marT="8159" marB="0" anchor="ctr"/>
                </a:tc>
                <a:tc>
                  <a:txBody>
                    <a:bodyPr/>
                    <a:lstStyle/>
                    <a:p>
                      <a:pPr algn="ctr" fontAlgn="ctr"/>
                      <a:r>
                        <a:rPr lang="en-US" sz="1000" u="none" strike="noStrike">
                          <a:effectLst/>
                        </a:rPr>
                        <a:t>TVM-10</a:t>
                      </a:r>
                      <a:endParaRPr lang="en-US" sz="1000" b="1" i="0" u="none" strike="noStrike">
                        <a:effectLst/>
                        <a:latin typeface="Gill Sans MT" panose="020B0502020104020203" pitchFamily="34" charset="77"/>
                      </a:endParaRPr>
                    </a:p>
                  </a:txBody>
                  <a:tcPr marL="8159" marR="8159" marT="8159" marB="0" anchor="ctr"/>
                </a:tc>
                <a:tc>
                  <a:txBody>
                    <a:bodyPr/>
                    <a:lstStyle/>
                    <a:p>
                      <a:pPr algn="l" fontAlgn="t"/>
                      <a:r>
                        <a:rPr lang="en-US" sz="1000" u="none" strike="noStrike" dirty="0">
                          <a:effectLst/>
                        </a:rPr>
                        <a:t>Establish, monitor and report metrics for vulnerability identification</a:t>
                      </a:r>
                      <a:br>
                        <a:rPr lang="en-US" sz="1000" u="none" strike="noStrike" dirty="0">
                          <a:effectLst/>
                        </a:rPr>
                      </a:br>
                      <a:r>
                        <a:rPr lang="en-US" sz="1000" u="none" strike="noStrike" dirty="0">
                          <a:effectLst/>
                        </a:rPr>
                        <a:t>and remediation at defined intervals.</a:t>
                      </a:r>
                      <a:br>
                        <a:rPr lang="en-US" sz="1000" u="none" strike="noStrike" dirty="0">
                          <a:effectLst/>
                        </a:rPr>
                      </a:br>
                      <a:endParaRPr lang="en-US" sz="1000" b="0" i="0" u="none" strike="noStrike" dirty="0">
                        <a:effectLst/>
                        <a:latin typeface="Gill Sans MT" panose="020B0502020104020203" pitchFamily="34" charset="77"/>
                      </a:endParaRPr>
                    </a:p>
                  </a:txBody>
                  <a:tcPr marL="8159" marR="8159" marT="8159" marB="0"/>
                </a:tc>
                <a:extLst>
                  <a:ext uri="{0D108BD9-81ED-4DB2-BD59-A6C34878D82A}">
                    <a16:rowId xmlns:a16="http://schemas.microsoft.com/office/drawing/2014/main" val="3947276569"/>
                  </a:ext>
                </a:extLst>
              </a:tr>
            </a:tbl>
          </a:graphicData>
        </a:graphic>
      </p:graphicFrame>
    </p:spTree>
    <p:extLst>
      <p:ext uri="{BB962C8B-B14F-4D97-AF65-F5344CB8AC3E}">
        <p14:creationId xmlns:p14="http://schemas.microsoft.com/office/powerpoint/2010/main" val="2481926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Universal Endpoint Management – UEM </a:t>
            </a:r>
          </a:p>
          <a:p>
            <a:pPr marL="0" indent="0">
              <a:buNone/>
            </a:pPr>
            <a:endParaRPr lang="en-US" sz="2000" dirty="0"/>
          </a:p>
        </p:txBody>
      </p:sp>
      <p:graphicFrame>
        <p:nvGraphicFramePr>
          <p:cNvPr id="3" name="Table 2">
            <a:extLst>
              <a:ext uri="{FF2B5EF4-FFF2-40B4-BE49-F238E27FC236}">
                <a16:creationId xmlns:a16="http://schemas.microsoft.com/office/drawing/2014/main" id="{2A70E2F4-3724-53EB-F2D0-D5AF25C784A9}"/>
              </a:ext>
            </a:extLst>
          </p:cNvPr>
          <p:cNvGraphicFramePr>
            <a:graphicFrameLocks noGrp="1"/>
          </p:cNvGraphicFramePr>
          <p:nvPr>
            <p:extLst>
              <p:ext uri="{D42A27DB-BD31-4B8C-83A1-F6EECF244321}">
                <p14:modId xmlns:p14="http://schemas.microsoft.com/office/powerpoint/2010/main" val="3621285659"/>
              </p:ext>
            </p:extLst>
          </p:nvPr>
        </p:nvGraphicFramePr>
        <p:xfrm>
          <a:off x="496800" y="1556792"/>
          <a:ext cx="7891624" cy="4896544"/>
        </p:xfrm>
        <a:graphic>
          <a:graphicData uri="http://schemas.openxmlformats.org/drawingml/2006/table">
            <a:tbl>
              <a:tblPr>
                <a:tableStyleId>{5C22544A-7EE6-4342-B048-85BDC9FD1C3A}</a:tableStyleId>
              </a:tblPr>
              <a:tblGrid>
                <a:gridCol w="2140101">
                  <a:extLst>
                    <a:ext uri="{9D8B030D-6E8A-4147-A177-3AD203B41FA5}">
                      <a16:colId xmlns:a16="http://schemas.microsoft.com/office/drawing/2014/main" val="2314900361"/>
                    </a:ext>
                  </a:extLst>
                </a:gridCol>
                <a:gridCol w="936295">
                  <a:extLst>
                    <a:ext uri="{9D8B030D-6E8A-4147-A177-3AD203B41FA5}">
                      <a16:colId xmlns:a16="http://schemas.microsoft.com/office/drawing/2014/main" val="3748227388"/>
                    </a:ext>
                  </a:extLst>
                </a:gridCol>
                <a:gridCol w="4815228">
                  <a:extLst>
                    <a:ext uri="{9D8B030D-6E8A-4147-A177-3AD203B41FA5}">
                      <a16:colId xmlns:a16="http://schemas.microsoft.com/office/drawing/2014/main" val="584305936"/>
                    </a:ext>
                  </a:extLst>
                </a:gridCol>
              </a:tblGrid>
              <a:tr h="864096">
                <a:tc>
                  <a:txBody>
                    <a:bodyPr/>
                    <a:lstStyle/>
                    <a:p>
                      <a:pPr algn="l" fontAlgn="ctr"/>
                      <a:r>
                        <a:rPr lang="en-US" sz="1000" u="none" strike="noStrike" dirty="0">
                          <a:effectLst/>
                        </a:rPr>
                        <a:t>Endpoint Devices Policy and Procedures</a:t>
                      </a:r>
                      <a:endParaRPr lang="en-US" sz="1000" b="0" i="0" u="none" strike="noStrike" dirty="0">
                        <a:effectLst/>
                        <a:latin typeface="Gill Sans MT" panose="020B0502020104020203" pitchFamily="34" charset="77"/>
                      </a:endParaRPr>
                    </a:p>
                  </a:txBody>
                  <a:tcPr marL="5999" marR="5999" marT="5999" marB="0" anchor="ctr"/>
                </a:tc>
                <a:tc>
                  <a:txBody>
                    <a:bodyPr/>
                    <a:lstStyle/>
                    <a:p>
                      <a:pPr algn="ctr" fontAlgn="ctr"/>
                      <a:r>
                        <a:rPr lang="en-US" sz="1000" u="none" strike="noStrike">
                          <a:effectLst/>
                        </a:rPr>
                        <a:t>UEM-01</a:t>
                      </a:r>
                      <a:endParaRPr lang="en-US" sz="1000" b="1" i="0" u="none" strike="noStrike">
                        <a:effectLst/>
                        <a:latin typeface="Gill Sans MT" panose="020B0502020104020203" pitchFamily="34" charset="77"/>
                      </a:endParaRPr>
                    </a:p>
                  </a:txBody>
                  <a:tcPr marL="5999" marR="5999" marT="5999" marB="0" anchor="ctr"/>
                </a:tc>
                <a:tc>
                  <a:txBody>
                    <a:bodyPr/>
                    <a:lstStyle/>
                    <a:p>
                      <a:pPr algn="l" fontAlgn="t"/>
                      <a:r>
                        <a:rPr lang="en-US" sz="1000" u="none" strike="noStrike">
                          <a:effectLst/>
                        </a:rPr>
                        <a:t>Establish, document, approve, communicate, apply, evaluate and maintain</a:t>
                      </a:r>
                      <a:br>
                        <a:rPr lang="en-US" sz="1000" u="none" strike="noStrike">
                          <a:effectLst/>
                        </a:rPr>
                      </a:br>
                      <a:r>
                        <a:rPr lang="en-US" sz="1000" u="none" strike="noStrike">
                          <a:effectLst/>
                        </a:rPr>
                        <a:t>policies and procedures for all endpoints. Review and update the policies and</a:t>
                      </a:r>
                      <a:br>
                        <a:rPr lang="en-US" sz="1000" u="none" strike="noStrike">
                          <a:effectLst/>
                        </a:rPr>
                      </a:br>
                      <a:r>
                        <a:rPr lang="en-US" sz="1000" u="none" strike="noStrike">
                          <a:effectLst/>
                        </a:rPr>
                        <a:t>procedures at least annually.</a:t>
                      </a:r>
                      <a:br>
                        <a:rPr lang="en-US" sz="1000" u="none" strike="noStrike">
                          <a:effectLst/>
                        </a:rPr>
                      </a:br>
                      <a:endParaRPr lang="en-US" sz="1000" b="0" i="0" u="none" strike="noStrike">
                        <a:effectLst/>
                        <a:latin typeface="Gill Sans MT" panose="020B0502020104020203" pitchFamily="34" charset="77"/>
                      </a:endParaRPr>
                    </a:p>
                  </a:txBody>
                  <a:tcPr marL="5999" marR="5999" marT="5999" marB="0"/>
                </a:tc>
                <a:extLst>
                  <a:ext uri="{0D108BD9-81ED-4DB2-BD59-A6C34878D82A}">
                    <a16:rowId xmlns:a16="http://schemas.microsoft.com/office/drawing/2014/main" val="2767645250"/>
                  </a:ext>
                </a:extLst>
              </a:tr>
              <a:tr h="864096">
                <a:tc>
                  <a:txBody>
                    <a:bodyPr/>
                    <a:lstStyle/>
                    <a:p>
                      <a:pPr algn="l" fontAlgn="ctr"/>
                      <a:r>
                        <a:rPr lang="en-US" sz="1000" u="none" strike="noStrike" dirty="0">
                          <a:effectLst/>
                        </a:rPr>
                        <a:t>Application and Service Approval</a:t>
                      </a:r>
                      <a:endParaRPr lang="en-US" sz="1000" b="0" i="0" u="none" strike="noStrike" dirty="0">
                        <a:effectLst/>
                        <a:latin typeface="Gill Sans MT" panose="020B0502020104020203" pitchFamily="34" charset="77"/>
                      </a:endParaRPr>
                    </a:p>
                  </a:txBody>
                  <a:tcPr marL="5999" marR="5999" marT="5999" marB="0" anchor="ctr"/>
                </a:tc>
                <a:tc>
                  <a:txBody>
                    <a:bodyPr/>
                    <a:lstStyle/>
                    <a:p>
                      <a:pPr algn="ctr" fontAlgn="ctr"/>
                      <a:r>
                        <a:rPr lang="en-US" sz="1000" u="none" strike="noStrike">
                          <a:effectLst/>
                        </a:rPr>
                        <a:t>UEM-02</a:t>
                      </a:r>
                      <a:endParaRPr lang="en-US" sz="1000" b="1" i="0" u="none" strike="noStrike">
                        <a:effectLst/>
                        <a:latin typeface="Gill Sans MT" panose="020B0502020104020203" pitchFamily="34" charset="77"/>
                      </a:endParaRPr>
                    </a:p>
                  </a:txBody>
                  <a:tcPr marL="5999" marR="5999" marT="5999" marB="0" anchor="ctr"/>
                </a:tc>
                <a:tc>
                  <a:txBody>
                    <a:bodyPr/>
                    <a:lstStyle/>
                    <a:p>
                      <a:pPr algn="l" fontAlgn="t"/>
                      <a:r>
                        <a:rPr lang="en-US" sz="1000" u="none" strike="noStrike">
                          <a:effectLst/>
                        </a:rPr>
                        <a:t>Define, document, apply and evaluate a list of approved services,</a:t>
                      </a:r>
                      <a:br>
                        <a:rPr lang="en-US" sz="1000" u="none" strike="noStrike">
                          <a:effectLst/>
                        </a:rPr>
                      </a:br>
                      <a:r>
                        <a:rPr lang="en-US" sz="1000" u="none" strike="noStrike">
                          <a:effectLst/>
                        </a:rPr>
                        <a:t>applications and sources of applications (stores) acceptable for use by endpoints</a:t>
                      </a:r>
                      <a:br>
                        <a:rPr lang="en-US" sz="1000" u="none" strike="noStrike">
                          <a:effectLst/>
                        </a:rPr>
                      </a:br>
                      <a:r>
                        <a:rPr lang="en-US" sz="1000" u="none" strike="noStrike">
                          <a:effectLst/>
                        </a:rPr>
                        <a:t>when accessing or storing organization-managed data.</a:t>
                      </a:r>
                      <a:br>
                        <a:rPr lang="en-US" sz="1000" u="none" strike="noStrike">
                          <a:effectLst/>
                        </a:rPr>
                      </a:br>
                      <a:endParaRPr lang="en-US" sz="1000" b="0" i="0" u="none" strike="noStrike">
                        <a:effectLst/>
                        <a:latin typeface="Gill Sans MT" panose="020B0502020104020203" pitchFamily="34" charset="77"/>
                      </a:endParaRPr>
                    </a:p>
                  </a:txBody>
                  <a:tcPr marL="5999" marR="5999" marT="5999" marB="0"/>
                </a:tc>
                <a:extLst>
                  <a:ext uri="{0D108BD9-81ED-4DB2-BD59-A6C34878D82A}">
                    <a16:rowId xmlns:a16="http://schemas.microsoft.com/office/drawing/2014/main" val="2116340297"/>
                  </a:ext>
                </a:extLst>
              </a:tr>
              <a:tr h="576064">
                <a:tc>
                  <a:txBody>
                    <a:bodyPr/>
                    <a:lstStyle/>
                    <a:p>
                      <a:pPr algn="l" fontAlgn="ctr"/>
                      <a:r>
                        <a:rPr lang="en-US" sz="1000" u="none" strike="noStrike" dirty="0">
                          <a:effectLst/>
                        </a:rPr>
                        <a:t>Compatibility</a:t>
                      </a:r>
                      <a:endParaRPr lang="en-US" sz="1000" b="0" i="0" u="none" strike="noStrike" dirty="0">
                        <a:effectLst/>
                        <a:latin typeface="Gill Sans MT" panose="020B0502020104020203" pitchFamily="34" charset="77"/>
                      </a:endParaRPr>
                    </a:p>
                  </a:txBody>
                  <a:tcPr marL="5999" marR="5999" marT="5999" marB="0" anchor="ctr"/>
                </a:tc>
                <a:tc>
                  <a:txBody>
                    <a:bodyPr/>
                    <a:lstStyle/>
                    <a:p>
                      <a:pPr algn="ctr" fontAlgn="ctr"/>
                      <a:r>
                        <a:rPr lang="en-US" sz="1000" u="none" strike="noStrike">
                          <a:effectLst/>
                        </a:rPr>
                        <a:t>UEM-03</a:t>
                      </a:r>
                      <a:endParaRPr lang="en-US" sz="1000" b="1" i="0" u="none" strike="noStrike">
                        <a:effectLst/>
                        <a:latin typeface="Gill Sans MT" panose="020B0502020104020203" pitchFamily="34" charset="77"/>
                      </a:endParaRPr>
                    </a:p>
                  </a:txBody>
                  <a:tcPr marL="5999" marR="5999" marT="5999" marB="0" anchor="ctr"/>
                </a:tc>
                <a:tc>
                  <a:txBody>
                    <a:bodyPr/>
                    <a:lstStyle/>
                    <a:p>
                      <a:pPr algn="l" fontAlgn="t"/>
                      <a:r>
                        <a:rPr lang="en-US" sz="1000" u="none" strike="noStrike">
                          <a:effectLst/>
                        </a:rPr>
                        <a:t>Define and implement a process for the validation of the endpoint</a:t>
                      </a:r>
                      <a:br>
                        <a:rPr lang="en-US" sz="1000" u="none" strike="noStrike">
                          <a:effectLst/>
                        </a:rPr>
                      </a:br>
                      <a:r>
                        <a:rPr lang="en-US" sz="1000" u="none" strike="noStrike">
                          <a:effectLst/>
                        </a:rPr>
                        <a:t>device's compatibility with operating systems and applications.</a:t>
                      </a:r>
                      <a:br>
                        <a:rPr lang="en-US" sz="1000" u="none" strike="noStrike">
                          <a:effectLst/>
                        </a:rPr>
                      </a:br>
                      <a:endParaRPr lang="en-US" sz="1000" b="0" i="0" u="none" strike="noStrike">
                        <a:effectLst/>
                        <a:latin typeface="Gill Sans MT" panose="020B0502020104020203" pitchFamily="34" charset="77"/>
                      </a:endParaRPr>
                    </a:p>
                  </a:txBody>
                  <a:tcPr marL="5999" marR="5999" marT="5999" marB="0"/>
                </a:tc>
                <a:extLst>
                  <a:ext uri="{0D108BD9-81ED-4DB2-BD59-A6C34878D82A}">
                    <a16:rowId xmlns:a16="http://schemas.microsoft.com/office/drawing/2014/main" val="3524567893"/>
                  </a:ext>
                </a:extLst>
              </a:tr>
              <a:tr h="576064">
                <a:tc>
                  <a:txBody>
                    <a:bodyPr/>
                    <a:lstStyle/>
                    <a:p>
                      <a:pPr algn="l" fontAlgn="ctr"/>
                      <a:r>
                        <a:rPr lang="en-US" sz="1000" u="none" strike="noStrike" dirty="0">
                          <a:effectLst/>
                        </a:rPr>
                        <a:t>Endpoint Inventory</a:t>
                      </a:r>
                      <a:endParaRPr lang="en-US" sz="1000" b="0" i="0" u="none" strike="noStrike" dirty="0">
                        <a:effectLst/>
                        <a:latin typeface="Gill Sans MT" panose="020B0502020104020203" pitchFamily="34" charset="77"/>
                      </a:endParaRPr>
                    </a:p>
                  </a:txBody>
                  <a:tcPr marL="5999" marR="5999" marT="5999" marB="0" anchor="ctr"/>
                </a:tc>
                <a:tc>
                  <a:txBody>
                    <a:bodyPr/>
                    <a:lstStyle/>
                    <a:p>
                      <a:pPr algn="ctr" fontAlgn="ctr"/>
                      <a:r>
                        <a:rPr lang="en-US" sz="1000" u="none" strike="noStrike">
                          <a:effectLst/>
                        </a:rPr>
                        <a:t>UEM-04</a:t>
                      </a:r>
                      <a:endParaRPr lang="en-US" sz="1000" b="1" i="0" u="none" strike="noStrike">
                        <a:effectLst/>
                        <a:latin typeface="Gill Sans MT" panose="020B0502020104020203" pitchFamily="34" charset="77"/>
                      </a:endParaRPr>
                    </a:p>
                  </a:txBody>
                  <a:tcPr marL="5999" marR="5999" marT="5999" marB="0" anchor="ctr"/>
                </a:tc>
                <a:tc>
                  <a:txBody>
                    <a:bodyPr/>
                    <a:lstStyle/>
                    <a:p>
                      <a:pPr algn="l" fontAlgn="t"/>
                      <a:r>
                        <a:rPr lang="en-US" sz="1000" u="none" strike="noStrike">
                          <a:effectLst/>
                        </a:rPr>
                        <a:t>Maintain an inventory of all endpoints used to store and access company</a:t>
                      </a:r>
                      <a:br>
                        <a:rPr lang="en-US" sz="1000" u="none" strike="noStrike">
                          <a:effectLst/>
                        </a:rPr>
                      </a:br>
                      <a:r>
                        <a:rPr lang="en-US" sz="1000" u="none" strike="noStrike">
                          <a:effectLst/>
                        </a:rPr>
                        <a:t>data.</a:t>
                      </a:r>
                      <a:br>
                        <a:rPr lang="en-US" sz="1000" u="none" strike="noStrike">
                          <a:effectLst/>
                        </a:rPr>
                      </a:br>
                      <a:endParaRPr lang="en-US" sz="1000" b="0" i="0" u="none" strike="noStrike">
                        <a:effectLst/>
                        <a:latin typeface="Gill Sans MT" panose="020B0502020104020203" pitchFamily="34" charset="77"/>
                      </a:endParaRPr>
                    </a:p>
                  </a:txBody>
                  <a:tcPr marL="5999" marR="5999" marT="5999" marB="0"/>
                </a:tc>
                <a:extLst>
                  <a:ext uri="{0D108BD9-81ED-4DB2-BD59-A6C34878D82A}">
                    <a16:rowId xmlns:a16="http://schemas.microsoft.com/office/drawing/2014/main" val="1046153092"/>
                  </a:ext>
                </a:extLst>
              </a:tr>
              <a:tr h="864096">
                <a:tc>
                  <a:txBody>
                    <a:bodyPr/>
                    <a:lstStyle/>
                    <a:p>
                      <a:pPr algn="l" fontAlgn="ctr"/>
                      <a:r>
                        <a:rPr lang="en-US" sz="1000" u="none" strike="noStrike" dirty="0">
                          <a:effectLst/>
                        </a:rPr>
                        <a:t>Endpoint Management</a:t>
                      </a:r>
                      <a:endParaRPr lang="en-US" sz="1000" b="0" i="0" u="none" strike="noStrike" dirty="0">
                        <a:effectLst/>
                        <a:latin typeface="Gill Sans MT" panose="020B0502020104020203" pitchFamily="34" charset="77"/>
                      </a:endParaRPr>
                    </a:p>
                  </a:txBody>
                  <a:tcPr marL="5999" marR="5999" marT="5999" marB="0" anchor="ctr"/>
                </a:tc>
                <a:tc>
                  <a:txBody>
                    <a:bodyPr/>
                    <a:lstStyle/>
                    <a:p>
                      <a:pPr algn="ctr" fontAlgn="ctr"/>
                      <a:r>
                        <a:rPr lang="en-US" sz="1000" u="none" strike="noStrike">
                          <a:effectLst/>
                        </a:rPr>
                        <a:t>UEM-05</a:t>
                      </a:r>
                      <a:endParaRPr lang="en-US" sz="1000" b="1" i="0" u="none" strike="noStrike">
                        <a:effectLst/>
                        <a:latin typeface="Gill Sans MT" panose="020B0502020104020203" pitchFamily="34" charset="77"/>
                      </a:endParaRPr>
                    </a:p>
                  </a:txBody>
                  <a:tcPr marL="5999" marR="5999" marT="5999"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to enforce policies and controls for all endpoints permitted to access</a:t>
                      </a:r>
                      <a:br>
                        <a:rPr lang="en-US" sz="1000" u="none" strike="noStrike">
                          <a:effectLst/>
                        </a:rPr>
                      </a:br>
                      <a:r>
                        <a:rPr lang="en-US" sz="1000" u="none" strike="noStrike">
                          <a:effectLst/>
                        </a:rPr>
                        <a:t>systems and/or store, transmit, or process organizational data.</a:t>
                      </a:r>
                      <a:br>
                        <a:rPr lang="en-US" sz="1000" u="none" strike="noStrike">
                          <a:effectLst/>
                        </a:rPr>
                      </a:br>
                      <a:endParaRPr lang="en-US" sz="1000" b="0" i="0" u="none" strike="noStrike">
                        <a:effectLst/>
                        <a:latin typeface="Gill Sans MT" panose="020B0502020104020203" pitchFamily="34" charset="77"/>
                      </a:endParaRPr>
                    </a:p>
                  </a:txBody>
                  <a:tcPr marL="5999" marR="5999" marT="5999" marB="0"/>
                </a:tc>
                <a:extLst>
                  <a:ext uri="{0D108BD9-81ED-4DB2-BD59-A6C34878D82A}">
                    <a16:rowId xmlns:a16="http://schemas.microsoft.com/office/drawing/2014/main" val="2247610303"/>
                  </a:ext>
                </a:extLst>
              </a:tr>
              <a:tr h="576064">
                <a:tc>
                  <a:txBody>
                    <a:bodyPr/>
                    <a:lstStyle/>
                    <a:p>
                      <a:pPr algn="l" fontAlgn="ctr"/>
                      <a:r>
                        <a:rPr lang="en-US" sz="1000" u="none" strike="noStrike" dirty="0">
                          <a:effectLst/>
                        </a:rPr>
                        <a:t>Automatic Lock Screen</a:t>
                      </a:r>
                      <a:endParaRPr lang="en-US" sz="1000" b="0" i="0" u="none" strike="noStrike" dirty="0">
                        <a:effectLst/>
                        <a:latin typeface="Gill Sans MT" panose="020B0502020104020203" pitchFamily="34" charset="77"/>
                      </a:endParaRPr>
                    </a:p>
                  </a:txBody>
                  <a:tcPr marL="5999" marR="5999" marT="5999" marB="0" anchor="ctr"/>
                </a:tc>
                <a:tc>
                  <a:txBody>
                    <a:bodyPr/>
                    <a:lstStyle/>
                    <a:p>
                      <a:pPr algn="ctr" fontAlgn="ctr"/>
                      <a:r>
                        <a:rPr lang="en-US" sz="1000" u="none" strike="noStrike">
                          <a:effectLst/>
                        </a:rPr>
                        <a:t>UEM-06</a:t>
                      </a:r>
                      <a:endParaRPr lang="en-US" sz="1000" b="1" i="0" u="none" strike="noStrike">
                        <a:effectLst/>
                        <a:latin typeface="Gill Sans MT" panose="020B0502020104020203" pitchFamily="34" charset="77"/>
                      </a:endParaRPr>
                    </a:p>
                  </a:txBody>
                  <a:tcPr marL="5999" marR="5999" marT="5999" marB="0" anchor="ctr"/>
                </a:tc>
                <a:tc>
                  <a:txBody>
                    <a:bodyPr/>
                    <a:lstStyle/>
                    <a:p>
                      <a:pPr algn="l" fontAlgn="t"/>
                      <a:r>
                        <a:rPr lang="en-US" sz="1000" u="none" strike="noStrike">
                          <a:effectLst/>
                        </a:rPr>
                        <a:t>Configure all relevant interactive-use endpoints to require an automatic</a:t>
                      </a:r>
                      <a:br>
                        <a:rPr lang="en-US" sz="1000" u="none" strike="noStrike">
                          <a:effectLst/>
                        </a:rPr>
                      </a:br>
                      <a:r>
                        <a:rPr lang="en-US" sz="1000" u="none" strike="noStrike">
                          <a:effectLst/>
                        </a:rPr>
                        <a:t>lock screen.</a:t>
                      </a:r>
                      <a:br>
                        <a:rPr lang="en-US" sz="1000" u="none" strike="noStrike">
                          <a:effectLst/>
                        </a:rPr>
                      </a:br>
                      <a:endParaRPr lang="en-US" sz="1000" b="0" i="0" u="none" strike="noStrike">
                        <a:effectLst/>
                        <a:latin typeface="Gill Sans MT" panose="020B0502020104020203" pitchFamily="34" charset="77"/>
                      </a:endParaRPr>
                    </a:p>
                  </a:txBody>
                  <a:tcPr marL="5999" marR="5999" marT="5999" marB="0"/>
                </a:tc>
                <a:extLst>
                  <a:ext uri="{0D108BD9-81ED-4DB2-BD59-A6C34878D82A}">
                    <a16:rowId xmlns:a16="http://schemas.microsoft.com/office/drawing/2014/main" val="892643834"/>
                  </a:ext>
                </a:extLst>
              </a:tr>
              <a:tr h="576064">
                <a:tc>
                  <a:txBody>
                    <a:bodyPr/>
                    <a:lstStyle/>
                    <a:p>
                      <a:pPr algn="l" fontAlgn="ctr"/>
                      <a:r>
                        <a:rPr lang="en-US" sz="1000" u="none" strike="noStrike" dirty="0">
                          <a:effectLst/>
                        </a:rPr>
                        <a:t>Operating Systems</a:t>
                      </a:r>
                      <a:endParaRPr lang="en-US" sz="1000" b="0" i="0" u="none" strike="noStrike" dirty="0">
                        <a:effectLst/>
                        <a:latin typeface="Gill Sans MT" panose="020B0502020104020203" pitchFamily="34" charset="77"/>
                      </a:endParaRPr>
                    </a:p>
                  </a:txBody>
                  <a:tcPr marL="5999" marR="5999" marT="5999" marB="0" anchor="ctr"/>
                </a:tc>
                <a:tc>
                  <a:txBody>
                    <a:bodyPr/>
                    <a:lstStyle/>
                    <a:p>
                      <a:pPr algn="ctr" fontAlgn="ctr"/>
                      <a:r>
                        <a:rPr lang="en-US" sz="1000" u="none" strike="noStrike">
                          <a:effectLst/>
                        </a:rPr>
                        <a:t>UEM-07</a:t>
                      </a:r>
                      <a:endParaRPr lang="en-US" sz="1000" b="1" i="0" u="none" strike="noStrike">
                        <a:effectLst/>
                        <a:latin typeface="Gill Sans MT" panose="020B0502020104020203" pitchFamily="34" charset="77"/>
                      </a:endParaRPr>
                    </a:p>
                  </a:txBody>
                  <a:tcPr marL="5999" marR="5999" marT="5999" marB="0" anchor="ctr"/>
                </a:tc>
                <a:tc>
                  <a:txBody>
                    <a:bodyPr/>
                    <a:lstStyle/>
                    <a:p>
                      <a:pPr algn="l" fontAlgn="t"/>
                      <a:r>
                        <a:rPr lang="en-US" sz="1000" u="none" strike="noStrike" dirty="0">
                          <a:effectLst/>
                        </a:rPr>
                        <a:t>Manage changes to endpoint operating systems, patch levels, and/or</a:t>
                      </a:r>
                      <a:br>
                        <a:rPr lang="en-US" sz="1000" u="none" strike="noStrike" dirty="0">
                          <a:effectLst/>
                        </a:rPr>
                      </a:br>
                      <a:r>
                        <a:rPr lang="en-US" sz="1000" u="none" strike="noStrike" dirty="0">
                          <a:effectLst/>
                        </a:rPr>
                        <a:t>applications through the company's change management processes.</a:t>
                      </a:r>
                      <a:br>
                        <a:rPr lang="en-US" sz="1000" u="none" strike="noStrike" dirty="0">
                          <a:effectLst/>
                        </a:rPr>
                      </a:br>
                      <a:endParaRPr lang="en-US" sz="1000" b="0" i="0" u="none" strike="noStrike" dirty="0">
                        <a:effectLst/>
                        <a:latin typeface="Gill Sans MT" panose="020B0502020104020203" pitchFamily="34" charset="77"/>
                      </a:endParaRPr>
                    </a:p>
                  </a:txBody>
                  <a:tcPr marL="5999" marR="5999" marT="5999" marB="0"/>
                </a:tc>
                <a:extLst>
                  <a:ext uri="{0D108BD9-81ED-4DB2-BD59-A6C34878D82A}">
                    <a16:rowId xmlns:a16="http://schemas.microsoft.com/office/drawing/2014/main" val="3723295330"/>
                  </a:ext>
                </a:extLst>
              </a:tr>
            </a:tbl>
          </a:graphicData>
        </a:graphic>
      </p:graphicFrame>
    </p:spTree>
    <p:extLst>
      <p:ext uri="{BB962C8B-B14F-4D97-AF65-F5344CB8AC3E}">
        <p14:creationId xmlns:p14="http://schemas.microsoft.com/office/powerpoint/2010/main" val="3797390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CCM Domains and Controls</a:t>
            </a:r>
          </a:p>
          <a:p>
            <a:pPr marL="0" indent="0">
              <a:buNone/>
            </a:pPr>
            <a:r>
              <a:rPr lang="en-US" sz="1600" b="1" dirty="0"/>
              <a:t>Universal Endpoint Management – UEM </a:t>
            </a:r>
          </a:p>
          <a:p>
            <a:pPr marL="0" indent="0">
              <a:buNone/>
            </a:pPr>
            <a:endParaRPr lang="en-US" sz="2000" dirty="0"/>
          </a:p>
        </p:txBody>
      </p:sp>
      <p:graphicFrame>
        <p:nvGraphicFramePr>
          <p:cNvPr id="3" name="Table 2">
            <a:extLst>
              <a:ext uri="{FF2B5EF4-FFF2-40B4-BE49-F238E27FC236}">
                <a16:creationId xmlns:a16="http://schemas.microsoft.com/office/drawing/2014/main" id="{A2260D27-39BC-50B0-A7E4-E1F1212E5C2F}"/>
              </a:ext>
            </a:extLst>
          </p:cNvPr>
          <p:cNvGraphicFramePr>
            <a:graphicFrameLocks noGrp="1"/>
          </p:cNvGraphicFramePr>
          <p:nvPr>
            <p:extLst>
              <p:ext uri="{D42A27DB-BD31-4B8C-83A1-F6EECF244321}">
                <p14:modId xmlns:p14="http://schemas.microsoft.com/office/powerpoint/2010/main" val="889418802"/>
              </p:ext>
            </p:extLst>
          </p:nvPr>
        </p:nvGraphicFramePr>
        <p:xfrm>
          <a:off x="457200" y="1612342"/>
          <a:ext cx="7931225" cy="4696978"/>
        </p:xfrm>
        <a:graphic>
          <a:graphicData uri="http://schemas.openxmlformats.org/drawingml/2006/table">
            <a:tbl>
              <a:tblPr>
                <a:tableStyleId>{5C22544A-7EE6-4342-B048-85BDC9FD1C3A}</a:tableStyleId>
              </a:tblPr>
              <a:tblGrid>
                <a:gridCol w="2150841">
                  <a:extLst>
                    <a:ext uri="{9D8B030D-6E8A-4147-A177-3AD203B41FA5}">
                      <a16:colId xmlns:a16="http://schemas.microsoft.com/office/drawing/2014/main" val="503300453"/>
                    </a:ext>
                  </a:extLst>
                </a:gridCol>
                <a:gridCol w="940993">
                  <a:extLst>
                    <a:ext uri="{9D8B030D-6E8A-4147-A177-3AD203B41FA5}">
                      <a16:colId xmlns:a16="http://schemas.microsoft.com/office/drawing/2014/main" val="311334193"/>
                    </a:ext>
                  </a:extLst>
                </a:gridCol>
                <a:gridCol w="4839391">
                  <a:extLst>
                    <a:ext uri="{9D8B030D-6E8A-4147-A177-3AD203B41FA5}">
                      <a16:colId xmlns:a16="http://schemas.microsoft.com/office/drawing/2014/main" val="3655582738"/>
                    </a:ext>
                  </a:extLst>
                </a:gridCol>
              </a:tblGrid>
              <a:tr h="606062">
                <a:tc>
                  <a:txBody>
                    <a:bodyPr/>
                    <a:lstStyle/>
                    <a:p>
                      <a:pPr algn="l" fontAlgn="ctr"/>
                      <a:r>
                        <a:rPr lang="en-US" sz="1000" u="none" strike="noStrike" dirty="0">
                          <a:effectLst/>
                        </a:rPr>
                        <a:t>Storage Encryption</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UEM-08</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Protect information from unauthorized disclosure on managed endpoint</a:t>
                      </a:r>
                      <a:br>
                        <a:rPr lang="en-US" sz="1000" u="none" strike="noStrike">
                          <a:effectLst/>
                        </a:rPr>
                      </a:br>
                      <a:r>
                        <a:rPr lang="en-US" sz="1000" u="none" strike="noStrike">
                          <a:effectLst/>
                        </a:rPr>
                        <a:t>devices with storage encryption.</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1621347686"/>
                  </a:ext>
                </a:extLst>
              </a:tr>
              <a:tr h="606062">
                <a:tc>
                  <a:txBody>
                    <a:bodyPr/>
                    <a:lstStyle/>
                    <a:p>
                      <a:pPr algn="l" fontAlgn="ctr"/>
                      <a:r>
                        <a:rPr lang="en-US" sz="1000" u="none" strike="noStrike" dirty="0">
                          <a:effectLst/>
                        </a:rPr>
                        <a:t>Anti-Malware Detection and Prevention</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UEM-09</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Configure managed endpoints with anti-malware detection and prevention</a:t>
                      </a:r>
                      <a:br>
                        <a:rPr lang="en-US" sz="1000" u="none" strike="noStrike">
                          <a:effectLst/>
                        </a:rPr>
                      </a:br>
                      <a:r>
                        <a:rPr lang="en-US" sz="1000" u="none" strike="noStrike">
                          <a:effectLst/>
                        </a:rPr>
                        <a:t>technology and services.</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1224329591"/>
                  </a:ext>
                </a:extLst>
              </a:tr>
              <a:tr h="454546">
                <a:tc>
                  <a:txBody>
                    <a:bodyPr/>
                    <a:lstStyle/>
                    <a:p>
                      <a:pPr algn="l" fontAlgn="ctr"/>
                      <a:r>
                        <a:rPr lang="en-US" sz="1000" u="none" strike="noStrike" dirty="0">
                          <a:effectLst/>
                        </a:rPr>
                        <a:t>Software Firewall</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UEM-10</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Configure managed endpoints with properly configured software firewalls.</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1907366251"/>
                  </a:ext>
                </a:extLst>
              </a:tr>
              <a:tr h="606062">
                <a:tc>
                  <a:txBody>
                    <a:bodyPr/>
                    <a:lstStyle/>
                    <a:p>
                      <a:pPr algn="l" fontAlgn="ctr"/>
                      <a:r>
                        <a:rPr lang="en-US" sz="1000" u="none" strike="noStrike" dirty="0">
                          <a:effectLst/>
                        </a:rPr>
                        <a:t>Data Loss Prevention</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UEM-11</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Configure managed endpoints with Data Loss Prevention (DLP) technologies</a:t>
                      </a:r>
                      <a:br>
                        <a:rPr lang="en-US" sz="1000" u="none" strike="noStrike">
                          <a:effectLst/>
                        </a:rPr>
                      </a:br>
                      <a:r>
                        <a:rPr lang="en-US" sz="1000" u="none" strike="noStrike">
                          <a:effectLst/>
                        </a:rPr>
                        <a:t>and rules in accordance with a risk assessment.</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3959829423"/>
                  </a:ext>
                </a:extLst>
              </a:tr>
              <a:tr h="606062">
                <a:tc>
                  <a:txBody>
                    <a:bodyPr/>
                    <a:lstStyle/>
                    <a:p>
                      <a:pPr algn="l" fontAlgn="ctr"/>
                      <a:r>
                        <a:rPr lang="en-US" sz="1000" u="none" strike="noStrike" dirty="0">
                          <a:effectLst/>
                        </a:rPr>
                        <a:t>Remote Locate</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UEM-12</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Enable remote geo-location capabilities for all managed mobile endpoints.</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2716544606"/>
                  </a:ext>
                </a:extLst>
              </a:tr>
              <a:tr h="909092">
                <a:tc>
                  <a:txBody>
                    <a:bodyPr/>
                    <a:lstStyle/>
                    <a:p>
                      <a:pPr algn="l" fontAlgn="ctr"/>
                      <a:r>
                        <a:rPr lang="en-US" sz="1000" u="none" strike="noStrike" dirty="0">
                          <a:effectLst/>
                        </a:rPr>
                        <a:t>Remote Wipe</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UEM-13</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a:effectLst/>
                        </a:rPr>
                        <a:t>Define, implement and evaluate processes, procedures and technical</a:t>
                      </a:r>
                      <a:br>
                        <a:rPr lang="en-US" sz="1000" u="none" strike="noStrike">
                          <a:effectLst/>
                        </a:rPr>
                      </a:br>
                      <a:r>
                        <a:rPr lang="en-US" sz="1000" u="none" strike="noStrike">
                          <a:effectLst/>
                        </a:rPr>
                        <a:t>measures to enable the deletion of company data remotely on managed endpoint</a:t>
                      </a:r>
                      <a:br>
                        <a:rPr lang="en-US" sz="1000" u="none" strike="noStrike">
                          <a:effectLst/>
                        </a:rPr>
                      </a:br>
                      <a:r>
                        <a:rPr lang="en-US" sz="1000" u="none" strike="noStrike">
                          <a:effectLst/>
                        </a:rPr>
                        <a:t>devices.</a:t>
                      </a:r>
                      <a:br>
                        <a:rPr lang="en-US" sz="1000" u="none" strike="noStrike">
                          <a:effectLst/>
                        </a:rPr>
                      </a:br>
                      <a:endParaRPr lang="en-US" sz="1000" b="0" i="0" u="none" strike="noStrike">
                        <a:effectLst/>
                        <a:latin typeface="Gill Sans MT" panose="020B0502020104020203" pitchFamily="34" charset="77"/>
                      </a:endParaRPr>
                    </a:p>
                  </a:txBody>
                  <a:tcPr marL="6580" marR="6580" marT="6580" marB="0"/>
                </a:tc>
                <a:extLst>
                  <a:ext uri="{0D108BD9-81ED-4DB2-BD59-A6C34878D82A}">
                    <a16:rowId xmlns:a16="http://schemas.microsoft.com/office/drawing/2014/main" val="221705963"/>
                  </a:ext>
                </a:extLst>
              </a:tr>
              <a:tr h="909092">
                <a:tc>
                  <a:txBody>
                    <a:bodyPr/>
                    <a:lstStyle/>
                    <a:p>
                      <a:pPr algn="l" fontAlgn="ctr"/>
                      <a:r>
                        <a:rPr lang="en-US" sz="1000" u="none" strike="noStrike" dirty="0">
                          <a:effectLst/>
                        </a:rPr>
                        <a:t>Third-Party Endpoint Security Posture</a:t>
                      </a:r>
                      <a:endParaRPr lang="en-US" sz="1000" b="0" i="0" u="none" strike="noStrike" dirty="0">
                        <a:effectLst/>
                        <a:latin typeface="Gill Sans MT" panose="020B0502020104020203" pitchFamily="34" charset="77"/>
                      </a:endParaRPr>
                    </a:p>
                  </a:txBody>
                  <a:tcPr marL="6580" marR="6580" marT="6580" marB="0" anchor="ctr"/>
                </a:tc>
                <a:tc>
                  <a:txBody>
                    <a:bodyPr/>
                    <a:lstStyle/>
                    <a:p>
                      <a:pPr algn="ctr" fontAlgn="ctr"/>
                      <a:r>
                        <a:rPr lang="en-US" sz="1000" u="none" strike="noStrike">
                          <a:effectLst/>
                        </a:rPr>
                        <a:t>UEM-14</a:t>
                      </a:r>
                      <a:endParaRPr lang="en-US" sz="1000" b="1" i="0" u="none" strike="noStrike">
                        <a:effectLst/>
                        <a:latin typeface="Gill Sans MT" panose="020B0502020104020203" pitchFamily="34" charset="77"/>
                      </a:endParaRPr>
                    </a:p>
                  </a:txBody>
                  <a:tcPr marL="6580" marR="6580" marT="6580" marB="0" anchor="ctr"/>
                </a:tc>
                <a:tc>
                  <a:txBody>
                    <a:bodyPr/>
                    <a:lstStyle/>
                    <a:p>
                      <a:pPr algn="l" fontAlgn="t"/>
                      <a:r>
                        <a:rPr lang="en-US" sz="1000" u="none" strike="noStrike" dirty="0">
                          <a:effectLst/>
                        </a:rPr>
                        <a:t>Define, implement and evaluate processes, procedures and technical</a:t>
                      </a:r>
                      <a:br>
                        <a:rPr lang="en-US" sz="1000" u="none" strike="noStrike" dirty="0">
                          <a:effectLst/>
                        </a:rPr>
                      </a:br>
                      <a:r>
                        <a:rPr lang="en-US" sz="1000" u="none" strike="noStrike" dirty="0">
                          <a:effectLst/>
                        </a:rPr>
                        <a:t>and/or contractual measures to maintain proper security of third-party endpoints</a:t>
                      </a:r>
                      <a:br>
                        <a:rPr lang="en-US" sz="1000" u="none" strike="noStrike" dirty="0">
                          <a:effectLst/>
                        </a:rPr>
                      </a:br>
                      <a:r>
                        <a:rPr lang="en-US" sz="1000" u="none" strike="noStrike" dirty="0">
                          <a:effectLst/>
                        </a:rPr>
                        <a:t>with access to organizational assets.</a:t>
                      </a:r>
                      <a:br>
                        <a:rPr lang="en-US" sz="1000" u="none" strike="noStrike" dirty="0">
                          <a:effectLst/>
                        </a:rPr>
                      </a:br>
                      <a:endParaRPr lang="en-US" sz="1000" b="0" i="0" u="none" strike="noStrike" dirty="0">
                        <a:effectLst/>
                        <a:latin typeface="Gill Sans MT" panose="020B0502020104020203" pitchFamily="34" charset="77"/>
                      </a:endParaRPr>
                    </a:p>
                  </a:txBody>
                  <a:tcPr marL="6580" marR="6580" marT="6580" marB="0"/>
                </a:tc>
                <a:extLst>
                  <a:ext uri="{0D108BD9-81ED-4DB2-BD59-A6C34878D82A}">
                    <a16:rowId xmlns:a16="http://schemas.microsoft.com/office/drawing/2014/main" val="2699782179"/>
                  </a:ext>
                </a:extLst>
              </a:tr>
            </a:tbl>
          </a:graphicData>
        </a:graphic>
      </p:graphicFrame>
    </p:spTree>
    <p:extLst>
      <p:ext uri="{BB962C8B-B14F-4D97-AF65-F5344CB8AC3E}">
        <p14:creationId xmlns:p14="http://schemas.microsoft.com/office/powerpoint/2010/main" val="1579650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2000" dirty="0"/>
              <a:t>So, knowing the CCM Controls what’s next?</a:t>
            </a:r>
          </a:p>
          <a:p>
            <a:pPr marL="0" indent="0">
              <a:buNone/>
            </a:pPr>
            <a:r>
              <a:rPr lang="en-US" sz="2000" dirty="0"/>
              <a:t>Review the </a:t>
            </a:r>
            <a:r>
              <a:rPr lang="en-US" sz="2000" dirty="0">
                <a:hlinkClick r:id="rId2"/>
              </a:rPr>
              <a:t>CCM Implementation Guidelines</a:t>
            </a:r>
            <a:endParaRPr lang="en-US" sz="2000" dirty="0"/>
          </a:p>
          <a:p>
            <a:pPr marL="0" indent="0">
              <a:buNone/>
            </a:pPr>
            <a:r>
              <a:rPr lang="en-US" sz="2000" dirty="0"/>
              <a:t>Then the </a:t>
            </a:r>
            <a:r>
              <a:rPr lang="en-US" sz="2000" dirty="0">
                <a:hlinkClick r:id="rId3"/>
              </a:rPr>
              <a:t>CCM Auditing Guidelines </a:t>
            </a:r>
            <a:endParaRPr lang="en-US" sz="2000" dirty="0"/>
          </a:p>
          <a:p>
            <a:pPr marL="0" indent="0">
              <a:buNone/>
            </a:pPr>
            <a:r>
              <a:rPr lang="en-US" sz="2000" dirty="0"/>
              <a:t>Now comes the hard part.</a:t>
            </a:r>
          </a:p>
        </p:txBody>
      </p:sp>
    </p:spTree>
    <p:extLst>
      <p:ext uri="{BB962C8B-B14F-4D97-AF65-F5344CB8AC3E}">
        <p14:creationId xmlns:p14="http://schemas.microsoft.com/office/powerpoint/2010/main" val="42518067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2000" dirty="0"/>
              <a:t>Who is responsible for implementing a given CCM control between a CSP and a CSC. The matrix indicates whether a control’s responsibility is usually “CSP-Owned”, “CSC-Owned”, or “Shared” between the CSP and CSC.</a:t>
            </a:r>
          </a:p>
          <a:p>
            <a:pPr marL="0" indent="0">
              <a:buNone/>
            </a:pPr>
            <a:endParaRPr lang="en-US" sz="2000" dirty="0"/>
          </a:p>
        </p:txBody>
      </p:sp>
      <p:pic>
        <p:nvPicPr>
          <p:cNvPr id="3" name="Picture 2">
            <a:extLst>
              <a:ext uri="{FF2B5EF4-FFF2-40B4-BE49-F238E27FC236}">
                <a16:creationId xmlns:a16="http://schemas.microsoft.com/office/drawing/2014/main" id="{764B047B-91B2-4BAD-E22F-ABD6B2A9A3CB}"/>
              </a:ext>
            </a:extLst>
          </p:cNvPr>
          <p:cNvPicPr>
            <a:picLocks noChangeAspect="1"/>
          </p:cNvPicPr>
          <p:nvPr/>
        </p:nvPicPr>
        <p:blipFill>
          <a:blip r:embed="rId2"/>
          <a:stretch>
            <a:fillRect/>
          </a:stretch>
        </p:blipFill>
        <p:spPr>
          <a:xfrm>
            <a:off x="228600" y="2267142"/>
            <a:ext cx="8388424" cy="1273319"/>
          </a:xfrm>
          <a:prstGeom prst="rect">
            <a:avLst/>
          </a:prstGeom>
        </p:spPr>
      </p:pic>
    </p:spTree>
    <p:extLst>
      <p:ext uri="{BB962C8B-B14F-4D97-AF65-F5344CB8AC3E}">
        <p14:creationId xmlns:p14="http://schemas.microsoft.com/office/powerpoint/2010/main" val="810261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2000" dirty="0"/>
              <a:t>What is the Architectural Relevance and Cloud Stack?</a:t>
            </a:r>
          </a:p>
          <a:p>
            <a:pPr marL="0" indent="0">
              <a:buNone/>
            </a:pPr>
            <a:endParaRPr lang="en-US" sz="2000" dirty="0"/>
          </a:p>
        </p:txBody>
      </p:sp>
      <p:pic>
        <p:nvPicPr>
          <p:cNvPr id="3" name="Picture 2">
            <a:extLst>
              <a:ext uri="{FF2B5EF4-FFF2-40B4-BE49-F238E27FC236}">
                <a16:creationId xmlns:a16="http://schemas.microsoft.com/office/drawing/2014/main" id="{0F196D43-F718-E0DC-97A3-15C63B02ED43}"/>
              </a:ext>
            </a:extLst>
          </p:cNvPr>
          <p:cNvPicPr>
            <a:picLocks noChangeAspect="1"/>
          </p:cNvPicPr>
          <p:nvPr/>
        </p:nvPicPr>
        <p:blipFill>
          <a:blip r:embed="rId2"/>
          <a:stretch>
            <a:fillRect/>
          </a:stretch>
        </p:blipFill>
        <p:spPr>
          <a:xfrm>
            <a:off x="457200" y="1988840"/>
            <a:ext cx="8604448" cy="1006059"/>
          </a:xfrm>
          <a:prstGeom prst="rect">
            <a:avLst/>
          </a:prstGeom>
        </p:spPr>
      </p:pic>
    </p:spTree>
    <p:extLst>
      <p:ext uri="{BB962C8B-B14F-4D97-AF65-F5344CB8AC3E}">
        <p14:creationId xmlns:p14="http://schemas.microsoft.com/office/powerpoint/2010/main" val="15730898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2000" dirty="0"/>
              <a:t>The Organizational Relevance</a:t>
            </a:r>
          </a:p>
          <a:p>
            <a:pPr marL="0" indent="0">
              <a:buNone/>
            </a:pPr>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1F6BF296-CA2F-317A-4BBE-9B5B7C4E0A4C}"/>
              </a:ext>
            </a:extLst>
          </p:cNvPr>
          <p:cNvPicPr>
            <a:picLocks noChangeAspect="1"/>
          </p:cNvPicPr>
          <p:nvPr/>
        </p:nvPicPr>
        <p:blipFill>
          <a:blip r:embed="rId2"/>
          <a:stretch>
            <a:fillRect/>
          </a:stretch>
        </p:blipFill>
        <p:spPr>
          <a:xfrm>
            <a:off x="0" y="2669344"/>
            <a:ext cx="9144000" cy="1519311"/>
          </a:xfrm>
          <a:prstGeom prst="rect">
            <a:avLst/>
          </a:prstGeom>
        </p:spPr>
      </p:pic>
    </p:spTree>
    <p:extLst>
      <p:ext uri="{BB962C8B-B14F-4D97-AF65-F5344CB8AC3E}">
        <p14:creationId xmlns:p14="http://schemas.microsoft.com/office/powerpoint/2010/main" val="26249331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2000" dirty="0"/>
              <a:t>Finally, CCM Scope Applicability</a:t>
            </a:r>
          </a:p>
          <a:p>
            <a:pPr marL="0" indent="0">
              <a:buNone/>
            </a:pPr>
            <a:r>
              <a:rPr lang="en-US" sz="2000" dirty="0"/>
              <a:t>Control Mapping. The indication of which control(s) in the target standard (e.g., ISO27001) corresponds to the CCM control.</a:t>
            </a:r>
          </a:p>
          <a:p>
            <a:pPr marL="0" indent="0">
              <a:buNone/>
            </a:pPr>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5208E654-4C3E-6659-BC9D-045E22933550}"/>
              </a:ext>
            </a:extLst>
          </p:cNvPr>
          <p:cNvPicPr>
            <a:picLocks noChangeAspect="1"/>
          </p:cNvPicPr>
          <p:nvPr/>
        </p:nvPicPr>
        <p:blipFill>
          <a:blip r:embed="rId2"/>
          <a:stretch>
            <a:fillRect/>
          </a:stretch>
        </p:blipFill>
        <p:spPr>
          <a:xfrm>
            <a:off x="0" y="2817518"/>
            <a:ext cx="9144000" cy="1222963"/>
          </a:xfrm>
          <a:prstGeom prst="rect">
            <a:avLst/>
          </a:prstGeom>
        </p:spPr>
      </p:pic>
    </p:spTree>
    <p:extLst>
      <p:ext uri="{BB962C8B-B14F-4D97-AF65-F5344CB8AC3E}">
        <p14:creationId xmlns:p14="http://schemas.microsoft.com/office/powerpoint/2010/main" val="205220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7391400" cy="536104"/>
          </a:xfrm>
        </p:spPr>
        <p:txBody>
          <a:bodyPr/>
          <a:lstStyle/>
          <a:p>
            <a:pPr algn="l"/>
            <a:r>
              <a:rPr lang="en-US" b="1" dirty="0"/>
              <a:t>Reasons Companies are Running to The Cloud</a:t>
            </a:r>
          </a:p>
        </p:txBody>
      </p:sp>
      <p:sp>
        <p:nvSpPr>
          <p:cNvPr id="4" name="Content Placeholder 2"/>
          <p:cNvSpPr>
            <a:spLocks noGrp="1"/>
          </p:cNvSpPr>
          <p:nvPr>
            <p:ph idx="1"/>
          </p:nvPr>
        </p:nvSpPr>
        <p:spPr>
          <a:xfrm>
            <a:off x="457200" y="908720"/>
            <a:ext cx="7931224" cy="5544615"/>
          </a:xfrm>
        </p:spPr>
        <p:txBody>
          <a:bodyPr/>
          <a:lstStyle/>
          <a:p>
            <a:r>
              <a:rPr lang="en-US" sz="2000" dirty="0"/>
              <a:t>Digital Transformation being the buzzword of Boards of Directors of the day combined with an inability of the existing IT infrastructure to execute.  Secondary consideration AI and ML which needs lots of data.</a:t>
            </a:r>
          </a:p>
          <a:p>
            <a:r>
              <a:rPr lang="en-US" sz="2000" dirty="0"/>
              <a:t>The CAPEX V. OPEX capital allocation argument.  We will save money (or so they think)</a:t>
            </a:r>
          </a:p>
          <a:p>
            <a:r>
              <a:rPr lang="en-US" sz="2000" dirty="0"/>
              <a:t>ESG, especially the E.  Data Centre consolidation, more efficient energy usage and high energy costs in some regions</a:t>
            </a:r>
          </a:p>
          <a:p>
            <a:r>
              <a:rPr lang="en-US" sz="2000" dirty="0"/>
              <a:t>Regulatory compliance issues around Incident Reporting and CDM (Continuous Diagnostics and Mitigation) requiring very short reporting intervals to Data Protection Authorities</a:t>
            </a:r>
          </a:p>
          <a:p>
            <a:r>
              <a:rPr lang="en-US" sz="2000" dirty="0"/>
              <a:t>Flexibility in scaling up or down depending on business requirements</a:t>
            </a:r>
          </a:p>
          <a:p>
            <a:r>
              <a:rPr lang="en-US" sz="2000" dirty="0"/>
              <a:t>COVID and the needs of virtual workforces scattered throughout the world and the inability of traditional IT to keep up.</a:t>
            </a:r>
          </a:p>
          <a:p>
            <a:r>
              <a:rPr lang="en-US" sz="2000" dirty="0"/>
              <a:t>Mitigation of risk through control inheritance</a:t>
            </a:r>
          </a:p>
          <a:p>
            <a:r>
              <a:rPr lang="en-US" sz="2000" dirty="0"/>
              <a:t>IT is not part of the core business, can’t find quality help and no one is selling on premises software anymore.</a:t>
            </a:r>
          </a:p>
        </p:txBody>
      </p:sp>
    </p:spTree>
    <p:extLst>
      <p:ext uri="{BB962C8B-B14F-4D97-AF65-F5344CB8AC3E}">
        <p14:creationId xmlns:p14="http://schemas.microsoft.com/office/powerpoint/2010/main" val="1808729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2000" dirty="0"/>
              <a:t>Gap Level</a:t>
            </a:r>
          </a:p>
          <a:p>
            <a:pPr marL="0" indent="0">
              <a:buNone/>
            </a:pPr>
            <a:r>
              <a:rPr lang="en-US" sz="2000" dirty="0"/>
              <a:t>The gap level a control (or controls) in the target standard has when compared with the CCM control. The gap levels used are:</a:t>
            </a:r>
          </a:p>
          <a:p>
            <a:pPr lvl="1"/>
            <a:r>
              <a:rPr lang="en-US" dirty="0"/>
              <a:t>No Gap: In case of full correspondence.</a:t>
            </a:r>
          </a:p>
          <a:p>
            <a:pPr lvl="1"/>
            <a:r>
              <a:rPr lang="en-US" dirty="0"/>
              <a:t>Partial Gap: If the control(s) in the target standard does not fully satisfy the corresponding CCM control’s requirements.</a:t>
            </a:r>
          </a:p>
          <a:p>
            <a:pPr lvl="1"/>
            <a:r>
              <a:rPr lang="en-US" dirty="0"/>
              <a:t>Full Gap: If there is no control in the target standard to fulfill the corresponding CCM control’s requirements</a:t>
            </a:r>
          </a:p>
          <a:p>
            <a:pPr lvl="1"/>
            <a:endParaRPr lang="en-US" dirty="0"/>
          </a:p>
        </p:txBody>
      </p:sp>
      <p:pic>
        <p:nvPicPr>
          <p:cNvPr id="3" name="Picture 2">
            <a:extLst>
              <a:ext uri="{FF2B5EF4-FFF2-40B4-BE49-F238E27FC236}">
                <a16:creationId xmlns:a16="http://schemas.microsoft.com/office/drawing/2014/main" id="{F5A5E596-AC48-582E-2C9F-6697E0B49DC2}"/>
              </a:ext>
            </a:extLst>
          </p:cNvPr>
          <p:cNvPicPr>
            <a:picLocks noChangeAspect="1"/>
          </p:cNvPicPr>
          <p:nvPr/>
        </p:nvPicPr>
        <p:blipFill>
          <a:blip r:embed="rId2"/>
          <a:stretch>
            <a:fillRect/>
          </a:stretch>
        </p:blipFill>
        <p:spPr>
          <a:xfrm>
            <a:off x="26102" y="3645024"/>
            <a:ext cx="9144000" cy="1222963"/>
          </a:xfrm>
          <a:prstGeom prst="rect">
            <a:avLst/>
          </a:prstGeom>
        </p:spPr>
      </p:pic>
    </p:spTree>
    <p:extLst>
      <p:ext uri="{BB962C8B-B14F-4D97-AF65-F5344CB8AC3E}">
        <p14:creationId xmlns:p14="http://schemas.microsoft.com/office/powerpoint/2010/main" val="3177253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Cloud Security Alliance CCM and CAIQ</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2000" dirty="0"/>
              <a:t>So, How do the cloud providers tell you how they support the controls?</a:t>
            </a:r>
          </a:p>
          <a:p>
            <a:pPr marL="0" indent="0">
              <a:buNone/>
            </a:pPr>
            <a:r>
              <a:rPr lang="en-US" sz="1800" b="1" dirty="0"/>
              <a:t>Consensus Assessments Initiative Questionnaire (CAIQ)</a:t>
            </a:r>
          </a:p>
          <a:p>
            <a:pPr marL="0" indent="0">
              <a:buNone/>
            </a:pPr>
            <a:r>
              <a:rPr lang="en-US" sz="1800" dirty="0"/>
              <a:t>This tab includes the questionnaire associated with CCM controls, commonly known as CAIQ. The CAIQ consists of 261 questions structured in the 17 domains of the CCM. Each question is described in the following manner:</a:t>
            </a:r>
          </a:p>
          <a:p>
            <a:pPr marL="0" indent="0">
              <a:buNone/>
            </a:pPr>
            <a:r>
              <a:rPr lang="en-US" sz="1800" dirty="0"/>
              <a:t>• Question ID: the question’s identifier.</a:t>
            </a:r>
          </a:p>
          <a:p>
            <a:pPr marL="0" indent="0">
              <a:buNone/>
            </a:pPr>
            <a:r>
              <a:rPr lang="en-US" sz="1800" dirty="0"/>
              <a:t>• Question: the description of the question.</a:t>
            </a:r>
          </a:p>
          <a:p>
            <a:pPr marL="0" indent="0">
              <a:buNone/>
            </a:pPr>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995B910B-198D-B1E6-F157-648CCBAA9637}"/>
              </a:ext>
            </a:extLst>
          </p:cNvPr>
          <p:cNvPicPr>
            <a:picLocks noChangeAspect="1"/>
          </p:cNvPicPr>
          <p:nvPr/>
        </p:nvPicPr>
        <p:blipFill>
          <a:blip r:embed="rId2"/>
          <a:stretch>
            <a:fillRect/>
          </a:stretch>
        </p:blipFill>
        <p:spPr>
          <a:xfrm>
            <a:off x="13649" y="3284984"/>
            <a:ext cx="9144000" cy="1294228"/>
          </a:xfrm>
          <a:prstGeom prst="rect">
            <a:avLst/>
          </a:prstGeom>
        </p:spPr>
      </p:pic>
    </p:spTree>
    <p:extLst>
      <p:ext uri="{BB962C8B-B14F-4D97-AF65-F5344CB8AC3E}">
        <p14:creationId xmlns:p14="http://schemas.microsoft.com/office/powerpoint/2010/main" val="1953068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r>
              <a:rPr lang="en-US" b="1" dirty="0"/>
              <a:t>The Security, Trust, Assurance, and Risk (STAR) Registry</a:t>
            </a:r>
          </a:p>
        </p:txBody>
      </p:sp>
      <p:sp>
        <p:nvSpPr>
          <p:cNvPr id="4" name="Content Placeholder 2"/>
          <p:cNvSpPr>
            <a:spLocks noGrp="1"/>
          </p:cNvSpPr>
          <p:nvPr>
            <p:ph idx="1"/>
          </p:nvPr>
        </p:nvSpPr>
        <p:spPr>
          <a:xfrm>
            <a:off x="457200" y="908721"/>
            <a:ext cx="7931224" cy="5263480"/>
          </a:xfrm>
        </p:spPr>
        <p:txBody>
          <a:bodyPr/>
          <a:lstStyle/>
          <a:p>
            <a:r>
              <a:rPr lang="en-US" sz="1800" dirty="0"/>
              <a:t>Star is a publicly accessible registry that documents the security and privacy controls provided by popular cloud computing offerings.</a:t>
            </a:r>
          </a:p>
          <a:p>
            <a:r>
              <a:rPr lang="en-US" sz="1800" dirty="0"/>
              <a:t>Organizations listed as CSA Trusted Cloud Providers in the registry are </a:t>
            </a:r>
            <a:r>
              <a:rPr lang="en-US" sz="1800" dirty="0">
                <a:hlinkClick r:id="rId2"/>
              </a:rPr>
              <a:t>CSA Corporate Members</a:t>
            </a:r>
            <a:r>
              <a:rPr lang="en-US" sz="1800" dirty="0"/>
              <a:t> that have also fulfilled additional training and volunteer requirements with CSA.</a:t>
            </a:r>
          </a:p>
          <a:p>
            <a:r>
              <a:rPr lang="en-US" sz="1800" dirty="0"/>
              <a:t>Currently there are two level of STAR certification.  </a:t>
            </a:r>
            <a:r>
              <a:rPr lang="en-US" sz="1800" dirty="0">
                <a:hlinkClick r:id="rId3"/>
              </a:rPr>
              <a:t>Documentation</a:t>
            </a:r>
            <a:endParaRPr lang="en-US" sz="1800" dirty="0"/>
          </a:p>
          <a:p>
            <a:endParaRPr lang="en-US" sz="1800" dirty="0"/>
          </a:p>
        </p:txBody>
      </p:sp>
      <p:pic>
        <p:nvPicPr>
          <p:cNvPr id="3" name="Picture 2">
            <a:extLst>
              <a:ext uri="{FF2B5EF4-FFF2-40B4-BE49-F238E27FC236}">
                <a16:creationId xmlns:a16="http://schemas.microsoft.com/office/drawing/2014/main" id="{8441B7F2-FBBB-4B8A-39B0-FB56FAC6D6B2}"/>
              </a:ext>
            </a:extLst>
          </p:cNvPr>
          <p:cNvPicPr>
            <a:picLocks noChangeAspect="1"/>
          </p:cNvPicPr>
          <p:nvPr/>
        </p:nvPicPr>
        <p:blipFill>
          <a:blip r:embed="rId4"/>
          <a:stretch>
            <a:fillRect/>
          </a:stretch>
        </p:blipFill>
        <p:spPr>
          <a:xfrm>
            <a:off x="1979712" y="2852936"/>
            <a:ext cx="1752600" cy="1752600"/>
          </a:xfrm>
          <a:prstGeom prst="rect">
            <a:avLst/>
          </a:prstGeom>
        </p:spPr>
      </p:pic>
      <p:pic>
        <p:nvPicPr>
          <p:cNvPr id="5" name="Picture 4">
            <a:extLst>
              <a:ext uri="{FF2B5EF4-FFF2-40B4-BE49-F238E27FC236}">
                <a16:creationId xmlns:a16="http://schemas.microsoft.com/office/drawing/2014/main" id="{0079E1E6-BD12-BBFE-0F79-85C2C2E062F2}"/>
              </a:ext>
            </a:extLst>
          </p:cNvPr>
          <p:cNvPicPr>
            <a:picLocks noChangeAspect="1"/>
          </p:cNvPicPr>
          <p:nvPr/>
        </p:nvPicPr>
        <p:blipFill>
          <a:blip r:embed="rId5"/>
          <a:stretch>
            <a:fillRect/>
          </a:stretch>
        </p:blipFill>
        <p:spPr>
          <a:xfrm>
            <a:off x="4788024" y="2852936"/>
            <a:ext cx="1727200" cy="1752600"/>
          </a:xfrm>
          <a:prstGeom prst="rect">
            <a:avLst/>
          </a:prstGeom>
        </p:spPr>
      </p:pic>
    </p:spTree>
    <p:extLst>
      <p:ext uri="{BB962C8B-B14F-4D97-AF65-F5344CB8AC3E}">
        <p14:creationId xmlns:p14="http://schemas.microsoft.com/office/powerpoint/2010/main" val="2382887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7391400" cy="608112"/>
          </a:xfrm>
        </p:spPr>
        <p:txBody>
          <a:bodyPr/>
          <a:lstStyle/>
          <a:p>
            <a:pPr algn="l"/>
            <a:r>
              <a:rPr lang="en-US" b="1" dirty="0"/>
              <a:t>STAR Level 1</a:t>
            </a:r>
          </a:p>
        </p:txBody>
      </p:sp>
      <p:sp>
        <p:nvSpPr>
          <p:cNvPr id="4" name="Content Placeholder 2"/>
          <p:cNvSpPr>
            <a:spLocks noGrp="1"/>
          </p:cNvSpPr>
          <p:nvPr>
            <p:ph idx="1"/>
          </p:nvPr>
        </p:nvSpPr>
        <p:spPr>
          <a:xfrm>
            <a:off x="457200" y="908720"/>
            <a:ext cx="7931224" cy="5544615"/>
          </a:xfrm>
        </p:spPr>
        <p:txBody>
          <a:bodyPr/>
          <a:lstStyle/>
          <a:p>
            <a:pPr marL="0" indent="0">
              <a:buNone/>
            </a:pPr>
            <a:r>
              <a:rPr lang="en-US" sz="2000" dirty="0"/>
              <a:t>Level 1:  Self Assessment</a:t>
            </a:r>
          </a:p>
          <a:p>
            <a:pPr marL="0" indent="0">
              <a:buNone/>
            </a:pPr>
            <a:r>
              <a:rPr lang="en-US" sz="1600" dirty="0"/>
              <a:t>Organizations can submit one or both of the security and privacy self-assessments. For the security assessment, organizations use the Cloud Controls Matrix to evaluate and document their security controls. The privacy assessment submissions are based on the GDPR Code of Conduct.</a:t>
            </a:r>
          </a:p>
          <a:p>
            <a:pPr marL="0" indent="0">
              <a:buNone/>
            </a:pPr>
            <a:r>
              <a:rPr lang="en-US" sz="2000" dirty="0"/>
              <a:t>Variations of Level 1</a:t>
            </a:r>
          </a:p>
          <a:p>
            <a:pPr marL="0" indent="0">
              <a:buNone/>
            </a:pPr>
            <a:r>
              <a:rPr lang="en-US" sz="1600" b="1" dirty="0"/>
              <a:t>Security Self-Assessment</a:t>
            </a:r>
          </a:p>
          <a:p>
            <a:pPr marL="0" indent="0">
              <a:buNone/>
            </a:pPr>
            <a:r>
              <a:rPr lang="en-US" sz="1600" dirty="0"/>
              <a:t>CSA STAR Self-Assessment is a complimentary offering that documents the security</a:t>
            </a:r>
          </a:p>
          <a:p>
            <a:pPr marL="0" indent="0">
              <a:buNone/>
            </a:pPr>
            <a:r>
              <a:rPr lang="en-US" sz="1600" dirty="0"/>
              <a:t>controls provided by various cloud computing offerings, thereby helping users</a:t>
            </a:r>
          </a:p>
          <a:p>
            <a:pPr marL="0" indent="0">
              <a:buNone/>
            </a:pPr>
            <a:r>
              <a:rPr lang="en-US" sz="1600" dirty="0"/>
              <a:t>assess the security of cloud providers they currently use or are considering using.</a:t>
            </a:r>
          </a:p>
          <a:p>
            <a:pPr marL="0" indent="0">
              <a:buNone/>
            </a:pPr>
            <a:r>
              <a:rPr lang="en-US" sz="1600" dirty="0"/>
              <a:t>Cloud providers submit the Consensus Assessments Initiative Questionnaire (CAIQ)</a:t>
            </a:r>
          </a:p>
          <a:p>
            <a:pPr marL="0" indent="0">
              <a:buNone/>
            </a:pPr>
            <a:r>
              <a:rPr lang="en-US" sz="1600" dirty="0"/>
              <a:t>to document compliance with the Cloud Controls Matrix (CCM).</a:t>
            </a:r>
          </a:p>
          <a:p>
            <a:pPr marL="0" indent="0">
              <a:buNone/>
            </a:pPr>
            <a:r>
              <a:rPr lang="en-US" sz="1600" b="1" dirty="0"/>
              <a:t>GDPR Self-Assessment</a:t>
            </a:r>
          </a:p>
          <a:p>
            <a:pPr marL="0" indent="0">
              <a:buNone/>
            </a:pPr>
            <a:r>
              <a:rPr lang="en-US" sz="1600" dirty="0"/>
              <a:t>The Code Self-Assessment covers the compliance to GDPR of the service(s) offered</a:t>
            </a:r>
          </a:p>
          <a:p>
            <a:pPr marL="0" indent="0">
              <a:buNone/>
            </a:pPr>
            <a:r>
              <a:rPr lang="en-US" sz="1600" dirty="0"/>
              <a:t>by a CSP. A company after the publication of the relevant document on the Registry</a:t>
            </a:r>
          </a:p>
          <a:p>
            <a:pPr marL="0" indent="0">
              <a:buNone/>
            </a:pPr>
            <a:r>
              <a:rPr lang="en-US" sz="1600" dirty="0"/>
              <a:t>will receive a Compliance Mark valid for 1 year. The Code Self-Assessment consist in</a:t>
            </a:r>
          </a:p>
          <a:p>
            <a:pPr marL="0" indent="0">
              <a:buNone/>
            </a:pPr>
            <a:r>
              <a:rPr lang="en-US" sz="1600" dirty="0"/>
              <a:t>the voluntary publication on the STAR Registry of two documents:</a:t>
            </a:r>
          </a:p>
          <a:p>
            <a:pPr marL="0" indent="0">
              <a:buNone/>
            </a:pPr>
            <a:r>
              <a:rPr lang="en-US" sz="1600" dirty="0"/>
              <a:t>• Code of Conduct Statement of Adherence</a:t>
            </a:r>
          </a:p>
          <a:p>
            <a:pPr marL="0" indent="0">
              <a:buNone/>
            </a:pPr>
            <a:r>
              <a:rPr lang="en-US" sz="1600" dirty="0"/>
              <a:t>• PLA Code of Practice (CoP) Template - Annex 1 self-assessment results</a:t>
            </a:r>
          </a:p>
          <a:p>
            <a:pPr marL="0" indent="0">
              <a:buNone/>
            </a:pPr>
            <a:endParaRPr lang="en-US" sz="1600" dirty="0"/>
          </a:p>
        </p:txBody>
      </p:sp>
    </p:spTree>
    <p:extLst>
      <p:ext uri="{BB962C8B-B14F-4D97-AF65-F5344CB8AC3E}">
        <p14:creationId xmlns:p14="http://schemas.microsoft.com/office/powerpoint/2010/main" val="28397237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STAR Level 2: Third Party Audit</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Organizations looking for a third-party audit can choose from one or more of the security and privacy audits and certifications</a:t>
            </a:r>
            <a:r>
              <a:rPr lang="en-US" dirty="0"/>
              <a:t>.</a:t>
            </a:r>
          </a:p>
          <a:p>
            <a:pPr marL="0" indent="0">
              <a:buNone/>
            </a:pPr>
            <a:r>
              <a:rPr lang="en-US" sz="1600" dirty="0"/>
              <a:t>Which organizations pursue level 2?</a:t>
            </a:r>
          </a:p>
          <a:p>
            <a:pPr marL="0" indent="0">
              <a:buNone/>
            </a:pPr>
            <a:r>
              <a:rPr lang="en-US" sz="1600" dirty="0"/>
              <a:t>Organizations should pursue this level if they are...</a:t>
            </a:r>
          </a:p>
          <a:p>
            <a:pPr marL="0" indent="0">
              <a:buNone/>
            </a:pPr>
            <a:r>
              <a:rPr lang="en-US" sz="1600" dirty="0"/>
              <a:t>• Operating in a medium to high risk environment</a:t>
            </a:r>
          </a:p>
          <a:p>
            <a:pPr marL="0" indent="0">
              <a:buNone/>
            </a:pPr>
            <a:r>
              <a:rPr lang="en-US" sz="1600" dirty="0"/>
              <a:t>• Already hold or adhere to the following: ISO27001, SOC 2, GB/T 22080-2008,</a:t>
            </a:r>
          </a:p>
          <a:p>
            <a:pPr marL="0" indent="0">
              <a:buNone/>
            </a:pPr>
            <a:r>
              <a:rPr lang="en-US" sz="1600" dirty="0"/>
              <a:t>or GDPR</a:t>
            </a:r>
          </a:p>
          <a:p>
            <a:pPr marL="0" indent="0">
              <a:buNone/>
            </a:pPr>
            <a:r>
              <a:rPr lang="en-US" sz="1600" dirty="0"/>
              <a:t>• Looking for a cost-effective way to increase assurance for cloud security and</a:t>
            </a:r>
          </a:p>
          <a:p>
            <a:pPr marL="0" indent="0">
              <a:buNone/>
            </a:pPr>
            <a:r>
              <a:rPr lang="en-US" sz="1600" dirty="0"/>
              <a:t>privacy</a:t>
            </a:r>
          </a:p>
          <a:p>
            <a:pPr marL="0" indent="0">
              <a:buNone/>
            </a:pPr>
            <a:endParaRPr lang="en-US" dirty="0"/>
          </a:p>
          <a:p>
            <a:pPr marL="0" indent="0">
              <a:buNone/>
            </a:pPr>
            <a:endParaRPr lang="en-US" sz="1600" dirty="0"/>
          </a:p>
        </p:txBody>
      </p:sp>
    </p:spTree>
    <p:extLst>
      <p:ext uri="{BB962C8B-B14F-4D97-AF65-F5344CB8AC3E}">
        <p14:creationId xmlns:p14="http://schemas.microsoft.com/office/powerpoint/2010/main" val="34437839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STAR Level 2: Third Party Audit</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1600" dirty="0"/>
              <a:t>Variations of STAR Level 2</a:t>
            </a:r>
          </a:p>
          <a:p>
            <a:pPr marL="0" indent="0">
              <a:buNone/>
            </a:pPr>
            <a:r>
              <a:rPr lang="en-US" sz="1600" b="1" dirty="0"/>
              <a:t>STAR Attestation: For SOC 2</a:t>
            </a:r>
          </a:p>
          <a:p>
            <a:pPr marL="0" indent="0">
              <a:buNone/>
            </a:pPr>
            <a:r>
              <a:rPr lang="en-US" sz="1600" dirty="0"/>
              <a:t>The CSA STAR Attestation is a collaboration between CSA and the AICPA to provide</a:t>
            </a:r>
          </a:p>
          <a:p>
            <a:pPr marL="0" indent="0">
              <a:buNone/>
            </a:pPr>
            <a:r>
              <a:rPr lang="en-US" sz="1600" dirty="0"/>
              <a:t>guidelines for CPAs to conduct SOC 2 engagements using criteria from the AICPA</a:t>
            </a:r>
          </a:p>
          <a:p>
            <a:pPr marL="0" indent="0">
              <a:buNone/>
            </a:pPr>
            <a:r>
              <a:rPr lang="en-US" sz="1600" dirty="0"/>
              <a:t>(Trust Service Principles, AT 101) and the CSA Cloud Controls Matrix.</a:t>
            </a:r>
          </a:p>
          <a:p>
            <a:pPr marL="0" indent="0">
              <a:buNone/>
            </a:pPr>
            <a:endParaRPr lang="en-US" sz="1600" dirty="0"/>
          </a:p>
          <a:p>
            <a:pPr marL="0" indent="0">
              <a:buNone/>
            </a:pPr>
            <a:r>
              <a:rPr lang="en-US" sz="1600" b="1" dirty="0"/>
              <a:t>STAR Certification: For ISO/IEC 27001:2013</a:t>
            </a:r>
          </a:p>
          <a:p>
            <a:pPr marL="0" indent="0">
              <a:buNone/>
            </a:pPr>
            <a:r>
              <a:rPr lang="en-US" sz="1600" dirty="0"/>
              <a:t>The CSA STAR Certification is a rigorous third-party independent assessment of the</a:t>
            </a:r>
          </a:p>
          <a:p>
            <a:pPr marL="0" indent="0">
              <a:buNone/>
            </a:pPr>
            <a:r>
              <a:rPr lang="en-US" sz="1600" dirty="0"/>
              <a:t>security of a cloud service provider. This technology-neutral certification leverages</a:t>
            </a:r>
          </a:p>
          <a:p>
            <a:pPr marL="0" indent="0">
              <a:buNone/>
            </a:pPr>
            <a:r>
              <a:rPr lang="en-US" sz="1600" dirty="0"/>
              <a:t>the requirements of the ISO/IEC 27001:2013 management system standard</a:t>
            </a:r>
          </a:p>
          <a:p>
            <a:pPr marL="0" indent="0">
              <a:buNone/>
            </a:pPr>
            <a:r>
              <a:rPr lang="en-US" sz="1600" dirty="0"/>
              <a:t>together with the CSA Cloud Controls Matrix.</a:t>
            </a:r>
          </a:p>
          <a:p>
            <a:pPr marL="0" indent="0">
              <a:buNone/>
            </a:pPr>
            <a:endParaRPr lang="en-US" sz="1600" dirty="0"/>
          </a:p>
          <a:p>
            <a:pPr marL="0" indent="0">
              <a:buNone/>
            </a:pPr>
            <a:r>
              <a:rPr lang="en-US" sz="1600" b="1" dirty="0"/>
              <a:t>C-STAR: For the Greater China Market</a:t>
            </a:r>
          </a:p>
          <a:p>
            <a:pPr marL="0" indent="0">
              <a:buNone/>
            </a:pPr>
            <a:r>
              <a:rPr lang="en-US" sz="1600" dirty="0"/>
              <a:t>The CSA C-STAR Assessment is a robust third party independent assessment of the</a:t>
            </a:r>
          </a:p>
          <a:p>
            <a:pPr marL="0" indent="0">
              <a:buNone/>
            </a:pPr>
            <a:r>
              <a:rPr lang="en-US" sz="1600" dirty="0"/>
              <a:t>security of a cloud service provider for the Greater China market that harmonizes CSA best practices with Chinese national standards. C-STAR leverages the requirements of the GB/T 22080-2008 management system standard together with the </a:t>
            </a:r>
            <a:r>
              <a:rPr lang="en-US" sz="1600" u="sng" dirty="0">
                <a:hlinkClick r:id="rId2"/>
              </a:rPr>
              <a:t>CSA Cloud Controls Matrix</a:t>
            </a:r>
            <a:r>
              <a:rPr lang="en-US" sz="1600" dirty="0"/>
              <a:t>, plus 29 related controls selected from GB/T 22239-2008 and GB/Z 28828-2012.</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a:p>
            <a:pPr marL="0" indent="0">
              <a:buNone/>
            </a:pPr>
            <a:endParaRPr lang="en-US" sz="1600" dirty="0"/>
          </a:p>
        </p:txBody>
      </p:sp>
    </p:spTree>
    <p:extLst>
      <p:ext uri="{BB962C8B-B14F-4D97-AF65-F5344CB8AC3E}">
        <p14:creationId xmlns:p14="http://schemas.microsoft.com/office/powerpoint/2010/main" val="9332160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2936"/>
            <a:ext cx="8496944" cy="2448272"/>
          </a:xfrm>
        </p:spPr>
        <p:txBody>
          <a:bodyPr/>
          <a:lstStyle/>
          <a:p>
            <a:pPr>
              <a:defRPr/>
            </a:pPr>
            <a:r>
              <a:rPr lang="en-US" sz="4000" b="1" dirty="0"/>
              <a:t>Part 3 – The CCAK Class and Exam</a:t>
            </a:r>
          </a:p>
        </p:txBody>
      </p:sp>
    </p:spTree>
    <p:extLst>
      <p:ext uri="{BB962C8B-B14F-4D97-AF65-F5344CB8AC3E}">
        <p14:creationId xmlns:p14="http://schemas.microsoft.com/office/powerpoint/2010/main" val="2635617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CCAK Class Outline</a:t>
            </a:r>
          </a:p>
        </p:txBody>
      </p:sp>
      <p:sp>
        <p:nvSpPr>
          <p:cNvPr id="4" name="Content Placeholder 2"/>
          <p:cNvSpPr>
            <a:spLocks noGrp="1"/>
          </p:cNvSpPr>
          <p:nvPr>
            <p:ph idx="1"/>
          </p:nvPr>
        </p:nvSpPr>
        <p:spPr>
          <a:xfrm>
            <a:off x="457200" y="908720"/>
            <a:ext cx="7931224" cy="5616623"/>
          </a:xfrm>
        </p:spPr>
        <p:txBody>
          <a:bodyPr/>
          <a:lstStyle/>
          <a:p>
            <a:r>
              <a:rPr lang="en-US" sz="2000" dirty="0"/>
              <a:t>Class is 2 days delivered virtually or onsite (you could probably bundle other classes)</a:t>
            </a:r>
          </a:p>
          <a:p>
            <a:r>
              <a:rPr lang="en-US" sz="2000" dirty="0"/>
              <a:t>Publicly Available Outline</a:t>
            </a:r>
          </a:p>
          <a:p>
            <a:pPr marL="0" indent="0">
              <a:buNone/>
            </a:pPr>
            <a:r>
              <a:rPr lang="en-US" sz="1600" b="1" dirty="0"/>
              <a:t> CCAK Objectives </a:t>
            </a:r>
          </a:p>
          <a:p>
            <a:pPr marL="0" indent="0">
              <a:buNone/>
            </a:pPr>
            <a:r>
              <a:rPr lang="en-US" sz="1600" dirty="0"/>
              <a:t>The objectives of the CCAK training are to provide knowledge about: </a:t>
            </a:r>
          </a:p>
          <a:p>
            <a:pPr lvl="1"/>
            <a:r>
              <a:rPr lang="en-US" sz="1600" dirty="0"/>
              <a:t>cloud security </a:t>
            </a:r>
            <a:r>
              <a:rPr lang="en-US" sz="1600" b="1" dirty="0"/>
              <a:t>assessment methods and techniques </a:t>
            </a:r>
            <a:r>
              <a:rPr lang="en-US" sz="1600" dirty="0"/>
              <a:t>and how to use them to evaluate a cloud service prior to and during the provision of the service and </a:t>
            </a:r>
          </a:p>
          <a:p>
            <a:pPr lvl="1"/>
            <a:r>
              <a:rPr lang="en-US" sz="1600" dirty="0"/>
              <a:t>how to ensure that a cloud service is compliant with the company requirements and is aligned with the governance approach of the organization. </a:t>
            </a:r>
          </a:p>
          <a:p>
            <a:pPr lvl="1"/>
            <a:r>
              <a:rPr lang="en-US" sz="1600" dirty="0"/>
              <a:t>In addition, the CCAK will give those individuals with an auditing role and background the necessary knowledge to be able to update their expertise from on-prem IT security auditing to cloud and hybrid security auditing. </a:t>
            </a:r>
          </a:p>
          <a:p>
            <a:r>
              <a:rPr lang="en-US" sz="1600" b="1" dirty="0"/>
              <a:t>Course Structure</a:t>
            </a:r>
            <a:br>
              <a:rPr lang="en-US" dirty="0"/>
            </a:br>
            <a:r>
              <a:rPr lang="en-US" sz="1600" dirty="0"/>
              <a:t> </a:t>
            </a:r>
            <a:r>
              <a:rPr lang="en-US" sz="1600" b="1" dirty="0"/>
              <a:t>MODULE 1: Cloud Governance (4 </a:t>
            </a:r>
            <a:r>
              <a:rPr lang="en-US" sz="1600" b="1" dirty="0" err="1"/>
              <a:t>hrs</a:t>
            </a:r>
            <a:r>
              <a:rPr lang="en-US" sz="1600" b="1" dirty="0"/>
              <a:t>) </a:t>
            </a:r>
            <a:endParaRPr lang="en-US" sz="1600" dirty="0"/>
          </a:p>
          <a:p>
            <a:pPr lvl="1"/>
            <a:r>
              <a:rPr lang="en-US" sz="1600" dirty="0"/>
              <a:t>Overview of governance </a:t>
            </a:r>
          </a:p>
          <a:p>
            <a:pPr lvl="1"/>
            <a:r>
              <a:rPr lang="en-US" sz="1600" dirty="0"/>
              <a:t>Cloud assurance </a:t>
            </a:r>
          </a:p>
          <a:p>
            <a:pPr lvl="1"/>
            <a:r>
              <a:rPr lang="en-US" sz="1600" dirty="0"/>
              <a:t>Cloud governance frameworks </a:t>
            </a:r>
          </a:p>
          <a:p>
            <a:pPr lvl="1"/>
            <a:r>
              <a:rPr lang="en-US" sz="1600" dirty="0"/>
              <a:t>Cloud risk management </a:t>
            </a:r>
          </a:p>
          <a:p>
            <a:pPr lvl="1"/>
            <a:r>
              <a:rPr lang="en-US" sz="1600" dirty="0"/>
              <a:t>Cloud governance tools </a:t>
            </a:r>
          </a:p>
          <a:p>
            <a:pPr lvl="1"/>
            <a:endParaRPr lang="en-US" sz="900" b="1" dirty="0"/>
          </a:p>
          <a:p>
            <a:endParaRPr lang="en-US" sz="2000" dirty="0"/>
          </a:p>
        </p:txBody>
      </p:sp>
    </p:spTree>
    <p:extLst>
      <p:ext uri="{BB962C8B-B14F-4D97-AF65-F5344CB8AC3E}">
        <p14:creationId xmlns:p14="http://schemas.microsoft.com/office/powerpoint/2010/main" val="2034043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CCAK Class Outline</a:t>
            </a:r>
          </a:p>
        </p:txBody>
      </p:sp>
      <p:sp>
        <p:nvSpPr>
          <p:cNvPr id="4" name="Content Placeholder 2"/>
          <p:cNvSpPr>
            <a:spLocks noGrp="1"/>
          </p:cNvSpPr>
          <p:nvPr>
            <p:ph idx="1"/>
          </p:nvPr>
        </p:nvSpPr>
        <p:spPr>
          <a:xfrm>
            <a:off x="457200" y="908720"/>
            <a:ext cx="7931224" cy="5616623"/>
          </a:xfrm>
        </p:spPr>
        <p:txBody>
          <a:bodyPr/>
          <a:lstStyle/>
          <a:p>
            <a:pPr marL="0" indent="0">
              <a:buNone/>
            </a:pPr>
            <a:r>
              <a:rPr lang="en-US" dirty="0"/>
              <a:t> </a:t>
            </a:r>
            <a:r>
              <a:rPr lang="en-US" sz="1600" b="1" dirty="0"/>
              <a:t>MODULE 2: Cloud Compliance Program (3 </a:t>
            </a:r>
            <a:r>
              <a:rPr lang="en-US" sz="1600" b="1" dirty="0" err="1"/>
              <a:t>hrs</a:t>
            </a:r>
            <a:r>
              <a:rPr lang="en-US" sz="1600" b="1" dirty="0"/>
              <a:t>)</a:t>
            </a:r>
          </a:p>
          <a:p>
            <a:pPr lvl="1"/>
            <a:r>
              <a:rPr lang="en-US" sz="1600" dirty="0"/>
              <a:t>Designing a cloud compliance program </a:t>
            </a:r>
          </a:p>
          <a:p>
            <a:pPr lvl="1"/>
            <a:r>
              <a:rPr lang="en-US" sz="1600" dirty="0"/>
              <a:t>Building a cloud compliance program </a:t>
            </a:r>
          </a:p>
          <a:p>
            <a:pPr lvl="1"/>
            <a:r>
              <a:rPr lang="en-US" sz="1600" dirty="0"/>
              <a:t>Legal and regulatory requirements </a:t>
            </a:r>
          </a:p>
          <a:p>
            <a:pPr lvl="1"/>
            <a:r>
              <a:rPr lang="en-US" sz="1600" dirty="0"/>
              <a:t>Standards and security frameworks </a:t>
            </a:r>
          </a:p>
          <a:p>
            <a:pPr lvl="1"/>
            <a:r>
              <a:rPr lang="en-US" sz="1600" dirty="0"/>
              <a:t>Identifying controls and measuring effectiveness </a:t>
            </a:r>
          </a:p>
          <a:p>
            <a:pPr lvl="1"/>
            <a:r>
              <a:rPr lang="en-US" sz="1600" dirty="0"/>
              <a:t>CSA certification, attestation and validation </a:t>
            </a:r>
          </a:p>
          <a:p>
            <a:pPr marL="0" indent="0">
              <a:buNone/>
            </a:pPr>
            <a:r>
              <a:rPr lang="en-US" sz="1600" b="1" dirty="0"/>
              <a:t>MODULE 3: CCM and CAIQ Goals, Objectives and Structure (1.5 </a:t>
            </a:r>
            <a:r>
              <a:rPr lang="en-US" sz="1600" b="1" dirty="0" err="1"/>
              <a:t>hrs</a:t>
            </a:r>
            <a:r>
              <a:rPr lang="en-US" sz="1600" b="1" dirty="0"/>
              <a:t>) </a:t>
            </a:r>
          </a:p>
          <a:p>
            <a:pPr lvl="1"/>
            <a:r>
              <a:rPr lang="en-US" sz="1600" dirty="0"/>
              <a:t>CCM </a:t>
            </a:r>
          </a:p>
          <a:p>
            <a:pPr lvl="1"/>
            <a:r>
              <a:rPr lang="en-US" sz="1600" dirty="0"/>
              <a:t>CAIQ </a:t>
            </a:r>
          </a:p>
          <a:p>
            <a:pPr lvl="1"/>
            <a:r>
              <a:rPr lang="en-US" sz="1600" dirty="0"/>
              <a:t>Relationship to standards: mappings and gap analysis </a:t>
            </a:r>
          </a:p>
          <a:p>
            <a:pPr lvl="1"/>
            <a:r>
              <a:rPr lang="en-US" sz="1600" dirty="0"/>
              <a:t>Transition from CCM V3.0.1 to CCM V4 </a:t>
            </a:r>
          </a:p>
          <a:p>
            <a:pPr marL="0" indent="0">
              <a:buNone/>
            </a:pPr>
            <a:r>
              <a:rPr lang="en-US" sz="1600" b="1" dirty="0"/>
              <a:t>MODULE 4: A Threat Analysis Methodology for Cloud Using CCM (1 </a:t>
            </a:r>
            <a:r>
              <a:rPr lang="en-US" sz="1600" b="1" dirty="0" err="1"/>
              <a:t>hr</a:t>
            </a:r>
            <a:r>
              <a:rPr lang="en-US" sz="1600" b="1" dirty="0"/>
              <a:t>) </a:t>
            </a:r>
            <a:endParaRPr lang="en-US" sz="1600" dirty="0"/>
          </a:p>
          <a:p>
            <a:pPr lvl="1"/>
            <a:r>
              <a:rPr lang="en-US" sz="1600" dirty="0"/>
              <a:t>Definitions and purpose </a:t>
            </a:r>
          </a:p>
          <a:p>
            <a:pPr lvl="1"/>
            <a:r>
              <a:rPr lang="en-US" sz="1600" dirty="0"/>
              <a:t>Attack details and impacts </a:t>
            </a:r>
          </a:p>
          <a:p>
            <a:pPr lvl="1"/>
            <a:r>
              <a:rPr lang="en-US" sz="1600" dirty="0"/>
              <a:t>Mitigating controls and metrics </a:t>
            </a:r>
          </a:p>
          <a:p>
            <a:pPr lvl="1"/>
            <a:r>
              <a:rPr lang="en-US" sz="1600" dirty="0"/>
              <a:t>Use case </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24354605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CCAK Class Outline</a:t>
            </a:r>
          </a:p>
        </p:txBody>
      </p:sp>
      <p:sp>
        <p:nvSpPr>
          <p:cNvPr id="4" name="Content Placeholder 2"/>
          <p:cNvSpPr>
            <a:spLocks noGrp="1"/>
          </p:cNvSpPr>
          <p:nvPr>
            <p:ph idx="1"/>
          </p:nvPr>
        </p:nvSpPr>
        <p:spPr>
          <a:xfrm>
            <a:off x="457200" y="908720"/>
            <a:ext cx="7931224" cy="5616623"/>
          </a:xfrm>
        </p:spPr>
        <p:txBody>
          <a:bodyPr/>
          <a:lstStyle/>
          <a:p>
            <a:pPr marL="0" indent="0">
              <a:buNone/>
            </a:pPr>
            <a:r>
              <a:rPr lang="en-US" sz="1600" b="1" dirty="0"/>
              <a:t>MODULE 5: Evaluating a Cloud Compliance Program (1.5 </a:t>
            </a:r>
            <a:r>
              <a:rPr lang="en-US" sz="1600" b="1" dirty="0" err="1"/>
              <a:t>hrs</a:t>
            </a:r>
            <a:r>
              <a:rPr lang="en-US" sz="1600" b="1" dirty="0"/>
              <a:t>) </a:t>
            </a:r>
          </a:p>
          <a:p>
            <a:pPr lvl="1"/>
            <a:r>
              <a:rPr lang="en-US" sz="1600" dirty="0"/>
              <a:t>Evaluation approach </a:t>
            </a:r>
          </a:p>
          <a:p>
            <a:pPr lvl="1"/>
            <a:r>
              <a:rPr lang="en-US" sz="1600" dirty="0"/>
              <a:t>A governance perspective </a:t>
            </a:r>
          </a:p>
          <a:p>
            <a:pPr lvl="1"/>
            <a:r>
              <a:rPr lang="en-US" sz="1600" dirty="0"/>
              <a:t>Legal, regulatory and standards perspectives </a:t>
            </a:r>
          </a:p>
          <a:p>
            <a:pPr lvl="1"/>
            <a:r>
              <a:rPr lang="en-US" sz="1600" dirty="0"/>
              <a:t>Risk perspectives </a:t>
            </a:r>
          </a:p>
          <a:p>
            <a:pPr lvl="1"/>
            <a:r>
              <a:rPr lang="en-US" sz="1600" dirty="0"/>
              <a:t>Services changes implications </a:t>
            </a:r>
          </a:p>
          <a:p>
            <a:pPr lvl="1"/>
            <a:r>
              <a:rPr lang="en-US" sz="1600" dirty="0"/>
              <a:t>The need for continuous assurance/continuous compliance </a:t>
            </a:r>
          </a:p>
          <a:p>
            <a:pPr marL="0" indent="0">
              <a:buNone/>
            </a:pPr>
            <a:r>
              <a:rPr lang="en-US" sz="1600" b="1" dirty="0"/>
              <a:t>MODULE 6: Cloud Auditing (2 </a:t>
            </a:r>
            <a:r>
              <a:rPr lang="en-US" sz="1600" b="1" dirty="0" err="1"/>
              <a:t>hrs</a:t>
            </a:r>
            <a:r>
              <a:rPr lang="en-US" sz="1600" b="1" dirty="0"/>
              <a:t>) </a:t>
            </a:r>
            <a:endParaRPr lang="en-US" sz="1600" dirty="0"/>
          </a:p>
          <a:p>
            <a:pPr lvl="1"/>
            <a:r>
              <a:rPr lang="en-US" sz="1600" dirty="0"/>
              <a:t>Audit characteristics, criteria &amp; principles </a:t>
            </a:r>
          </a:p>
          <a:p>
            <a:pPr lvl="1"/>
            <a:r>
              <a:rPr lang="en-US" sz="1600" dirty="0"/>
              <a:t>Auditing standards for cloud computing </a:t>
            </a:r>
          </a:p>
          <a:p>
            <a:pPr lvl="1"/>
            <a:r>
              <a:rPr lang="en-US" sz="1600" dirty="0"/>
              <a:t>Auditing an on-premises environment vs. cloud </a:t>
            </a:r>
          </a:p>
          <a:p>
            <a:pPr lvl="1"/>
            <a:r>
              <a:rPr lang="en-US" sz="1600" dirty="0"/>
              <a:t>Differences in assessing cloud services and cloud delivery models </a:t>
            </a:r>
          </a:p>
          <a:p>
            <a:pPr lvl="1"/>
            <a:r>
              <a:rPr lang="en-US" sz="1600" dirty="0"/>
              <a:t>Cloud audit building, planning and execution </a:t>
            </a:r>
          </a:p>
          <a:p>
            <a:pPr marL="0" indent="0">
              <a:buNone/>
            </a:pPr>
            <a:r>
              <a:rPr lang="en-US" sz="1600" b="1" dirty="0"/>
              <a:t>MODULE 7: CCM: Auditing Controls (1 </a:t>
            </a:r>
            <a:r>
              <a:rPr lang="en-US" sz="1600" b="1" dirty="0" err="1"/>
              <a:t>hr</a:t>
            </a:r>
            <a:r>
              <a:rPr lang="en-US" sz="1600" b="1" dirty="0"/>
              <a:t>) </a:t>
            </a:r>
            <a:endParaRPr lang="en-US" sz="1600" dirty="0"/>
          </a:p>
          <a:p>
            <a:pPr lvl="1"/>
            <a:r>
              <a:rPr lang="en-US" dirty="0"/>
              <a:t>CCM audit scoping guidance </a:t>
            </a:r>
          </a:p>
          <a:p>
            <a:pPr lvl="1"/>
            <a:r>
              <a:rPr lang="en-US" dirty="0"/>
              <a:t>CCM risk evaluation guide </a:t>
            </a:r>
          </a:p>
          <a:p>
            <a:pPr lvl="1"/>
            <a:r>
              <a:rPr lang="en-US" dirty="0"/>
              <a:t>CCM audit workbook </a:t>
            </a:r>
          </a:p>
          <a:p>
            <a:pPr lvl="1"/>
            <a:r>
              <a:rPr lang="en-US" dirty="0"/>
              <a:t>CCM an auditing example</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8807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Results of Running to The Cloud</a:t>
            </a:r>
          </a:p>
        </p:txBody>
      </p:sp>
      <p:sp>
        <p:nvSpPr>
          <p:cNvPr id="4" name="Content Placeholder 2"/>
          <p:cNvSpPr>
            <a:spLocks noGrp="1"/>
          </p:cNvSpPr>
          <p:nvPr>
            <p:ph idx="1"/>
          </p:nvPr>
        </p:nvSpPr>
        <p:spPr>
          <a:xfrm>
            <a:off x="457200" y="908721"/>
            <a:ext cx="7931224" cy="5263480"/>
          </a:xfrm>
        </p:spPr>
        <p:txBody>
          <a:bodyPr/>
          <a:lstStyle/>
          <a:p>
            <a:r>
              <a:rPr lang="en-US" sz="2000" dirty="0"/>
              <a:t>Lack of Governance over the Cloud Migration resulting in</a:t>
            </a:r>
          </a:p>
          <a:p>
            <a:pPr lvl="1"/>
            <a:r>
              <a:rPr lang="en-US" dirty="0"/>
              <a:t>Inadequate assessment of Risk resulting in</a:t>
            </a:r>
          </a:p>
          <a:p>
            <a:pPr lvl="2"/>
            <a:r>
              <a:rPr lang="en-US" sz="1800" dirty="0"/>
              <a:t>Potentially no right to audit</a:t>
            </a:r>
          </a:p>
          <a:p>
            <a:pPr lvl="2"/>
            <a:r>
              <a:rPr lang="en-US" sz="1800" dirty="0"/>
              <a:t>Shadow IT (People going off on their own)</a:t>
            </a:r>
          </a:p>
          <a:p>
            <a:pPr lvl="2"/>
            <a:r>
              <a:rPr lang="en-US" sz="1800" dirty="0"/>
              <a:t>Policies and supporting controls no longer being appropriate. Obsolete control frameworks</a:t>
            </a:r>
          </a:p>
          <a:p>
            <a:pPr lvl="2"/>
            <a:r>
              <a:rPr lang="en-US" sz="1800" dirty="0"/>
              <a:t>Lost opportunities by simply doing a lift and shift of the existing infrastructure</a:t>
            </a:r>
          </a:p>
          <a:p>
            <a:pPr lvl="2"/>
            <a:r>
              <a:rPr lang="en-US" sz="1800" dirty="0"/>
              <a:t>Increased compliance risk from inappropriate data consolidation</a:t>
            </a:r>
          </a:p>
          <a:p>
            <a:pPr lvl="2"/>
            <a:r>
              <a:rPr lang="en-US" sz="1800" dirty="0"/>
              <a:t>Failure to appreciate the capabilities of Cloud Service Providers and determining if those capabilities should become requirements</a:t>
            </a:r>
          </a:p>
          <a:p>
            <a:pPr lvl="2"/>
            <a:r>
              <a:rPr lang="en-US" sz="1800" dirty="0"/>
              <a:t>Poorly trained staff and developers</a:t>
            </a:r>
          </a:p>
          <a:p>
            <a:pPr lvl="2"/>
            <a:r>
              <a:rPr lang="en-US" sz="1800" dirty="0"/>
              <a:t>Costs in onboarding/offboarding (if it doesn’t work out)</a:t>
            </a:r>
          </a:p>
          <a:p>
            <a:pPr lvl="2"/>
            <a:r>
              <a:rPr lang="en-US" sz="1800" dirty="0"/>
              <a:t>Dismantling of the existing IT infrastructure with no way back</a:t>
            </a:r>
          </a:p>
          <a:p>
            <a:pPr lvl="2"/>
            <a:r>
              <a:rPr lang="en-US" sz="1800" dirty="0"/>
              <a:t>Broken BIA, BCP and DR plans along with issues around forensics and incident response ……  </a:t>
            </a:r>
          </a:p>
        </p:txBody>
      </p:sp>
    </p:spTree>
    <p:extLst>
      <p:ext uri="{BB962C8B-B14F-4D97-AF65-F5344CB8AC3E}">
        <p14:creationId xmlns:p14="http://schemas.microsoft.com/office/powerpoint/2010/main" val="18209591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CCAK Class Outline</a:t>
            </a:r>
          </a:p>
        </p:txBody>
      </p:sp>
      <p:sp>
        <p:nvSpPr>
          <p:cNvPr id="4" name="Content Placeholder 2"/>
          <p:cNvSpPr>
            <a:spLocks noGrp="1"/>
          </p:cNvSpPr>
          <p:nvPr>
            <p:ph idx="1"/>
          </p:nvPr>
        </p:nvSpPr>
        <p:spPr>
          <a:xfrm>
            <a:off x="457200" y="908720"/>
            <a:ext cx="7931224" cy="5616623"/>
          </a:xfrm>
        </p:spPr>
        <p:txBody>
          <a:bodyPr/>
          <a:lstStyle/>
          <a:p>
            <a:pPr marL="0" indent="0">
              <a:buNone/>
            </a:pPr>
            <a:r>
              <a:rPr lang="en-US" sz="1600" b="1" dirty="0"/>
              <a:t>MODULE 8: Continuous Assurance and Compliance (1 </a:t>
            </a:r>
            <a:r>
              <a:rPr lang="en-US" sz="1600" b="1" dirty="0" err="1"/>
              <a:t>hr</a:t>
            </a:r>
            <a:r>
              <a:rPr lang="en-US" sz="1600" b="1" dirty="0"/>
              <a:t>) </a:t>
            </a:r>
            <a:endParaRPr lang="en-US" sz="1600" dirty="0"/>
          </a:p>
          <a:p>
            <a:pPr lvl="1"/>
            <a:r>
              <a:rPr lang="en-US" dirty="0"/>
              <a:t>DevOps and </a:t>
            </a:r>
            <a:r>
              <a:rPr lang="en-US" dirty="0" err="1"/>
              <a:t>DevSecOps</a:t>
            </a:r>
            <a:r>
              <a:rPr lang="en-US" dirty="0"/>
              <a:t> </a:t>
            </a:r>
          </a:p>
          <a:p>
            <a:pPr lvl="1"/>
            <a:r>
              <a:rPr lang="en-US" dirty="0"/>
              <a:t>Auditing CI/CD pipelines </a:t>
            </a:r>
          </a:p>
          <a:p>
            <a:pPr lvl="1"/>
            <a:r>
              <a:rPr lang="en-US" dirty="0" err="1"/>
              <a:t>DevSecOps</a:t>
            </a:r>
            <a:r>
              <a:rPr lang="en-US" dirty="0"/>
              <a:t> automation and maturity </a:t>
            </a:r>
          </a:p>
          <a:p>
            <a:pPr marL="0" indent="0">
              <a:buNone/>
            </a:pPr>
            <a:r>
              <a:rPr lang="en-US" sz="1600" b="1" dirty="0"/>
              <a:t>MODULE 9: STAR Program (1 </a:t>
            </a:r>
            <a:r>
              <a:rPr lang="en-US" sz="1600" b="1" dirty="0" err="1"/>
              <a:t>hr</a:t>
            </a:r>
            <a:r>
              <a:rPr lang="en-US" b="1" dirty="0"/>
              <a:t>) </a:t>
            </a:r>
            <a:endParaRPr lang="en-US" dirty="0"/>
          </a:p>
          <a:p>
            <a:pPr lvl="1"/>
            <a:r>
              <a:rPr lang="en-US" dirty="0"/>
              <a:t>Standard for security and privacy </a:t>
            </a:r>
          </a:p>
          <a:p>
            <a:pPr lvl="1"/>
            <a:r>
              <a:rPr lang="en-US" dirty="0"/>
              <a:t>Open Certification Framework </a:t>
            </a:r>
          </a:p>
          <a:p>
            <a:pPr lvl="1"/>
            <a:r>
              <a:rPr lang="en-US" dirty="0"/>
              <a:t>STAR Registry </a:t>
            </a:r>
          </a:p>
          <a:p>
            <a:pPr lvl="1"/>
            <a:r>
              <a:rPr lang="en-US" dirty="0"/>
              <a:t>STAR Level 1 </a:t>
            </a:r>
          </a:p>
          <a:p>
            <a:pPr lvl="1"/>
            <a:r>
              <a:rPr lang="en-US" dirty="0"/>
              <a:t>STAR Level 2 </a:t>
            </a:r>
          </a:p>
          <a:p>
            <a:pPr lvl="1"/>
            <a:r>
              <a:rPr lang="en-US" dirty="0"/>
              <a:t>STAR Level 3</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376982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CCAK Exam</a:t>
            </a:r>
          </a:p>
        </p:txBody>
      </p:sp>
      <p:sp>
        <p:nvSpPr>
          <p:cNvPr id="4" name="Content Placeholder 2"/>
          <p:cNvSpPr>
            <a:spLocks noGrp="1"/>
          </p:cNvSpPr>
          <p:nvPr>
            <p:ph idx="1"/>
          </p:nvPr>
        </p:nvSpPr>
        <p:spPr>
          <a:xfrm>
            <a:off x="457200" y="908721"/>
            <a:ext cx="7931224" cy="5263480"/>
          </a:xfrm>
        </p:spPr>
        <p:txBody>
          <a:bodyPr/>
          <a:lstStyle/>
          <a:p>
            <a:r>
              <a:rPr lang="en-US" sz="2000" dirty="0"/>
              <a:t>The CCAK exam consists of 76 multiple-choice questions and the exam duration is 2 hours. Once done, you can get a preliminary score immediately, and a confirmed verification of your score within 10 days after the exam date.</a:t>
            </a:r>
          </a:p>
          <a:p>
            <a:r>
              <a:rPr lang="en-US" sz="2000" dirty="0"/>
              <a:t>Exam is virtual only.  Locked down browser is installed.  Make sure you have the necessary permissions, and you understand the process.</a:t>
            </a:r>
          </a:p>
        </p:txBody>
      </p:sp>
    </p:spTree>
    <p:extLst>
      <p:ext uri="{BB962C8B-B14F-4D97-AF65-F5344CB8AC3E}">
        <p14:creationId xmlns:p14="http://schemas.microsoft.com/office/powerpoint/2010/main" val="4834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2936"/>
            <a:ext cx="8496944" cy="2448272"/>
          </a:xfrm>
        </p:spPr>
        <p:txBody>
          <a:bodyPr/>
          <a:lstStyle/>
          <a:p>
            <a:pPr>
              <a:defRPr/>
            </a:pPr>
            <a:r>
              <a:rPr lang="en-US" sz="4000" b="1" dirty="0"/>
              <a:t>Part 4 – Questions?</a:t>
            </a:r>
          </a:p>
        </p:txBody>
      </p:sp>
    </p:spTree>
    <p:extLst>
      <p:ext uri="{BB962C8B-B14F-4D97-AF65-F5344CB8AC3E}">
        <p14:creationId xmlns:p14="http://schemas.microsoft.com/office/powerpoint/2010/main" val="11988440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2936"/>
            <a:ext cx="8496944" cy="2448272"/>
          </a:xfrm>
        </p:spPr>
        <p:txBody>
          <a:bodyPr/>
          <a:lstStyle/>
          <a:p>
            <a:pPr>
              <a:defRPr/>
            </a:pPr>
            <a:r>
              <a:rPr lang="en-US" sz="4000" b="1" dirty="0"/>
              <a:t>Any other question feel free </a:t>
            </a:r>
            <a:r>
              <a:rPr lang="en-US" sz="4000" b="1"/>
              <a:t>to </a:t>
            </a:r>
            <a:r>
              <a:rPr lang="en-US" sz="4000" b="1">
                <a:hlinkClick r:id="rId2"/>
              </a:rPr>
              <a:t>LinkedIn</a:t>
            </a:r>
            <a:r>
              <a:rPr lang="en-US" sz="4000" b="1"/>
              <a:t> </a:t>
            </a:r>
            <a:r>
              <a:rPr lang="en-US" sz="4000" b="1" dirty="0"/>
              <a:t>or email me </a:t>
            </a:r>
            <a:r>
              <a:rPr lang="en-US" sz="4000" b="1" dirty="0" err="1"/>
              <a:t>ted@chathamtech.com</a:t>
            </a:r>
            <a:endParaRPr lang="en-US" sz="4000" b="1" dirty="0"/>
          </a:p>
        </p:txBody>
      </p:sp>
    </p:spTree>
    <p:extLst>
      <p:ext uri="{BB962C8B-B14F-4D97-AF65-F5344CB8AC3E}">
        <p14:creationId xmlns:p14="http://schemas.microsoft.com/office/powerpoint/2010/main" val="28208578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2936"/>
            <a:ext cx="8496944" cy="2448272"/>
          </a:xfrm>
        </p:spPr>
        <p:txBody>
          <a:bodyPr/>
          <a:lstStyle/>
          <a:p>
            <a:pPr>
              <a:defRPr/>
            </a:pPr>
            <a:r>
              <a:rPr lang="en-US" sz="4000" b="1" dirty="0"/>
              <a:t>To talk to ISACA about training contact</a:t>
            </a:r>
            <a:br>
              <a:rPr lang="en-US" sz="4000" b="1" dirty="0"/>
            </a:br>
            <a:r>
              <a:rPr lang="en-US" sz="4000" b="1" dirty="0"/>
              <a:t>Jorge Tovar</a:t>
            </a:r>
            <a:br>
              <a:rPr lang="en-US" sz="4000" b="1" dirty="0"/>
            </a:br>
            <a:r>
              <a:rPr lang="en-US" sz="4000" b="1" dirty="0" err="1"/>
              <a:t>jtovar@isaca.org</a:t>
            </a:r>
            <a:endParaRPr lang="en-US" sz="4000" b="1" dirty="0"/>
          </a:p>
        </p:txBody>
      </p:sp>
    </p:spTree>
    <p:extLst>
      <p:ext uri="{BB962C8B-B14F-4D97-AF65-F5344CB8AC3E}">
        <p14:creationId xmlns:p14="http://schemas.microsoft.com/office/powerpoint/2010/main" val="4661475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348880"/>
            <a:ext cx="8496944" cy="2952328"/>
          </a:xfrm>
        </p:spPr>
        <p:txBody>
          <a:bodyPr/>
          <a:lstStyle/>
          <a:p>
            <a:r>
              <a:rPr lang="en-US" sz="3000" b="1" dirty="0"/>
              <a:t>Website</a:t>
            </a:r>
            <a:br>
              <a:rPr lang="en-US" sz="3000" b="1" dirty="0"/>
            </a:br>
            <a:r>
              <a:rPr lang="en-US" sz="3000" u="sng" dirty="0"/>
              <a:t>https://engage.isaca.org/nur-sultanchapter/</a:t>
            </a:r>
            <a:br>
              <a:rPr lang="ru-RU" sz="3000" b="1" dirty="0"/>
            </a:br>
            <a:br>
              <a:rPr lang="ru-RU" sz="3000" b="1" dirty="0"/>
            </a:br>
            <a:r>
              <a:rPr lang="en-US" sz="3000" b="1" dirty="0"/>
              <a:t>Emails:</a:t>
            </a:r>
            <a:br>
              <a:rPr lang="en-US" sz="3000" b="1" dirty="0"/>
            </a:br>
            <a:r>
              <a:rPr lang="en-US" sz="3000" u="sng" dirty="0"/>
              <a:t>president@nur-sultan.isacachapter.org</a:t>
            </a:r>
            <a:br>
              <a:rPr lang="ru-RU" sz="3000" u="sng" dirty="0"/>
            </a:br>
            <a:r>
              <a:rPr lang="en-US" sz="3000" u="sng" dirty="0"/>
              <a:t>secretary@nur-sultan.isacachapter.org</a:t>
            </a:r>
            <a:endParaRPr lang="ru-RU" sz="3000" u="sng" dirty="0"/>
          </a:p>
        </p:txBody>
      </p:sp>
    </p:spTree>
    <p:extLst>
      <p:ext uri="{BB962C8B-B14F-4D97-AF65-F5344CB8AC3E}">
        <p14:creationId xmlns:p14="http://schemas.microsoft.com/office/powerpoint/2010/main" val="398160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Results of Running to The Cloud</a:t>
            </a:r>
          </a:p>
        </p:txBody>
      </p:sp>
      <p:sp>
        <p:nvSpPr>
          <p:cNvPr id="4" name="Content Placeholder 2"/>
          <p:cNvSpPr>
            <a:spLocks noGrp="1"/>
          </p:cNvSpPr>
          <p:nvPr>
            <p:ph idx="1"/>
          </p:nvPr>
        </p:nvSpPr>
        <p:spPr>
          <a:xfrm>
            <a:off x="457200" y="908721"/>
            <a:ext cx="7931224" cy="5263480"/>
          </a:xfrm>
        </p:spPr>
        <p:txBody>
          <a:bodyPr/>
          <a:lstStyle/>
          <a:p>
            <a:r>
              <a:rPr lang="en-US" sz="2000" dirty="0"/>
              <a:t>Lack of Governance over the Cloud Migration resulting in</a:t>
            </a:r>
          </a:p>
          <a:p>
            <a:pPr lvl="1"/>
            <a:r>
              <a:rPr lang="en-US" dirty="0"/>
              <a:t>Inadequate assessment of Risk resulting in</a:t>
            </a:r>
          </a:p>
          <a:p>
            <a:pPr lvl="2"/>
            <a:r>
              <a:rPr lang="en-US" dirty="0"/>
              <a:t>Broken SDLC’s including management of API’s, infrastructure as code, Containers, Cloud-native application protection platforms, SaaS security posture management, enhanced identity protection tools and zero-trust network access</a:t>
            </a:r>
          </a:p>
          <a:p>
            <a:pPr lvl="2"/>
            <a:r>
              <a:rPr lang="en-US" dirty="0"/>
              <a:t>Misconfigurations – According to Gartner, by 2023, nearly all (99%) of </a:t>
            </a:r>
            <a:r>
              <a:rPr lang="en-US" u="sng" dirty="0">
                <a:hlinkClick r:id="rId2"/>
              </a:rPr>
              <a:t>cloud security failures</a:t>
            </a:r>
            <a:r>
              <a:rPr lang="en-US" dirty="0"/>
              <a:t> will be tracked back to manual controls not being set correctly.  BTW when has anyone successfully sued Microsoft or AWS for a data breech?</a:t>
            </a:r>
          </a:p>
          <a:p>
            <a:pPr lvl="2"/>
            <a:r>
              <a:rPr lang="en-US" dirty="0"/>
              <a:t>Log management across multi-clouds becomes a nightmare</a:t>
            </a:r>
          </a:p>
          <a:p>
            <a:pPr lvl="2"/>
            <a:r>
              <a:rPr lang="en-US" dirty="0"/>
              <a:t>Cryptographic key management challenges</a:t>
            </a:r>
          </a:p>
          <a:p>
            <a:pPr lvl="2"/>
            <a:r>
              <a:rPr lang="en-US" dirty="0"/>
              <a:t>Configuration and change management challenges (who is doing what and developer access to production)</a:t>
            </a:r>
          </a:p>
          <a:p>
            <a:pPr lvl="2"/>
            <a:r>
              <a:rPr lang="en-US" dirty="0"/>
              <a:t>Limitations on Pen Testing</a:t>
            </a:r>
          </a:p>
          <a:p>
            <a:pPr lvl="2"/>
            <a:r>
              <a:rPr lang="en-US" dirty="0"/>
              <a:t>Asset valuation (what’s a virtual machine worth in terms of monetary value and protection</a:t>
            </a:r>
          </a:p>
          <a:p>
            <a:pPr lvl="2"/>
            <a:r>
              <a:rPr lang="en-US" dirty="0"/>
              <a:t>Ensuring tenant isolation </a:t>
            </a:r>
          </a:p>
          <a:p>
            <a:pPr lvl="2"/>
            <a:r>
              <a:rPr lang="en-US" dirty="0"/>
              <a:t>Control gaps caused by failing to understand…….</a:t>
            </a:r>
          </a:p>
          <a:p>
            <a:pPr marL="914400" lvl="2" indent="0">
              <a:buNone/>
            </a:pPr>
            <a:endParaRPr lang="en-US" dirty="0"/>
          </a:p>
          <a:p>
            <a:pPr lvl="2"/>
            <a:endParaRPr lang="en-US" dirty="0"/>
          </a:p>
          <a:p>
            <a:pPr lvl="1"/>
            <a:endParaRPr lang="en-US" dirty="0"/>
          </a:p>
          <a:p>
            <a:pPr lvl="2"/>
            <a:endParaRPr lang="en-US" dirty="0"/>
          </a:p>
        </p:txBody>
      </p:sp>
    </p:spTree>
    <p:extLst>
      <p:ext uri="{BB962C8B-B14F-4D97-AF65-F5344CB8AC3E}">
        <p14:creationId xmlns:p14="http://schemas.microsoft.com/office/powerpoint/2010/main" val="54371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25247"/>
          </a:xfrm>
        </p:spPr>
        <p:txBody>
          <a:bodyPr/>
          <a:lstStyle/>
          <a:p>
            <a:pPr algn="l"/>
            <a:r>
              <a:rPr lang="en-US" b="1" dirty="0"/>
              <a:t>The Shared Responsibility Model Problem</a:t>
            </a:r>
          </a:p>
        </p:txBody>
      </p:sp>
      <p:sp>
        <p:nvSpPr>
          <p:cNvPr id="4" name="Content Placeholder 2"/>
          <p:cNvSpPr>
            <a:spLocks noGrp="1"/>
          </p:cNvSpPr>
          <p:nvPr>
            <p:ph idx="1"/>
          </p:nvPr>
        </p:nvSpPr>
        <p:spPr>
          <a:xfrm>
            <a:off x="457200" y="908721"/>
            <a:ext cx="7931224" cy="5263480"/>
          </a:xfrm>
        </p:spPr>
        <p:txBody>
          <a:bodyPr/>
          <a:lstStyle/>
          <a:p>
            <a:pPr marL="0" indent="0">
              <a:buNone/>
            </a:pPr>
            <a:r>
              <a:rPr lang="en-US" sz="2000" dirty="0"/>
              <a:t>Do User’s of the Cloud understand what they are supposed to do?</a:t>
            </a:r>
          </a:p>
          <a:p>
            <a:pPr marL="0" indent="0">
              <a:buNone/>
            </a:pPr>
            <a:r>
              <a:rPr lang="en-US" sz="2000" dirty="0"/>
              <a:t>The AWS Model</a:t>
            </a:r>
          </a:p>
          <a:p>
            <a:pPr marL="0" indent="0">
              <a:buNone/>
            </a:pPr>
            <a:endParaRPr lang="en-US" sz="2000" dirty="0"/>
          </a:p>
        </p:txBody>
      </p:sp>
      <p:pic>
        <p:nvPicPr>
          <p:cNvPr id="3" name="Picture 2">
            <a:extLst>
              <a:ext uri="{FF2B5EF4-FFF2-40B4-BE49-F238E27FC236}">
                <a16:creationId xmlns:a16="http://schemas.microsoft.com/office/drawing/2014/main" id="{90F1432F-6C66-4640-2B94-8C0A91741DE4}"/>
              </a:ext>
            </a:extLst>
          </p:cNvPr>
          <p:cNvPicPr>
            <a:picLocks noChangeAspect="1"/>
          </p:cNvPicPr>
          <p:nvPr/>
        </p:nvPicPr>
        <p:blipFill>
          <a:blip r:embed="rId2"/>
          <a:stretch>
            <a:fillRect/>
          </a:stretch>
        </p:blipFill>
        <p:spPr>
          <a:xfrm>
            <a:off x="312828" y="1612900"/>
            <a:ext cx="8826500" cy="5016500"/>
          </a:xfrm>
          <a:prstGeom prst="rect">
            <a:avLst/>
          </a:prstGeom>
        </p:spPr>
      </p:pic>
    </p:spTree>
    <p:extLst>
      <p:ext uri="{BB962C8B-B14F-4D97-AF65-F5344CB8AC3E}">
        <p14:creationId xmlns:p14="http://schemas.microsoft.com/office/powerpoint/2010/main" val="3653893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11226</Words>
  <Application>Microsoft Macintosh PowerPoint</Application>
  <PresentationFormat>On-screen Show (4:3)</PresentationFormat>
  <Paragraphs>1009</Paragraphs>
  <Slides>75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Gill Sans MT</vt:lpstr>
      <vt:lpstr>Office Theme</vt:lpstr>
      <vt:lpstr>Assessing the Risk of Your Cloud Deployment, the CSA’s Control Framework and Becoming CCAK Certified</vt:lpstr>
      <vt:lpstr>About your presenter</vt:lpstr>
      <vt:lpstr>Standard Disclaimer</vt:lpstr>
      <vt:lpstr>Agenda</vt:lpstr>
      <vt:lpstr>Part 1 – How did we get here? (Here being the problem of auditing the Cloud) </vt:lpstr>
      <vt:lpstr>Reasons Companies are Running to The Cloud</vt:lpstr>
      <vt:lpstr>Results of Running to The Cloud</vt:lpstr>
      <vt:lpstr>Results of Running to The Cloud</vt:lpstr>
      <vt:lpstr>The Shared Responsibility Model Problem</vt:lpstr>
      <vt:lpstr>AWS Shared Governance</vt:lpstr>
      <vt:lpstr>AWS Shared Governance</vt:lpstr>
      <vt:lpstr>Microsoft’s Shared Governance Model</vt:lpstr>
      <vt:lpstr>Microsoft’s Shared Governance Model</vt:lpstr>
      <vt:lpstr>Microsoft’s Shared Governance Model</vt:lpstr>
      <vt:lpstr>Example of Shared Responsibility</vt:lpstr>
      <vt:lpstr>Example of Shared Responsibility</vt:lpstr>
      <vt:lpstr>Example of Shared Responsibility</vt:lpstr>
      <vt:lpstr>So How Do We Fix this?</vt:lpstr>
      <vt:lpstr>So, How do we Fix this?</vt:lpstr>
      <vt:lpstr>So, How do we Fix this?</vt:lpstr>
      <vt:lpstr>So Where are we?</vt:lpstr>
      <vt:lpstr>Part 2 – The CSA’s Cloud Control Matrix, CAIQ and Star Registry</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Cloud Security Alliance CCM and CAIQ</vt:lpstr>
      <vt:lpstr>The Security, Trust, Assurance, and Risk (STAR) Registry</vt:lpstr>
      <vt:lpstr>STAR Level 1</vt:lpstr>
      <vt:lpstr>STAR Level 2: Third Party Audit</vt:lpstr>
      <vt:lpstr>STAR Level 2: Third Party Audit</vt:lpstr>
      <vt:lpstr>Part 3 – The CCAK Class and Exam</vt:lpstr>
      <vt:lpstr>CCAK Class Outline</vt:lpstr>
      <vt:lpstr>CCAK Class Outline</vt:lpstr>
      <vt:lpstr>CCAK Class Outline</vt:lpstr>
      <vt:lpstr>CCAK Class Outline</vt:lpstr>
      <vt:lpstr>CCAK Exam</vt:lpstr>
      <vt:lpstr>Part 4 – Questions?</vt:lpstr>
      <vt:lpstr>Any other question feel free to LinkedIn or email me ted@chathamtech.com</vt:lpstr>
      <vt:lpstr>To talk to ISACA about training contact Jorge Tovar jtovar@isaca.org</vt:lpstr>
      <vt:lpstr>Website https://engage.isaca.org/nur-sultanchapter/  Emails: president@nur-sultan.isacachapter.org secretary@nur-sultan.isacachapter.org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General Meeting (AGM) 2020</dc:title>
  <dc:creator/>
  <cp:keywords>ISACA Nur-Sultan Chapter</cp:keywords>
  <cp:lastModifiedBy/>
  <cp:revision>228</cp:revision>
  <cp:lastPrinted>2020-12-22T01:57:23Z</cp:lastPrinted>
  <dcterms:created xsi:type="dcterms:W3CDTF">2020-07-24T17:54:08Z</dcterms:created>
  <dcterms:modified xsi:type="dcterms:W3CDTF">2022-05-18T12:25:52Z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46e5e1-5d42-4630-bacd-c69bfdcbd5e8_Enabled">
    <vt:lpwstr>true</vt:lpwstr>
  </property>
  <property fmtid="{D5CDD505-2E9C-101B-9397-08002B2CF9AE}" pid="3" name="MSIP_Label_d546e5e1-5d42-4630-bacd-c69bfdcbd5e8_SetDate">
    <vt:lpwstr>2021-09-14T11:39:32Z</vt:lpwstr>
  </property>
  <property fmtid="{D5CDD505-2E9C-101B-9397-08002B2CF9AE}" pid="4" name="MSIP_Label_d546e5e1-5d42-4630-bacd-c69bfdcbd5e8_Method">
    <vt:lpwstr>Standard</vt:lpwstr>
  </property>
  <property fmtid="{D5CDD505-2E9C-101B-9397-08002B2CF9AE}" pid="5" name="MSIP_Label_d546e5e1-5d42-4630-bacd-c69bfdcbd5e8_Name">
    <vt:lpwstr>d546e5e1-5d42-4630-bacd-c69bfdcbd5e8</vt:lpwstr>
  </property>
  <property fmtid="{D5CDD505-2E9C-101B-9397-08002B2CF9AE}" pid="6" name="MSIP_Label_d546e5e1-5d42-4630-bacd-c69bfdcbd5e8_SiteId">
    <vt:lpwstr>96ece526-9c7d-48b0-8daf-8b93c90a5d18</vt:lpwstr>
  </property>
  <property fmtid="{D5CDD505-2E9C-101B-9397-08002B2CF9AE}" pid="7" name="MSIP_Label_d546e5e1-5d42-4630-bacd-c69bfdcbd5e8_ActionId">
    <vt:lpwstr>1aae6fb4-6470-4437-8abd-bf1f8760e661</vt:lpwstr>
  </property>
  <property fmtid="{D5CDD505-2E9C-101B-9397-08002B2CF9AE}" pid="8" name="MSIP_Label_d546e5e1-5d42-4630-bacd-c69bfdcbd5e8_ContentBits">
    <vt:lpwstr>0</vt:lpwstr>
  </property>
  <property fmtid="{D5CDD505-2E9C-101B-9397-08002B2CF9AE}" pid="9" name="SmartTag">
    <vt:lpwstr>4</vt:lpwstr>
  </property>
</Properties>
</file>