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57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7BC037-DF99-F14B-8544-AC003B1BF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681" y="2444717"/>
            <a:ext cx="10515600" cy="1325563"/>
          </a:xfrm>
        </p:spPr>
        <p:txBody>
          <a:bodyPr>
            <a:noAutofit/>
          </a:bodyPr>
          <a:lstStyle>
            <a:lvl1pPr algn="r">
              <a:defRPr sz="66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63256" y="5167084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56" y="5568723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63233" y="5954961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DE2E9B-B4D7-4BC9-88AF-73431426AF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872" y="5249578"/>
            <a:ext cx="2846838" cy="8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7DE1DA96-E167-1C47-B386-AAAA6F1E8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1752E0-B27B-F64C-8475-8ABE77B6F69C}"/>
              </a:ext>
            </a:extLst>
          </p:cNvPr>
          <p:cNvCxnSpPr>
            <a:cxnSpLocks/>
          </p:cNvCxnSpPr>
          <p:nvPr userDrawn="1"/>
        </p:nvCxnSpPr>
        <p:spPr>
          <a:xfrm>
            <a:off x="3446953" y="5431042"/>
            <a:ext cx="0" cy="751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0148" y="5212246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40148" y="5613885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540125" y="6000123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552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CCF7F-93F1-476B-9F9B-0083865AE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632" y="5242264"/>
            <a:ext cx="2846838" cy="8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155F3F-8098-EA45-96CF-69A018EBA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60769" y="5290615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160769" y="5692254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160746" y="6078492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921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D0689-E01A-469A-A290-9F076D1905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1090" y="5450284"/>
            <a:ext cx="2846838" cy="8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FAD939-E02F-FD46-B98C-02F999686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2EE4B2-A68C-C544-BC6B-F6E52C72A83C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2319" y="447124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319" y="1669517"/>
            <a:ext cx="10930416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9DA96-72B2-473D-A5F5-A4FFACCB1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319" y="6101942"/>
            <a:ext cx="2169505" cy="6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3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7FA121-90B8-F64E-92A4-67FFCDF46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44640E-3BFE-9744-992B-AEDEE5467E28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  <a:alpha val="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27463" y="408219"/>
            <a:ext cx="8635272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454" y="3844166"/>
            <a:ext cx="1875813" cy="165646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tx1"/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Call out or quotes go here.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463" y="1669517"/>
            <a:ext cx="8635272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64D7F-30C1-4578-A846-5E17237FC7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7463" y="6176648"/>
            <a:ext cx="2051492" cy="5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4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C8E3A0-6CF4-204C-950E-0202BF0F0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958685-BBBA-7246-9C7C-ADB6201719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8539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CEC122-C624-0A4C-9651-FE418B368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092629-461C-4C47-AD99-72B796CB04E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C5CD08-8584-9B4D-8A21-BA1F622CF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21D2D2-76B7-644A-8BAF-198F539C40A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478707"/>
            <a:ext cx="0" cy="1683389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408085"/>
            <a:ext cx="7898080" cy="598443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Basic Sans Light I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67996" y="3213930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2400" b="0" baseline="0">
                <a:solidFill>
                  <a:srgbClr val="92D050"/>
                </a:solidFill>
                <a:latin typeface="Basic San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67996" y="3647471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Position – The Institute of Internal Auditors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67996" y="4086417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3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Name@theiia.org </a:t>
            </a:r>
          </a:p>
        </p:txBody>
      </p:sp>
    </p:spTree>
    <p:extLst>
      <p:ext uri="{BB962C8B-B14F-4D97-AF65-F5344CB8AC3E}">
        <p14:creationId xmlns:p14="http://schemas.microsoft.com/office/powerpoint/2010/main" val="240215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6C7A2-DC5A-B14F-873A-CF58C870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4315B-07FC-4D48-B66F-BD696A8E4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E6444-EF9D-1A43-AFE7-5C2E6E128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6908-3E76-5C44-A4F5-4405962B01C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DB107-7B17-F046-81DA-7F7CB8A39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22AC-7EE3-B449-B17C-FF855963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309F-7667-5144-816C-71BAC9DB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84712" y="1292453"/>
            <a:ext cx="10717572" cy="2477827"/>
          </a:xfrm>
        </p:spPr>
        <p:txBody>
          <a:bodyPr/>
          <a:lstStyle/>
          <a:p>
            <a:r>
              <a:rPr lang="ru-RU" dirty="0"/>
              <a:t>Карьерное развитие внутренних</a:t>
            </a:r>
            <a:br>
              <a:rPr lang="ru-RU" dirty="0"/>
            </a:br>
            <a:r>
              <a:rPr lang="ru-RU" dirty="0"/>
              <a:t>аудиторов и важность</a:t>
            </a:r>
            <a:br>
              <a:rPr lang="ru-RU" dirty="0"/>
            </a:br>
            <a:r>
              <a:rPr lang="ru-RU" dirty="0"/>
              <a:t>сертификаций для этого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Евгения Россова</a:t>
            </a:r>
            <a:r>
              <a:rPr lang="en-US" dirty="0"/>
              <a:t>	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15 </a:t>
            </a:r>
            <a:r>
              <a:rPr lang="ru-RU" dirty="0"/>
              <a:t>ноября 2025 года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63233" y="5954961"/>
            <a:ext cx="6861494" cy="567137"/>
          </a:xfrm>
        </p:spPr>
        <p:txBody>
          <a:bodyPr>
            <a:normAutofit/>
          </a:bodyPr>
          <a:lstStyle/>
          <a:p>
            <a:r>
              <a:rPr lang="en-US" dirty="0"/>
              <a:t>IIA Kazakhstan 2025 Conference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83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каком этапе Вашей карьеры Вы сейчас по </a:t>
            </a:r>
            <a:r>
              <a:rPr lang="en-US" dirty="0"/>
              <a:t>BCG Matrix</a:t>
            </a:r>
            <a:r>
              <a:rPr lang="ru-RU" dirty="0"/>
              <a:t>?</a:t>
            </a:r>
            <a:endParaRPr lang="en-US" dirty="0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C17B3139-0C7E-0609-44D8-2F40373148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89" y="1692449"/>
            <a:ext cx="5069042" cy="4049270"/>
          </a:xfrm>
        </p:spPr>
      </p:pic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CB8FB8BE-614B-C6D6-205F-F4DA87B3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6" y="1496462"/>
            <a:ext cx="5335879" cy="426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1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4679FF-7F0C-44A3-846A-F44DE4DAF5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Основные принципы профессионального развития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427594-6258-4768-85A3-7B5C14870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/>
              <a:t>Помните: работодатель оплачивает обучение, которое нужно ему, но не обязательно совпадает с Вашими задачами. </a:t>
            </a:r>
          </a:p>
          <a:p>
            <a:pPr marL="342900" indent="-342900">
              <a:buAutoNum type="arabicPeriod"/>
            </a:pPr>
            <a:r>
              <a:rPr lang="ru-RU" dirty="0"/>
              <a:t>Ваша цель не сохранять свою ценность, а ее повышать быстрее рынка</a:t>
            </a:r>
          </a:p>
          <a:p>
            <a:pPr marL="342900" indent="-342900">
              <a:buAutoNum type="arabicPeriod"/>
            </a:pPr>
            <a:r>
              <a:rPr lang="ru-RU" dirty="0"/>
              <a:t>Планируйте свое обучение как и любую другую деятельность (стратег план на 3-5 лет)</a:t>
            </a:r>
          </a:p>
          <a:p>
            <a:pPr marL="342900" indent="-342900">
              <a:buAutoNum type="arabicPeriod"/>
            </a:pPr>
            <a:r>
              <a:rPr lang="ru-RU" dirty="0"/>
              <a:t>Учитесь системно, часовые вебинары и конференции хороши только для актуализации знаний или быстрого введения в новую тему, они не заменяют полноценного обучения</a:t>
            </a:r>
          </a:p>
          <a:p>
            <a:pPr marL="342900" indent="-342900">
              <a:buAutoNum type="arabicPeriod"/>
            </a:pPr>
            <a:r>
              <a:rPr lang="ru-RU" dirty="0"/>
              <a:t>Инвестируйте в своё обучение не менее 5%, а лучше 10% своего годового дохода ежегодно</a:t>
            </a:r>
          </a:p>
          <a:p>
            <a:pPr marL="342900" indent="-342900">
              <a:buAutoNum type="arabicPeriod"/>
            </a:pPr>
            <a:r>
              <a:rPr lang="ru-RU" dirty="0"/>
              <a:t>Помните: инвестиция в себя и свои знания, единственная которая никогда не потеряет свою актуальность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1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523F3-395D-481D-91F2-620C7DD6D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7996" y="2904330"/>
            <a:ext cx="7898080" cy="1695661"/>
          </a:xfrm>
        </p:spPr>
        <p:txBody>
          <a:bodyPr>
            <a:normAutofit/>
          </a:bodyPr>
          <a:lstStyle/>
          <a:p>
            <a:r>
              <a:rPr lang="ru-RU" dirty="0"/>
              <a:t>Вопросы?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69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7388D210F69D489E1B6A9E3712D70C" ma:contentTypeVersion="0" ma:contentTypeDescription="Create a new document." ma:contentTypeScope="" ma:versionID="cd3cb093ecebae3a107ad2d066078c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3D08FD-1745-4CB3-9AFD-2A76949C48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C21690-0281-4DB8-B103-9F5093D7DC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171286-5C6A-4C8A-8C02-5D2216914D4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140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Basic Sans</vt:lpstr>
      <vt:lpstr>Basic Sans Bold</vt:lpstr>
      <vt:lpstr>Basic Sans Bold It</vt:lpstr>
      <vt:lpstr>Basic Sans Light</vt:lpstr>
      <vt:lpstr>Basic Sans Light It</vt:lpstr>
      <vt:lpstr>Calibri</vt:lpstr>
      <vt:lpstr>Calibri Light</vt:lpstr>
      <vt:lpstr>Office Theme</vt:lpstr>
      <vt:lpstr>Карьерное развитие внутренних аудиторов и важность сертификаций для этого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IIA Branded Powerpoint</dc:title>
  <dc:creator>Jim Kinder</dc:creator>
  <cp:lastModifiedBy>Yevgeniya Rossova</cp:lastModifiedBy>
  <cp:revision>18</cp:revision>
  <dcterms:created xsi:type="dcterms:W3CDTF">2021-05-18T02:13:03Z</dcterms:created>
  <dcterms:modified xsi:type="dcterms:W3CDTF">2025-11-14T16:11:59Z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0x010100C27388D210F69D489E1B6A9E3712D70C</vt:lpwstr>
  </property>
</Properties>
</file>