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7BC037-DF99-F14B-8544-AC003B1BF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5198DB-37CB-0D4D-8B93-5E88D5C1F3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683" y="5366316"/>
            <a:ext cx="2844802" cy="74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1683" y="2444718"/>
            <a:ext cx="10515600" cy="1325563"/>
          </a:xfrm>
        </p:spPr>
        <p:txBody>
          <a:bodyPr>
            <a:noAutofit/>
          </a:bodyPr>
          <a:lstStyle>
            <a:lvl1pPr algn="r">
              <a:defRPr sz="6601" b="1" baseline="0">
                <a:solidFill>
                  <a:schemeClr val="accent6"/>
                </a:solidFill>
                <a:latin typeface="Basic Sans Bold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63256" y="5167085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56" y="5568723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1">
                <a:solidFill>
                  <a:schemeClr val="bg1">
                    <a:lumMod val="75000"/>
                  </a:schemeClr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63235" y="5954962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1" baseline="0">
                <a:solidFill>
                  <a:schemeClr val="bg1">
                    <a:lumMod val="75000"/>
                  </a:schemeClr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Event:</a:t>
            </a:r>
          </a:p>
        </p:txBody>
      </p:sp>
    </p:spTree>
    <p:extLst>
      <p:ext uri="{BB962C8B-B14F-4D97-AF65-F5344CB8AC3E}">
        <p14:creationId xmlns:p14="http://schemas.microsoft.com/office/powerpoint/2010/main" val="307553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7DE1DA96-E167-1C47-B386-AAAA6F1E8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C0ED48-65A2-1844-A972-D59D4A5461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5520" y="5431042"/>
            <a:ext cx="2555346" cy="67306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1752E0-B27B-F64C-8475-8ABE77B6F69C}"/>
              </a:ext>
            </a:extLst>
          </p:cNvPr>
          <p:cNvCxnSpPr>
            <a:cxnSpLocks/>
          </p:cNvCxnSpPr>
          <p:nvPr userDrawn="1"/>
        </p:nvCxnSpPr>
        <p:spPr>
          <a:xfrm>
            <a:off x="3446953" y="5431042"/>
            <a:ext cx="0" cy="751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40149" y="5212247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40149" y="5613885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1">
                <a:solidFill>
                  <a:schemeClr val="tx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540125" y="6000124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1" baseline="0">
                <a:solidFill>
                  <a:schemeClr val="tx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Event: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85520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6000" b="1" baseline="0">
                <a:solidFill>
                  <a:schemeClr val="accent6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71696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155F3F-8098-EA45-96CF-69A018EBA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970F3C-235F-EE41-B796-71C8279F5D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211" y="5525341"/>
            <a:ext cx="2844800" cy="7493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160771" y="5290616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160771" y="5692254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1">
                <a:solidFill>
                  <a:schemeClr val="accent6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160748" y="6078493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1" baseline="0">
                <a:solidFill>
                  <a:schemeClr val="accent6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Event: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9211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60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36089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FAD939-E02F-FD46-B98C-02F999686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2EE4B2-A68C-C544-BC6B-F6E52C72A83C}"/>
              </a:ext>
            </a:extLst>
          </p:cNvPr>
          <p:cNvCxnSpPr>
            <a:cxnSpLocks/>
          </p:cNvCxnSpPr>
          <p:nvPr userDrawn="1"/>
        </p:nvCxnSpPr>
        <p:spPr>
          <a:xfrm>
            <a:off x="541867" y="6002100"/>
            <a:ext cx="11180679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4E332FB-A9B6-6541-9F33-6B696AC342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320" y="6145721"/>
            <a:ext cx="1808789" cy="484497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2318" y="447124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2319" y="1669518"/>
            <a:ext cx="10930416" cy="40056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1" kern="1200" dirty="0">
                <a:solidFill>
                  <a:schemeClr val="bg1">
                    <a:lumMod val="50000"/>
                  </a:schemeClr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72084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7FA121-90B8-F64E-92A4-67FFCDF461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44640E-3BFE-9744-992B-AEDEE5467E28}"/>
              </a:ext>
            </a:extLst>
          </p:cNvPr>
          <p:cNvCxnSpPr>
            <a:cxnSpLocks/>
          </p:cNvCxnSpPr>
          <p:nvPr userDrawn="1"/>
        </p:nvCxnSpPr>
        <p:spPr>
          <a:xfrm>
            <a:off x="541867" y="6002100"/>
            <a:ext cx="11180679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  <a:alpha val="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F3AFFF9-E1BB-AD45-BCF6-E54343BF7C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7463" y="6145721"/>
            <a:ext cx="1808789" cy="484497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27464" y="408219"/>
            <a:ext cx="8635273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455" y="3844166"/>
            <a:ext cx="1875813" cy="165646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600" kern="1200" dirty="0">
                <a:solidFill>
                  <a:schemeClr val="tx1"/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Call out or quotes go here.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927464" y="1669518"/>
            <a:ext cx="8635273" cy="40056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1" kern="1200" dirty="0">
                <a:solidFill>
                  <a:schemeClr val="bg1">
                    <a:lumMod val="50000"/>
                  </a:schemeClr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417604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C8E3A0-6CF4-204C-950E-0202BF0F0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958685-BBBA-7246-9C7C-ADB62017197D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930652"/>
            <a:ext cx="0" cy="996696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5401" b="1" baseline="0">
                <a:solidFill>
                  <a:schemeClr val="bg1"/>
                </a:solidFill>
                <a:latin typeface="Basic Sans Bold It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07326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CEC122-C624-0A4C-9651-FE418B368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092629-461C-4C47-AD99-72B796CB04E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930652"/>
            <a:ext cx="0" cy="996696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5401" b="1" baseline="0">
                <a:solidFill>
                  <a:schemeClr val="bg1"/>
                </a:solidFill>
                <a:latin typeface="Basic Sans Bold It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45240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C5CD08-8584-9B4D-8A21-BA1F622CF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21D2D2-76B7-644A-8BAF-198F539C40A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478708"/>
            <a:ext cx="0" cy="1683389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408086"/>
            <a:ext cx="7898080" cy="598443"/>
          </a:xfrm>
        </p:spPr>
        <p:txBody>
          <a:bodyPr anchor="ctr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Basic Sans Light I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67996" y="3213931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2400" b="0" baseline="0">
                <a:solidFill>
                  <a:srgbClr val="92D050"/>
                </a:solidFill>
                <a:latin typeface="Basic San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67996" y="3647472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Position – The Institute of Internal Auditors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67996" y="4086418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1300" b="0" baseline="0">
                <a:solidFill>
                  <a:schemeClr val="bg1"/>
                </a:solidFill>
                <a:latin typeface="Basic Sans Light"/>
              </a:defRPr>
            </a:lvl1pPr>
          </a:lstStyle>
          <a:p>
            <a:pPr lvl="0"/>
            <a:r>
              <a:rPr lang="en-US" dirty="0"/>
              <a:t>Name@theiia.org </a:t>
            </a:r>
          </a:p>
        </p:txBody>
      </p:sp>
    </p:spTree>
    <p:extLst>
      <p:ext uri="{BB962C8B-B14F-4D97-AF65-F5344CB8AC3E}">
        <p14:creationId xmlns:p14="http://schemas.microsoft.com/office/powerpoint/2010/main" val="100995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F6C7A2-DC5A-B14F-873A-CF58C870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4315B-07FC-4D48-B66F-BD696A8E4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E6444-EF9D-1A43-AFE7-5C2E6E128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DB107-7B17-F046-81DA-7F7CB8A39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922AC-7EE3-B449-B17C-FF855963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F309F-7667-5144-816C-71BAC9DBCA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4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hyperlink" Target="mailto:chapter66@theiia.org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FY2024 Chapter Officers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025FC27-E446-493E-BCD1-1C4F65F45C57}"/>
              </a:ext>
            </a:extLst>
          </p:cNvPr>
          <p:cNvSpPr txBox="1">
            <a:spLocks/>
          </p:cNvSpPr>
          <p:nvPr/>
        </p:nvSpPr>
        <p:spPr>
          <a:xfrm>
            <a:off x="192262" y="2932238"/>
            <a:ext cx="2316766" cy="2701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lang="en-US" sz="1801" kern="1200" dirty="0">
                <a:solidFill>
                  <a:schemeClr val="bg1">
                    <a:lumMod val="50000"/>
                  </a:schemeClr>
                </a:solidFill>
                <a:latin typeface="Basic Sans Light" pitchFamily="2" charset="77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sic Sans Light"/>
                <a:ea typeface="Calibri" panose="020F0502020204030204" pitchFamily="34" charset="0"/>
                <a:cs typeface="+mn-cs"/>
              </a:rPr>
              <a:t>Not Pictured: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sic Sans Light"/>
                <a:ea typeface="Calibri" panose="020F0502020204030204" pitchFamily="34" charset="0"/>
                <a:cs typeface="+mn-cs"/>
              </a:rPr>
              <a:t>VP, Seminars Officer – Donna Parker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sic Sans Ligh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sic Sans Light"/>
                <a:ea typeface="Calibri" panose="020F0502020204030204" pitchFamily="34" charset="0"/>
                <a:cs typeface="+mn-cs"/>
              </a:rPr>
              <a:t>Board of Governors elected to a 3 year term June 1, 2023 through May 31, 2026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sic Sans Ligh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sic Sans Light"/>
                <a:ea typeface="Calibri" panose="020F0502020204030204" pitchFamily="34" charset="0"/>
                <a:cs typeface="+mn-cs"/>
              </a:rPr>
              <a:t>Mabel Lun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sic Sans Ligh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sic Sans Light"/>
                <a:ea typeface="Calibri" panose="020F0502020204030204" pitchFamily="34" charset="0"/>
                <a:cs typeface="+mn-cs"/>
              </a:rPr>
              <a:t>Heather Lyons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sic Sans Ligh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sic Sans Light"/>
                <a:ea typeface="Calibri" panose="020F0502020204030204" pitchFamily="34" charset="0"/>
                <a:cs typeface="+mn-cs"/>
              </a:rPr>
              <a:t>Antonio Madrigal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sic Sans Ligh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sic Sans Light"/>
                <a:ea typeface="Calibri" panose="020F0502020204030204" pitchFamily="34" charset="0"/>
                <a:cs typeface="+mn-cs"/>
              </a:rPr>
              <a:t>Christian Okoye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sic Sans Ligh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44833-AEFF-68FF-9595-1E1129BB0915}"/>
              </a:ext>
            </a:extLst>
          </p:cNvPr>
          <p:cNvSpPr txBox="1"/>
          <p:nvPr/>
        </p:nvSpPr>
        <p:spPr>
          <a:xfrm>
            <a:off x="2841953" y="1329070"/>
            <a:ext cx="872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sic Sans Light"/>
                <a:ea typeface="+mn-ea"/>
                <a:cs typeface="+mn-cs"/>
              </a:rPr>
              <a:t>Announcing the slate of chapter officers who will continue to lead chapter advocacy, membership, programs, and events for our members in 2023-2024.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34CB3-21A8-4A76-AAC8-1035ED3FC514}"/>
              </a:ext>
            </a:extLst>
          </p:cNvPr>
          <p:cNvSpPr txBox="1"/>
          <p:nvPr/>
        </p:nvSpPr>
        <p:spPr>
          <a:xfrm>
            <a:off x="8087833" y="3406766"/>
            <a:ext cx="28424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leaders and volunteers may receive up to 20 CPEs annually. If you are interested in volunteering and receiving CPEs, please contact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chapter66@theiia.org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7" name="Picture 16" descr="A person wearing a suit and glasses&#10;&#10;Description automatically generated with low confidence">
            <a:extLst>
              <a:ext uri="{FF2B5EF4-FFF2-40B4-BE49-F238E27FC236}">
                <a16:creationId xmlns:a16="http://schemas.microsoft.com/office/drawing/2014/main" id="{CE11FE63-EC0C-FB3E-EC0A-6907DF06A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559" y="2039660"/>
            <a:ext cx="1564689" cy="15646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776DDF93-8A9A-0CD9-62FF-E1AC63509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206" y="2056586"/>
            <a:ext cx="1004184" cy="16793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715DF369-D80A-9973-D629-DAFB89C83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344" y="2277284"/>
            <a:ext cx="1200001" cy="1256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 descr="A person wearing glasses and a suit&#10;&#10;Description automatically generated with low confidence">
            <a:extLst>
              <a:ext uri="{FF2B5EF4-FFF2-40B4-BE49-F238E27FC236}">
                <a16:creationId xmlns:a16="http://schemas.microsoft.com/office/drawing/2014/main" id="{25B5351E-207C-9D2A-6623-59199F013C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8251" y="2039660"/>
            <a:ext cx="1269991" cy="17318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8FC7A4A8-DD35-3DC1-0E33-273D3CA9FC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3103" y="2085773"/>
            <a:ext cx="1315595" cy="15646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31" descr="A picture containing human face, smile, person, clothing&#10;&#10;Description automatically generated">
            <a:extLst>
              <a:ext uri="{FF2B5EF4-FFF2-40B4-BE49-F238E27FC236}">
                <a16:creationId xmlns:a16="http://schemas.microsoft.com/office/drawing/2014/main" id="{EACD74AB-8323-FEFA-0342-F29F916BC5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9483" y="2277284"/>
            <a:ext cx="1200000" cy="1190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B9F29C8-EEBF-0485-B288-D69CCCC7DF33}"/>
              </a:ext>
            </a:extLst>
          </p:cNvPr>
          <p:cNvSpPr txBox="1"/>
          <p:nvPr/>
        </p:nvSpPr>
        <p:spPr>
          <a:xfrm>
            <a:off x="2927464" y="3853224"/>
            <a:ext cx="1500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Hilary Cabodi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Managing Director, Effectus Group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0DEBEB-3FDB-A7CF-CEE6-28CB87148B68}"/>
              </a:ext>
            </a:extLst>
          </p:cNvPr>
          <p:cNvSpPr txBox="1"/>
          <p:nvPr/>
        </p:nvSpPr>
        <p:spPr>
          <a:xfrm>
            <a:off x="4427939" y="3853224"/>
            <a:ext cx="1500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VP, Programs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Aileen Wong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 Audit Manager,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CalPERS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9EF770-1B1F-B974-4D80-AC028C48066C}"/>
              </a:ext>
            </a:extLst>
          </p:cNvPr>
          <p:cNvSpPr txBox="1"/>
          <p:nvPr/>
        </p:nvSpPr>
        <p:spPr>
          <a:xfrm>
            <a:off x="5928414" y="3853224"/>
            <a:ext cx="1500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Secretary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Grace Mubako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Assistant Professor, California State University, Sacramento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064F6D-4B01-E133-3230-2DAEC5D438D5}"/>
              </a:ext>
            </a:extLst>
          </p:cNvPr>
          <p:cNvSpPr txBox="1"/>
          <p:nvPr/>
        </p:nvSpPr>
        <p:spPr>
          <a:xfrm>
            <a:off x="7428889" y="3853224"/>
            <a:ext cx="1500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Treasurer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 Washburn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 Management Auditor, Caltrans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C3CE0D-0408-D6F2-9FAB-CA08C7B185A7}"/>
              </a:ext>
            </a:extLst>
          </p:cNvPr>
          <p:cNvSpPr txBox="1"/>
          <p:nvPr/>
        </p:nvSpPr>
        <p:spPr>
          <a:xfrm>
            <a:off x="8929364" y="3853224"/>
            <a:ext cx="1500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Membership Officer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Meghann Stedman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Assistant Division Chief, CalPERS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AD8245-A111-638B-73C5-4E76A3EF1DAD}"/>
              </a:ext>
            </a:extLst>
          </p:cNvPr>
          <p:cNvSpPr txBox="1"/>
          <p:nvPr/>
        </p:nvSpPr>
        <p:spPr>
          <a:xfrm>
            <a:off x="10429840" y="3853224"/>
            <a:ext cx="1500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Certification Officer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Dell Coats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of Internal Audit, Partnership HealthPlan of California</a:t>
            </a:r>
          </a:p>
        </p:txBody>
      </p:sp>
    </p:spTree>
    <p:extLst>
      <p:ext uri="{BB962C8B-B14F-4D97-AF65-F5344CB8AC3E}">
        <p14:creationId xmlns:p14="http://schemas.microsoft.com/office/powerpoint/2010/main" val="2428390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Basic Sans</vt:lpstr>
      <vt:lpstr>Basic Sans Bold</vt:lpstr>
      <vt:lpstr>Basic Sans Bold It</vt:lpstr>
      <vt:lpstr>Basic Sans Light</vt:lpstr>
      <vt:lpstr>Basic Sans Light It</vt:lpstr>
      <vt:lpstr>Calibri</vt:lpstr>
      <vt:lpstr>Calibri Light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Cabodi</dc:creator>
  <cp:lastModifiedBy>Christie Erickson</cp:lastModifiedBy>
  <cp:revision>1</cp:revision>
  <dcterms:created xsi:type="dcterms:W3CDTF">2023-08-16T04:17:49Z</dcterms:created>
  <dcterms:modified xsi:type="dcterms:W3CDTF">2023-10-17T16:52:00Z</dcterms:modified>
</cp:coreProperties>
</file>