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4"/>
  </p:sldMasterIdLst>
  <p:notesMasterIdLst>
    <p:notesMasterId r:id="rId14"/>
  </p:notesMasterIdLst>
  <p:sldIdLst>
    <p:sldId id="293" r:id="rId5"/>
    <p:sldId id="282" r:id="rId6"/>
    <p:sldId id="290" r:id="rId7"/>
    <p:sldId id="287" r:id="rId8"/>
    <p:sldId id="288" r:id="rId9"/>
    <p:sldId id="292" r:id="rId10"/>
    <p:sldId id="289" r:id="rId11"/>
    <p:sldId id="291" r:id="rId12"/>
    <p:sldId id="29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F5795B-117E-0264-D6F9-BCCDEDCB344F}" name="Conner, Amanda" initials="CA" userId="S::AConner@unum.com::d287ec8c-bd92-427f-bc8b-a8c558d0b64c" providerId="AD"/>
  <p188:author id="{91F3EDDC-E813-DDE7-A386-47D97CDC557B}" name="Rob Zunt" initials="RZ" userId="S::rzunt@usxpress.com::a137ed09-b094-49fb-bdac-df7f2f03d2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F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60"/>
  </p:normalViewPr>
  <p:slideViewPr>
    <p:cSldViewPr snapToGrid="0">
      <p:cViewPr varScale="1">
        <p:scale>
          <a:sx n="105" d="100"/>
          <a:sy n="105" d="100"/>
        </p:scale>
        <p:origin x="10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Chapter Expenses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91-409B-A908-D636B98D38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91-409B-A908-D636B98D38B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91-409B-A908-D636B98D38B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91-409B-A908-D636B98D38B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Meetings/Seminars</c:v>
                </c:pt>
                <c:pt idx="1">
                  <c:v>Leadership Academy Training</c:v>
                </c:pt>
                <c:pt idx="2">
                  <c:v>Board &amp; Committee Expenses</c:v>
                </c:pt>
                <c:pt idx="3">
                  <c:v>Other</c:v>
                </c:pt>
              </c:strCache>
            </c:strRef>
          </c:cat>
          <c:val>
            <c:numRef>
              <c:f>Sheet1!$B$2:$B$5</c:f>
              <c:numCache>
                <c:formatCode>General</c:formatCode>
                <c:ptCount val="4"/>
                <c:pt idx="0">
                  <c:v>3414.83</c:v>
                </c:pt>
                <c:pt idx="1">
                  <c:v>1874.62</c:v>
                </c:pt>
                <c:pt idx="2">
                  <c:v>1220.3900000000001</c:v>
                </c:pt>
                <c:pt idx="3">
                  <c:v>289.98</c:v>
                </c:pt>
              </c:numCache>
            </c:numRef>
          </c:val>
          <c:extLst>
            <c:ext xmlns:c16="http://schemas.microsoft.com/office/drawing/2014/chart" uri="{C3380CC4-5D6E-409C-BE32-E72D297353CC}">
              <c16:uniqueId val="{00000000-B754-4CBC-A9BB-5F2FC3556DA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3386F-0539-4323-BD38-0AA45BC79EC9}"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30DE0-AF36-49EE-B051-1FB3A8E8739A}" type="slidenum">
              <a:rPr lang="en-US" smtClean="0"/>
              <a:t>‹#›</a:t>
            </a:fld>
            <a:endParaRPr lang="en-US"/>
          </a:p>
        </p:txBody>
      </p:sp>
    </p:spTree>
    <p:extLst>
      <p:ext uri="{BB962C8B-B14F-4D97-AF65-F5344CB8AC3E}">
        <p14:creationId xmlns:p14="http://schemas.microsoft.com/office/powerpoint/2010/main" val="355869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C6908-3E76-5C44-A4F5-4405962B01CB}"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309F-7667-5144-816C-71BAC9DBCAD9}" type="slidenum">
              <a:rPr lang="en-US" smtClean="0"/>
              <a:t>‹#›</a:t>
            </a:fld>
            <a:endParaRPr lang="en-US"/>
          </a:p>
        </p:txBody>
      </p:sp>
    </p:spTree>
    <p:extLst>
      <p:ext uri="{BB962C8B-B14F-4D97-AF65-F5344CB8AC3E}">
        <p14:creationId xmlns:p14="http://schemas.microsoft.com/office/powerpoint/2010/main" val="121223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C6908-3E76-5C44-A4F5-4405962B01CB}"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309F-7667-5144-816C-71BAC9DBCAD9}" type="slidenum">
              <a:rPr lang="en-US" smtClean="0"/>
              <a:t>‹#›</a:t>
            </a:fld>
            <a:endParaRPr lang="en-US"/>
          </a:p>
        </p:txBody>
      </p:sp>
    </p:spTree>
    <p:extLst>
      <p:ext uri="{BB962C8B-B14F-4D97-AF65-F5344CB8AC3E}">
        <p14:creationId xmlns:p14="http://schemas.microsoft.com/office/powerpoint/2010/main" val="304632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C6908-3E76-5C44-A4F5-4405962B01CB}"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309F-7667-5144-816C-71BAC9DBCAD9}" type="slidenum">
              <a:rPr lang="en-US" smtClean="0"/>
              <a:t>‹#›</a:t>
            </a:fld>
            <a:endParaRPr lang="en-US"/>
          </a:p>
        </p:txBody>
      </p:sp>
    </p:spTree>
    <p:extLst>
      <p:ext uri="{BB962C8B-B14F-4D97-AF65-F5344CB8AC3E}">
        <p14:creationId xmlns:p14="http://schemas.microsoft.com/office/powerpoint/2010/main" val="2998476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7BC037-DF99-F14B-8544-AC003B1BF97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D75198DB-37CB-0D4D-8B93-5E88D5C1F3DE}"/>
              </a:ext>
            </a:extLst>
          </p:cNvPr>
          <p:cNvPicPr>
            <a:picLocks noChangeAspect="1"/>
          </p:cNvPicPr>
          <p:nvPr userDrawn="1"/>
        </p:nvPicPr>
        <p:blipFill>
          <a:blip r:embed="rId3"/>
          <a:stretch>
            <a:fillRect/>
          </a:stretch>
        </p:blipFill>
        <p:spPr>
          <a:xfrm>
            <a:off x="991681" y="5366316"/>
            <a:ext cx="2844801" cy="749300"/>
          </a:xfrm>
          <a:prstGeom prst="rect">
            <a:avLst/>
          </a:prstGeom>
        </p:spPr>
      </p:pic>
      <p:sp>
        <p:nvSpPr>
          <p:cNvPr id="2" name="Title 1"/>
          <p:cNvSpPr>
            <a:spLocks noGrp="1"/>
          </p:cNvSpPr>
          <p:nvPr>
            <p:ph type="title" hasCustomPrompt="1"/>
          </p:nvPr>
        </p:nvSpPr>
        <p:spPr>
          <a:xfrm>
            <a:off x="991681" y="2444717"/>
            <a:ext cx="10515600" cy="1325563"/>
          </a:xfrm>
        </p:spPr>
        <p:txBody>
          <a:bodyPr>
            <a:noAutofit/>
          </a:bodyPr>
          <a:lstStyle>
            <a:lvl1pPr algn="r">
              <a:defRPr sz="6600" b="1" baseline="0">
                <a:solidFill>
                  <a:schemeClr val="accent6"/>
                </a:solidFill>
                <a:latin typeface="Basic Sans Bold"/>
              </a:defRPr>
            </a:lvl1pPr>
          </a:lstStyle>
          <a:p>
            <a:r>
              <a:rPr lang="en-US"/>
              <a:t>Title goes here</a:t>
            </a:r>
          </a:p>
        </p:txBody>
      </p:sp>
      <p:sp>
        <p:nvSpPr>
          <p:cNvPr id="6" name="Text Placeholder 5"/>
          <p:cNvSpPr>
            <a:spLocks noGrp="1"/>
          </p:cNvSpPr>
          <p:nvPr>
            <p:ph type="body" sz="quarter" idx="10" hasCustomPrompt="1"/>
          </p:nvPr>
        </p:nvSpPr>
        <p:spPr>
          <a:xfrm>
            <a:off x="4363256" y="5167084"/>
            <a:ext cx="2901950" cy="398463"/>
          </a:xfrm>
        </p:spPr>
        <p:txBody>
          <a:bodyPr>
            <a:noAutofit/>
          </a:bodyPr>
          <a:lstStyle>
            <a:lvl1pPr marL="0" indent="0">
              <a:buNone/>
              <a:defRPr sz="2400" b="1">
                <a:solidFill>
                  <a:schemeClr val="bg1"/>
                </a:solidFill>
                <a:latin typeface="Basic Sans Bold"/>
              </a:defRPr>
            </a:lvl1pPr>
          </a:lstStyle>
          <a:p>
            <a:pPr lvl="0"/>
            <a:r>
              <a:rPr lang="en-US"/>
              <a:t>Person’s Name</a:t>
            </a:r>
          </a:p>
        </p:txBody>
      </p:sp>
      <p:sp>
        <p:nvSpPr>
          <p:cNvPr id="12" name="Text Placeholder 11"/>
          <p:cNvSpPr>
            <a:spLocks noGrp="1"/>
          </p:cNvSpPr>
          <p:nvPr>
            <p:ph type="body" sz="quarter" idx="11" hasCustomPrompt="1"/>
          </p:nvPr>
        </p:nvSpPr>
        <p:spPr>
          <a:xfrm>
            <a:off x="4363256" y="5568723"/>
            <a:ext cx="2901950" cy="369358"/>
          </a:xfrm>
        </p:spPr>
        <p:txBody>
          <a:bodyPr>
            <a:noAutofit/>
          </a:bodyPr>
          <a:lstStyle>
            <a:lvl1pPr marL="0" indent="0">
              <a:lnSpc>
                <a:spcPct val="100000"/>
              </a:lnSpc>
              <a:spcBef>
                <a:spcPts val="0"/>
              </a:spcBef>
              <a:buNone/>
              <a:defRPr sz="1800">
                <a:solidFill>
                  <a:schemeClr val="bg1">
                    <a:lumMod val="75000"/>
                  </a:schemeClr>
                </a:solidFill>
                <a:latin typeface="Basic Sans Light"/>
              </a:defRPr>
            </a:lvl1pPr>
          </a:lstStyle>
          <a:p>
            <a:pPr lvl="0"/>
            <a:r>
              <a:rPr lang="en-US"/>
              <a:t>Date:</a:t>
            </a:r>
          </a:p>
        </p:txBody>
      </p:sp>
      <p:sp>
        <p:nvSpPr>
          <p:cNvPr id="15" name="Text Placeholder 14"/>
          <p:cNvSpPr>
            <a:spLocks noGrp="1"/>
          </p:cNvSpPr>
          <p:nvPr>
            <p:ph type="body" sz="quarter" idx="12" hasCustomPrompt="1"/>
          </p:nvPr>
        </p:nvSpPr>
        <p:spPr>
          <a:xfrm>
            <a:off x="4363233" y="5954961"/>
            <a:ext cx="2901950" cy="365125"/>
          </a:xfrm>
        </p:spPr>
        <p:txBody>
          <a:bodyPr>
            <a:normAutofit/>
          </a:bodyPr>
          <a:lstStyle>
            <a:lvl1pPr marL="0" indent="0">
              <a:buNone/>
              <a:defRPr sz="1800" baseline="0">
                <a:solidFill>
                  <a:schemeClr val="bg1">
                    <a:lumMod val="75000"/>
                  </a:schemeClr>
                </a:solidFill>
                <a:latin typeface="Basic Sans Light"/>
              </a:defRPr>
            </a:lvl1pPr>
          </a:lstStyle>
          <a:p>
            <a:pPr lvl="0"/>
            <a:r>
              <a:rPr lang="en-US"/>
              <a:t>Event:</a:t>
            </a:r>
          </a:p>
        </p:txBody>
      </p:sp>
    </p:spTree>
    <p:extLst>
      <p:ext uri="{BB962C8B-B14F-4D97-AF65-F5344CB8AC3E}">
        <p14:creationId xmlns:p14="http://schemas.microsoft.com/office/powerpoint/2010/main" val="1369888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FAD939-E02F-FD46-B98C-02F9996864E8}"/>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5B2EE4B2-A68C-C544-BC6B-F6E52C72A83C}"/>
              </a:ext>
            </a:extLst>
          </p:cNvPr>
          <p:cNvCxnSpPr>
            <a:cxnSpLocks/>
          </p:cNvCxnSpPr>
          <p:nvPr userDrawn="1"/>
        </p:nvCxnSpPr>
        <p:spPr>
          <a:xfrm>
            <a:off x="541867" y="6002100"/>
            <a:ext cx="11180679" cy="0"/>
          </a:xfrm>
          <a:prstGeom prst="line">
            <a:avLst/>
          </a:prstGeom>
          <a:ln w="44450">
            <a:gradFill>
              <a:gsLst>
                <a:gs pos="0">
                  <a:schemeClr val="accent1">
                    <a:lumMod val="5000"/>
                    <a:lumOff val="95000"/>
                  </a:schemeClr>
                </a:gs>
                <a:gs pos="52000">
                  <a:schemeClr val="accent1">
                    <a:lumMod val="45000"/>
                    <a:lumOff val="55000"/>
                  </a:schemeClr>
                </a:gs>
                <a:gs pos="33000">
                  <a:srgbClr val="C8D6ED"/>
                </a:gs>
                <a:gs pos="70000">
                  <a:schemeClr val="accent1">
                    <a:lumMod val="45000"/>
                    <a:lumOff val="55000"/>
                  </a:schemeClr>
                </a:gs>
                <a:gs pos="100000">
                  <a:schemeClr val="accent1">
                    <a:lumMod val="0"/>
                    <a:lumOff val="100000"/>
                  </a:schemeClr>
                </a:gs>
              </a:gsLst>
              <a:lin ang="6000000" scaled="0"/>
            </a:gra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F4E332FB-A9B6-6541-9F33-6B696AC34248}"/>
              </a:ext>
            </a:extLst>
          </p:cNvPr>
          <p:cNvPicPr>
            <a:picLocks noChangeAspect="1"/>
          </p:cNvPicPr>
          <p:nvPr userDrawn="1"/>
        </p:nvPicPr>
        <p:blipFill>
          <a:blip r:embed="rId3"/>
          <a:stretch>
            <a:fillRect/>
          </a:stretch>
        </p:blipFill>
        <p:spPr>
          <a:xfrm>
            <a:off x="632319" y="6145721"/>
            <a:ext cx="1808789" cy="484497"/>
          </a:xfrm>
          <a:prstGeom prst="rect">
            <a:avLst/>
          </a:prstGeom>
        </p:spPr>
      </p:pic>
      <p:sp>
        <p:nvSpPr>
          <p:cNvPr id="15" name="Text Placeholder 2"/>
          <p:cNvSpPr>
            <a:spLocks noGrp="1"/>
          </p:cNvSpPr>
          <p:nvPr>
            <p:ph type="body" sz="quarter" idx="13" hasCustomPrompt="1"/>
          </p:nvPr>
        </p:nvSpPr>
        <p:spPr>
          <a:xfrm>
            <a:off x="632319" y="447124"/>
            <a:ext cx="7898080" cy="1049338"/>
          </a:xfrm>
        </p:spPr>
        <p:txBody>
          <a:bodyPr anchor="ctr">
            <a:normAutofit/>
          </a:bodyPr>
          <a:lstStyle>
            <a:lvl1pPr marL="0" indent="0">
              <a:buNone/>
              <a:defRPr sz="4400" b="1" baseline="0">
                <a:solidFill>
                  <a:schemeClr val="accent1"/>
                </a:solidFill>
                <a:latin typeface="Basic Sans Bold"/>
              </a:defRPr>
            </a:lvl1pPr>
          </a:lstStyle>
          <a:p>
            <a:pPr lvl="0"/>
            <a:r>
              <a:rPr lang="en-US"/>
              <a:t>Headline goes here</a:t>
            </a:r>
          </a:p>
        </p:txBody>
      </p:sp>
      <p:sp>
        <p:nvSpPr>
          <p:cNvPr id="17" name="Text Placeholder 2"/>
          <p:cNvSpPr>
            <a:spLocks noGrp="1"/>
          </p:cNvSpPr>
          <p:nvPr>
            <p:ph type="body" sz="quarter" idx="15" hasCustomPrompt="1"/>
          </p:nvPr>
        </p:nvSpPr>
        <p:spPr>
          <a:xfrm>
            <a:off x="632319" y="1669517"/>
            <a:ext cx="10930416" cy="4005661"/>
          </a:xfrm>
        </p:spPr>
        <p:txBody>
          <a:bodyPr anchor="t">
            <a:normAutofit/>
          </a:bodyPr>
          <a:lstStyle>
            <a:lvl1pPr marL="0" indent="0">
              <a:buNone/>
              <a:defRPr lang="en-US" sz="1800" kern="1200" dirty="0">
                <a:solidFill>
                  <a:schemeClr val="bg1">
                    <a:lumMod val="50000"/>
                  </a:schemeClr>
                </a:solidFill>
                <a:latin typeface="Basic Sans Light" pitchFamily="2" charset="77"/>
                <a:ea typeface="+mn-ea"/>
                <a:cs typeface="+mn-cs"/>
              </a:defRPr>
            </a:lvl1pPr>
          </a:lstStyle>
          <a:p>
            <a:pPr lvl="0"/>
            <a:r>
              <a:rPr lang="en-US"/>
              <a:t>Body copy goes here</a:t>
            </a:r>
          </a:p>
        </p:txBody>
      </p:sp>
    </p:spTree>
    <p:extLst>
      <p:ext uri="{BB962C8B-B14F-4D97-AF65-F5344CB8AC3E}">
        <p14:creationId xmlns:p14="http://schemas.microsoft.com/office/powerpoint/2010/main" val="162841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descr="A person in a suit and tie&#10;&#10;Description automatically generated">
            <a:extLst>
              <a:ext uri="{FF2B5EF4-FFF2-40B4-BE49-F238E27FC236}">
                <a16:creationId xmlns:a16="http://schemas.microsoft.com/office/drawing/2014/main" id="{7DE1DA96-E167-1C47-B386-AAAA6F1E8BD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CEC0ED48-65A2-1844-A972-D59D4A5461A8}"/>
              </a:ext>
            </a:extLst>
          </p:cNvPr>
          <p:cNvPicPr>
            <a:picLocks noChangeAspect="1"/>
          </p:cNvPicPr>
          <p:nvPr userDrawn="1"/>
        </p:nvPicPr>
        <p:blipFill>
          <a:blip r:embed="rId3"/>
          <a:stretch>
            <a:fillRect/>
          </a:stretch>
        </p:blipFill>
        <p:spPr>
          <a:xfrm>
            <a:off x="585520" y="5431042"/>
            <a:ext cx="2555346" cy="673060"/>
          </a:xfrm>
          <a:prstGeom prst="rect">
            <a:avLst/>
          </a:prstGeom>
        </p:spPr>
      </p:pic>
      <p:cxnSp>
        <p:nvCxnSpPr>
          <p:cNvPr id="11" name="Straight Connector 10">
            <a:extLst>
              <a:ext uri="{FF2B5EF4-FFF2-40B4-BE49-F238E27FC236}">
                <a16:creationId xmlns:a16="http://schemas.microsoft.com/office/drawing/2014/main" id="{B11752E0-B27B-F64C-8475-8ABE77B6F69C}"/>
              </a:ext>
            </a:extLst>
          </p:cNvPr>
          <p:cNvCxnSpPr>
            <a:cxnSpLocks/>
          </p:cNvCxnSpPr>
          <p:nvPr userDrawn="1"/>
        </p:nvCxnSpPr>
        <p:spPr>
          <a:xfrm>
            <a:off x="3446953" y="5431042"/>
            <a:ext cx="0" cy="7516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hasCustomPrompt="1"/>
          </p:nvPr>
        </p:nvSpPr>
        <p:spPr>
          <a:xfrm>
            <a:off x="3540148" y="5212246"/>
            <a:ext cx="2901950" cy="398463"/>
          </a:xfrm>
        </p:spPr>
        <p:txBody>
          <a:bodyPr>
            <a:noAutofit/>
          </a:bodyPr>
          <a:lstStyle>
            <a:lvl1pPr marL="0" indent="0">
              <a:buNone/>
              <a:defRPr sz="2400" b="1">
                <a:solidFill>
                  <a:schemeClr val="bg1"/>
                </a:solidFill>
                <a:latin typeface="Basic Sans Bold"/>
              </a:defRPr>
            </a:lvl1pPr>
          </a:lstStyle>
          <a:p>
            <a:pPr lvl="0"/>
            <a:r>
              <a:rPr lang="en-US"/>
              <a:t>Person’s Name</a:t>
            </a:r>
          </a:p>
        </p:txBody>
      </p:sp>
      <p:sp>
        <p:nvSpPr>
          <p:cNvPr id="13" name="Text Placeholder 11"/>
          <p:cNvSpPr>
            <a:spLocks noGrp="1"/>
          </p:cNvSpPr>
          <p:nvPr>
            <p:ph type="body" sz="quarter" idx="11" hasCustomPrompt="1"/>
          </p:nvPr>
        </p:nvSpPr>
        <p:spPr>
          <a:xfrm>
            <a:off x="3540148" y="5613885"/>
            <a:ext cx="2901950" cy="369358"/>
          </a:xfrm>
        </p:spPr>
        <p:txBody>
          <a:bodyPr>
            <a:noAutofit/>
          </a:bodyPr>
          <a:lstStyle>
            <a:lvl1pPr marL="0" indent="0">
              <a:lnSpc>
                <a:spcPct val="100000"/>
              </a:lnSpc>
              <a:spcBef>
                <a:spcPts val="0"/>
              </a:spcBef>
              <a:buNone/>
              <a:defRPr sz="1800">
                <a:solidFill>
                  <a:schemeClr val="tx1"/>
                </a:solidFill>
                <a:latin typeface="Basic Sans Light"/>
              </a:defRPr>
            </a:lvl1pPr>
          </a:lstStyle>
          <a:p>
            <a:pPr lvl="0"/>
            <a:r>
              <a:rPr lang="en-US"/>
              <a:t>Date:</a:t>
            </a:r>
          </a:p>
        </p:txBody>
      </p:sp>
      <p:sp>
        <p:nvSpPr>
          <p:cNvPr id="14" name="Text Placeholder 14"/>
          <p:cNvSpPr>
            <a:spLocks noGrp="1"/>
          </p:cNvSpPr>
          <p:nvPr>
            <p:ph type="body" sz="quarter" idx="12" hasCustomPrompt="1"/>
          </p:nvPr>
        </p:nvSpPr>
        <p:spPr>
          <a:xfrm>
            <a:off x="3540125" y="6000123"/>
            <a:ext cx="2901950" cy="365125"/>
          </a:xfrm>
        </p:spPr>
        <p:txBody>
          <a:bodyPr>
            <a:normAutofit/>
          </a:bodyPr>
          <a:lstStyle>
            <a:lvl1pPr marL="0" indent="0">
              <a:buNone/>
              <a:defRPr sz="1800" baseline="0">
                <a:solidFill>
                  <a:schemeClr val="tx1"/>
                </a:solidFill>
                <a:latin typeface="Basic Sans Light"/>
              </a:defRPr>
            </a:lvl1pPr>
          </a:lstStyle>
          <a:p>
            <a:pPr lvl="0"/>
            <a:r>
              <a:rPr lang="en-US"/>
              <a:t>Event:</a:t>
            </a:r>
          </a:p>
        </p:txBody>
      </p:sp>
      <p:sp>
        <p:nvSpPr>
          <p:cNvPr id="3" name="Text Placeholder 2"/>
          <p:cNvSpPr>
            <a:spLocks noGrp="1"/>
          </p:cNvSpPr>
          <p:nvPr>
            <p:ph type="body" sz="quarter" idx="13" hasCustomPrompt="1"/>
          </p:nvPr>
        </p:nvSpPr>
        <p:spPr>
          <a:xfrm>
            <a:off x="585520" y="2904331"/>
            <a:ext cx="7898080" cy="1049338"/>
          </a:xfrm>
        </p:spPr>
        <p:txBody>
          <a:bodyPr anchor="ctr">
            <a:normAutofit/>
          </a:bodyPr>
          <a:lstStyle>
            <a:lvl1pPr marL="0" indent="0">
              <a:buNone/>
              <a:defRPr sz="6000" b="1" baseline="0">
                <a:solidFill>
                  <a:schemeClr val="accent6"/>
                </a:solidFill>
                <a:latin typeface="Basic Sans Bold"/>
              </a:defRPr>
            </a:lvl1pPr>
          </a:lstStyle>
          <a:p>
            <a:pPr lvl="0"/>
            <a:r>
              <a:rPr lang="en-US"/>
              <a:t>Headline goes here</a:t>
            </a:r>
          </a:p>
        </p:txBody>
      </p:sp>
    </p:spTree>
    <p:extLst>
      <p:ext uri="{BB962C8B-B14F-4D97-AF65-F5344CB8AC3E}">
        <p14:creationId xmlns:p14="http://schemas.microsoft.com/office/powerpoint/2010/main" val="1028732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155F3F-8098-EA45-96CF-69A018EBAA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4970F3C-235F-EE41-B796-71C8279F5DE8}"/>
              </a:ext>
            </a:extLst>
          </p:cNvPr>
          <p:cNvPicPr>
            <a:picLocks noChangeAspect="1"/>
          </p:cNvPicPr>
          <p:nvPr userDrawn="1"/>
        </p:nvPicPr>
        <p:blipFill>
          <a:blip r:embed="rId3"/>
          <a:stretch>
            <a:fillRect/>
          </a:stretch>
        </p:blipFill>
        <p:spPr>
          <a:xfrm>
            <a:off x="619210" y="5525340"/>
            <a:ext cx="2844800" cy="749300"/>
          </a:xfrm>
          <a:prstGeom prst="rect">
            <a:avLst/>
          </a:prstGeom>
        </p:spPr>
      </p:pic>
      <p:sp>
        <p:nvSpPr>
          <p:cNvPr id="6" name="Text Placeholder 5"/>
          <p:cNvSpPr>
            <a:spLocks noGrp="1"/>
          </p:cNvSpPr>
          <p:nvPr>
            <p:ph type="body" sz="quarter" idx="10" hasCustomPrompt="1"/>
          </p:nvPr>
        </p:nvSpPr>
        <p:spPr>
          <a:xfrm>
            <a:off x="4160769" y="5290615"/>
            <a:ext cx="2901950" cy="398463"/>
          </a:xfrm>
        </p:spPr>
        <p:txBody>
          <a:bodyPr>
            <a:noAutofit/>
          </a:bodyPr>
          <a:lstStyle>
            <a:lvl1pPr marL="0" indent="0">
              <a:buNone/>
              <a:defRPr sz="2400" b="1">
                <a:solidFill>
                  <a:schemeClr val="accent1"/>
                </a:solidFill>
                <a:latin typeface="Basic Sans Bold"/>
              </a:defRPr>
            </a:lvl1pPr>
          </a:lstStyle>
          <a:p>
            <a:pPr lvl="0"/>
            <a:r>
              <a:rPr lang="en-US"/>
              <a:t>Person’s Name</a:t>
            </a:r>
          </a:p>
        </p:txBody>
      </p:sp>
      <p:sp>
        <p:nvSpPr>
          <p:cNvPr id="11" name="Text Placeholder 11"/>
          <p:cNvSpPr>
            <a:spLocks noGrp="1"/>
          </p:cNvSpPr>
          <p:nvPr>
            <p:ph type="body" sz="quarter" idx="11" hasCustomPrompt="1"/>
          </p:nvPr>
        </p:nvSpPr>
        <p:spPr>
          <a:xfrm>
            <a:off x="4160769" y="5692254"/>
            <a:ext cx="2901950" cy="369358"/>
          </a:xfrm>
        </p:spPr>
        <p:txBody>
          <a:bodyPr>
            <a:noAutofit/>
          </a:bodyPr>
          <a:lstStyle>
            <a:lvl1pPr marL="0" indent="0">
              <a:lnSpc>
                <a:spcPct val="100000"/>
              </a:lnSpc>
              <a:spcBef>
                <a:spcPts val="0"/>
              </a:spcBef>
              <a:buNone/>
              <a:defRPr sz="1800">
                <a:solidFill>
                  <a:schemeClr val="accent6"/>
                </a:solidFill>
                <a:latin typeface="Basic Sans Light"/>
              </a:defRPr>
            </a:lvl1pPr>
          </a:lstStyle>
          <a:p>
            <a:pPr lvl="0"/>
            <a:r>
              <a:rPr lang="en-US"/>
              <a:t>Date:</a:t>
            </a:r>
          </a:p>
        </p:txBody>
      </p:sp>
      <p:sp>
        <p:nvSpPr>
          <p:cNvPr id="12" name="Text Placeholder 14"/>
          <p:cNvSpPr>
            <a:spLocks noGrp="1"/>
          </p:cNvSpPr>
          <p:nvPr>
            <p:ph type="body" sz="quarter" idx="12" hasCustomPrompt="1"/>
          </p:nvPr>
        </p:nvSpPr>
        <p:spPr>
          <a:xfrm>
            <a:off x="4160746" y="6078492"/>
            <a:ext cx="2901950" cy="365125"/>
          </a:xfrm>
        </p:spPr>
        <p:txBody>
          <a:bodyPr>
            <a:normAutofit/>
          </a:bodyPr>
          <a:lstStyle>
            <a:lvl1pPr marL="0" indent="0">
              <a:buNone/>
              <a:defRPr sz="1800" baseline="0">
                <a:solidFill>
                  <a:schemeClr val="accent6"/>
                </a:solidFill>
                <a:latin typeface="Basic Sans Light"/>
              </a:defRPr>
            </a:lvl1pPr>
          </a:lstStyle>
          <a:p>
            <a:pPr lvl="0"/>
            <a:r>
              <a:rPr lang="en-US"/>
              <a:t>Event:</a:t>
            </a:r>
          </a:p>
        </p:txBody>
      </p:sp>
      <p:sp>
        <p:nvSpPr>
          <p:cNvPr id="14" name="Text Placeholder 2"/>
          <p:cNvSpPr>
            <a:spLocks noGrp="1"/>
          </p:cNvSpPr>
          <p:nvPr>
            <p:ph type="body" sz="quarter" idx="13" hasCustomPrompt="1"/>
          </p:nvPr>
        </p:nvSpPr>
        <p:spPr>
          <a:xfrm>
            <a:off x="619210" y="2904331"/>
            <a:ext cx="7898080" cy="1049338"/>
          </a:xfrm>
        </p:spPr>
        <p:txBody>
          <a:bodyPr anchor="ctr">
            <a:normAutofit/>
          </a:bodyPr>
          <a:lstStyle>
            <a:lvl1pPr marL="0" indent="0">
              <a:buNone/>
              <a:defRPr sz="6000" b="1" baseline="0">
                <a:solidFill>
                  <a:schemeClr val="accent1"/>
                </a:solidFill>
                <a:latin typeface="Basic Sans Bold"/>
              </a:defRPr>
            </a:lvl1pPr>
          </a:lstStyle>
          <a:p>
            <a:pPr lvl="0"/>
            <a:r>
              <a:rPr lang="en-US"/>
              <a:t>Headline goes here</a:t>
            </a:r>
          </a:p>
        </p:txBody>
      </p:sp>
    </p:spTree>
    <p:extLst>
      <p:ext uri="{BB962C8B-B14F-4D97-AF65-F5344CB8AC3E}">
        <p14:creationId xmlns:p14="http://schemas.microsoft.com/office/powerpoint/2010/main" val="3766015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C5CD08-8584-9B4D-8A21-BA1F622CF1FF}"/>
              </a:ext>
            </a:extLst>
          </p:cNvPr>
          <p:cNvPicPr>
            <a:picLocks noChangeAspect="1"/>
          </p:cNvPicPr>
          <p:nvPr userDrawn="1"/>
        </p:nvPicPr>
        <p:blipFill>
          <a:blip r:embed="rId2"/>
          <a:stretch>
            <a:fillRect/>
          </a:stretch>
        </p:blipFill>
        <p:spPr>
          <a:xfrm>
            <a:off x="0" y="0"/>
            <a:ext cx="12192000" cy="6858000"/>
          </a:xfrm>
          <a:prstGeom prst="rect">
            <a:avLst/>
          </a:prstGeom>
        </p:spPr>
      </p:pic>
      <p:cxnSp>
        <p:nvCxnSpPr>
          <p:cNvPr id="10" name="Straight Connector 9">
            <a:extLst>
              <a:ext uri="{FF2B5EF4-FFF2-40B4-BE49-F238E27FC236}">
                <a16:creationId xmlns:a16="http://schemas.microsoft.com/office/drawing/2014/main" id="{4621D2D2-76B7-644A-8BAF-198F539C40A9}"/>
              </a:ext>
            </a:extLst>
          </p:cNvPr>
          <p:cNvCxnSpPr>
            <a:cxnSpLocks/>
          </p:cNvCxnSpPr>
          <p:nvPr userDrawn="1"/>
        </p:nvCxnSpPr>
        <p:spPr>
          <a:xfrm flipV="1">
            <a:off x="1016181" y="2478707"/>
            <a:ext cx="0" cy="1683389"/>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sz="quarter" idx="13" hasCustomPrompt="1"/>
          </p:nvPr>
        </p:nvSpPr>
        <p:spPr>
          <a:xfrm>
            <a:off x="1267996" y="2408085"/>
            <a:ext cx="7898080" cy="598443"/>
          </a:xfrm>
        </p:spPr>
        <p:txBody>
          <a:bodyPr anchor="ctr">
            <a:normAutofit/>
          </a:bodyPr>
          <a:lstStyle>
            <a:lvl1pPr marL="0" indent="0">
              <a:buNone/>
              <a:defRPr sz="3600" b="1" baseline="0">
                <a:solidFill>
                  <a:schemeClr val="bg1"/>
                </a:solidFill>
                <a:latin typeface="Basic Sans Light It"/>
              </a:defRPr>
            </a:lvl1pPr>
          </a:lstStyle>
          <a:p>
            <a:pPr lvl="0"/>
            <a:r>
              <a:rPr lang="en-US"/>
              <a:t>Thank You</a:t>
            </a:r>
          </a:p>
        </p:txBody>
      </p:sp>
      <p:sp>
        <p:nvSpPr>
          <p:cNvPr id="14" name="Text Placeholder 2"/>
          <p:cNvSpPr>
            <a:spLocks noGrp="1"/>
          </p:cNvSpPr>
          <p:nvPr>
            <p:ph type="body" sz="quarter" idx="14" hasCustomPrompt="1"/>
          </p:nvPr>
        </p:nvSpPr>
        <p:spPr>
          <a:xfrm>
            <a:off x="1267996" y="3213930"/>
            <a:ext cx="7898080" cy="430139"/>
          </a:xfrm>
        </p:spPr>
        <p:txBody>
          <a:bodyPr anchor="ctr">
            <a:normAutofit/>
          </a:bodyPr>
          <a:lstStyle>
            <a:lvl1pPr marL="0" indent="0">
              <a:buNone/>
              <a:defRPr sz="2400" b="0" baseline="0">
                <a:solidFill>
                  <a:srgbClr val="92D050"/>
                </a:solidFill>
                <a:latin typeface="Basic Sans"/>
              </a:defRPr>
            </a:lvl1pPr>
          </a:lstStyle>
          <a:p>
            <a:pPr lvl="0"/>
            <a:r>
              <a:rPr lang="en-US"/>
              <a:t>Name</a:t>
            </a:r>
          </a:p>
        </p:txBody>
      </p:sp>
      <p:sp>
        <p:nvSpPr>
          <p:cNvPr id="16" name="Text Placeholder 2"/>
          <p:cNvSpPr>
            <a:spLocks noGrp="1"/>
          </p:cNvSpPr>
          <p:nvPr>
            <p:ph type="body" sz="quarter" idx="15" hasCustomPrompt="1"/>
          </p:nvPr>
        </p:nvSpPr>
        <p:spPr>
          <a:xfrm>
            <a:off x="1267996" y="3647471"/>
            <a:ext cx="7898080" cy="430139"/>
          </a:xfrm>
        </p:spPr>
        <p:txBody>
          <a:bodyPr anchor="ctr">
            <a:normAutofit/>
          </a:bodyPr>
          <a:lstStyle>
            <a:lvl1pPr marL="0" indent="0">
              <a:buNone/>
              <a:defRPr sz="1600" b="0" baseline="0">
                <a:solidFill>
                  <a:schemeClr val="bg1"/>
                </a:solidFill>
                <a:latin typeface="Basic Sans Light"/>
              </a:defRPr>
            </a:lvl1pPr>
          </a:lstStyle>
          <a:p>
            <a:pPr lvl="0"/>
            <a:r>
              <a:rPr lang="en-US"/>
              <a:t>Position – The Institute of Internal Auditors</a:t>
            </a:r>
          </a:p>
        </p:txBody>
      </p:sp>
      <p:sp>
        <p:nvSpPr>
          <p:cNvPr id="17" name="Text Placeholder 2"/>
          <p:cNvSpPr>
            <a:spLocks noGrp="1"/>
          </p:cNvSpPr>
          <p:nvPr>
            <p:ph type="body" sz="quarter" idx="16" hasCustomPrompt="1"/>
          </p:nvPr>
        </p:nvSpPr>
        <p:spPr>
          <a:xfrm>
            <a:off x="1267996" y="4086417"/>
            <a:ext cx="7898080" cy="430139"/>
          </a:xfrm>
        </p:spPr>
        <p:txBody>
          <a:bodyPr anchor="ctr">
            <a:normAutofit/>
          </a:bodyPr>
          <a:lstStyle>
            <a:lvl1pPr marL="0" indent="0">
              <a:buNone/>
              <a:defRPr sz="1300" b="0" baseline="0">
                <a:solidFill>
                  <a:schemeClr val="bg1"/>
                </a:solidFill>
                <a:latin typeface="Basic Sans Light"/>
              </a:defRPr>
            </a:lvl1pPr>
          </a:lstStyle>
          <a:p>
            <a:pPr lvl="0"/>
            <a:r>
              <a:rPr lang="en-US"/>
              <a:t>Name@theiia.org </a:t>
            </a:r>
          </a:p>
        </p:txBody>
      </p:sp>
    </p:spTree>
    <p:extLst>
      <p:ext uri="{BB962C8B-B14F-4D97-AF65-F5344CB8AC3E}">
        <p14:creationId xmlns:p14="http://schemas.microsoft.com/office/powerpoint/2010/main" val="240215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C6908-3E76-5C44-A4F5-4405962B01CB}"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309F-7667-5144-816C-71BAC9DBCAD9}" type="slidenum">
              <a:rPr lang="en-US" smtClean="0"/>
              <a:t>‹#›</a:t>
            </a:fld>
            <a:endParaRPr lang="en-US"/>
          </a:p>
        </p:txBody>
      </p:sp>
    </p:spTree>
    <p:extLst>
      <p:ext uri="{BB962C8B-B14F-4D97-AF65-F5344CB8AC3E}">
        <p14:creationId xmlns:p14="http://schemas.microsoft.com/office/powerpoint/2010/main" val="421785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C6908-3E76-5C44-A4F5-4405962B01CB}" type="datetimeFigureOut">
              <a:rPr lang="en-US" smtClean="0"/>
              <a:t>6/23/2025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309F-7667-5144-816C-71BAC9DBCAD9}" type="slidenum">
              <a:rPr lang="en-US" smtClean="0"/>
              <a:t>‹#›</a:t>
            </a:fld>
            <a:endParaRPr lang="en-US"/>
          </a:p>
        </p:txBody>
      </p:sp>
    </p:spTree>
    <p:extLst>
      <p:ext uri="{BB962C8B-B14F-4D97-AF65-F5344CB8AC3E}">
        <p14:creationId xmlns:p14="http://schemas.microsoft.com/office/powerpoint/2010/main" val="63011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C6908-3E76-5C44-A4F5-4405962B01CB}"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F309F-7667-5144-816C-71BAC9DBCAD9}" type="slidenum">
              <a:rPr lang="en-US" smtClean="0"/>
              <a:t>‹#›</a:t>
            </a:fld>
            <a:endParaRPr lang="en-US"/>
          </a:p>
        </p:txBody>
      </p:sp>
    </p:spTree>
    <p:extLst>
      <p:ext uri="{BB962C8B-B14F-4D97-AF65-F5344CB8AC3E}">
        <p14:creationId xmlns:p14="http://schemas.microsoft.com/office/powerpoint/2010/main" val="258943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C6908-3E76-5C44-A4F5-4405962B01CB}" type="datetimeFigureOut">
              <a:rPr lang="en-US" smtClean="0"/>
              <a:t>6/23/2025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F309F-7667-5144-816C-71BAC9DBCAD9}" type="slidenum">
              <a:rPr lang="en-US" smtClean="0"/>
              <a:t>‹#›</a:t>
            </a:fld>
            <a:endParaRPr lang="en-US"/>
          </a:p>
        </p:txBody>
      </p:sp>
    </p:spTree>
    <p:extLst>
      <p:ext uri="{BB962C8B-B14F-4D97-AF65-F5344CB8AC3E}">
        <p14:creationId xmlns:p14="http://schemas.microsoft.com/office/powerpoint/2010/main" val="164141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C6908-3E76-5C44-A4F5-4405962B01CB}" type="datetimeFigureOut">
              <a:rPr lang="en-US" smtClean="0"/>
              <a:t>6/23/2025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F309F-7667-5144-816C-71BAC9DBCAD9}" type="slidenum">
              <a:rPr lang="en-US" smtClean="0"/>
              <a:t>‹#›</a:t>
            </a:fld>
            <a:endParaRPr lang="en-US"/>
          </a:p>
        </p:txBody>
      </p:sp>
    </p:spTree>
    <p:extLst>
      <p:ext uri="{BB962C8B-B14F-4D97-AF65-F5344CB8AC3E}">
        <p14:creationId xmlns:p14="http://schemas.microsoft.com/office/powerpoint/2010/main" val="329004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C6908-3E76-5C44-A4F5-4405962B01CB}" type="datetimeFigureOut">
              <a:rPr lang="en-US" smtClean="0"/>
              <a:t>6/23/2025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4F309F-7667-5144-816C-71BAC9DBCAD9}" type="slidenum">
              <a:rPr lang="en-US" smtClean="0"/>
              <a:t>‹#›</a:t>
            </a:fld>
            <a:endParaRPr lang="en-US"/>
          </a:p>
        </p:txBody>
      </p:sp>
    </p:spTree>
    <p:extLst>
      <p:ext uri="{BB962C8B-B14F-4D97-AF65-F5344CB8AC3E}">
        <p14:creationId xmlns:p14="http://schemas.microsoft.com/office/powerpoint/2010/main" val="115678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C6908-3E76-5C44-A4F5-4405962B01CB}"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F309F-7667-5144-816C-71BAC9DBCAD9}" type="slidenum">
              <a:rPr lang="en-US" smtClean="0"/>
              <a:t>‹#›</a:t>
            </a:fld>
            <a:endParaRPr lang="en-US"/>
          </a:p>
        </p:txBody>
      </p:sp>
    </p:spTree>
    <p:extLst>
      <p:ext uri="{BB962C8B-B14F-4D97-AF65-F5344CB8AC3E}">
        <p14:creationId xmlns:p14="http://schemas.microsoft.com/office/powerpoint/2010/main" val="123103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C6908-3E76-5C44-A4F5-4405962B01CB}" type="datetimeFigureOut">
              <a:rPr lang="en-US" smtClean="0"/>
              <a:t>6/23/2025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F309F-7667-5144-816C-71BAC9DBCAD9}" type="slidenum">
              <a:rPr lang="en-US" smtClean="0"/>
              <a:t>‹#›</a:t>
            </a:fld>
            <a:endParaRPr lang="en-US"/>
          </a:p>
        </p:txBody>
      </p:sp>
    </p:spTree>
    <p:extLst>
      <p:ext uri="{BB962C8B-B14F-4D97-AF65-F5344CB8AC3E}">
        <p14:creationId xmlns:p14="http://schemas.microsoft.com/office/powerpoint/2010/main" val="395487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C6908-3E76-5C44-A4F5-4405962B01CB}" type="datetimeFigureOut">
              <a:rPr lang="en-US" smtClean="0"/>
              <a:t>6/23/2025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F309F-7667-5144-816C-71BAC9DBCAD9}" type="slidenum">
              <a:rPr lang="en-US" smtClean="0"/>
              <a:t>‹#›</a:t>
            </a:fld>
            <a:endParaRPr lang="en-US"/>
          </a:p>
        </p:txBody>
      </p:sp>
    </p:spTree>
    <p:extLst>
      <p:ext uri="{BB962C8B-B14F-4D97-AF65-F5344CB8AC3E}">
        <p14:creationId xmlns:p14="http://schemas.microsoft.com/office/powerpoint/2010/main" val="382836900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50" r:id="rId14"/>
    <p:sldLayoutId id="2147483651" r:id="rId15"/>
    <p:sldLayoutId id="214748365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73667-7ACA-B06B-4616-17E41108E7F4}"/>
            </a:ext>
          </a:extLst>
        </p:cNvPr>
        <p:cNvGrpSpPr/>
        <p:nvPr/>
      </p:nvGrpSpPr>
      <p:grpSpPr>
        <a:xfrm>
          <a:off x="0" y="0"/>
          <a:ext cx="0" cy="0"/>
          <a:chOff x="0" y="0"/>
          <a:chExt cx="0" cy="0"/>
        </a:xfrm>
      </p:grpSpPr>
      <p:pic>
        <p:nvPicPr>
          <p:cNvPr id="4" name="Picture 3" descr="A city with a river and trees&#10;&#10;AI-generated content may be incorrect.">
            <a:extLst>
              <a:ext uri="{FF2B5EF4-FFF2-40B4-BE49-F238E27FC236}">
                <a16:creationId xmlns:a16="http://schemas.microsoft.com/office/drawing/2014/main" id="{6D6058B6-E428-460F-0FF3-2449FAD12D1F}"/>
              </a:ext>
            </a:extLst>
          </p:cNvPr>
          <p:cNvPicPr>
            <a:picLocks noChangeAspect="1"/>
          </p:cNvPicPr>
          <p:nvPr/>
        </p:nvPicPr>
        <p:blipFill>
          <a:blip r:embed="rId2"/>
          <a:stretch>
            <a:fillRect/>
          </a:stretch>
        </p:blipFill>
        <p:spPr>
          <a:xfrm>
            <a:off x="4701806" y="0"/>
            <a:ext cx="7490193" cy="4208106"/>
          </a:xfrm>
          <a:prstGeom prst="rect">
            <a:avLst/>
          </a:prstGeom>
        </p:spPr>
      </p:pic>
      <p:sp>
        <p:nvSpPr>
          <p:cNvPr id="7" name="Title 6">
            <a:extLst>
              <a:ext uri="{FF2B5EF4-FFF2-40B4-BE49-F238E27FC236}">
                <a16:creationId xmlns:a16="http://schemas.microsoft.com/office/drawing/2014/main" id="{0EAFC0FE-C048-4D3F-813F-369CA9275AB1}"/>
              </a:ext>
            </a:extLst>
          </p:cNvPr>
          <p:cNvSpPr>
            <a:spLocks noGrp="1"/>
          </p:cNvSpPr>
          <p:nvPr>
            <p:ph type="title"/>
          </p:nvPr>
        </p:nvSpPr>
        <p:spPr>
          <a:xfrm>
            <a:off x="4683966" y="4805265"/>
            <a:ext cx="7224531" cy="1567993"/>
          </a:xfrm>
        </p:spPr>
        <p:txBody>
          <a:bodyPr/>
          <a:lstStyle/>
          <a:p>
            <a:r>
              <a:rPr lang="en-US" sz="4000" dirty="0"/>
              <a:t>IIA Chattanooga Area Chapter </a:t>
            </a:r>
            <a:br>
              <a:rPr lang="en-US" sz="4000" dirty="0"/>
            </a:br>
            <a:r>
              <a:rPr lang="en-US" sz="4000" b="0" dirty="0"/>
              <a:t>2024-2025 Annual Report</a:t>
            </a:r>
          </a:p>
        </p:txBody>
      </p:sp>
    </p:spTree>
    <p:extLst>
      <p:ext uri="{BB962C8B-B14F-4D97-AF65-F5344CB8AC3E}">
        <p14:creationId xmlns:p14="http://schemas.microsoft.com/office/powerpoint/2010/main" val="187235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President’s Message</a:t>
            </a:r>
          </a:p>
        </p:txBody>
      </p:sp>
      <p:sp>
        <p:nvSpPr>
          <p:cNvPr id="3" name="TextBox 2">
            <a:extLst>
              <a:ext uri="{FF2B5EF4-FFF2-40B4-BE49-F238E27FC236}">
                <a16:creationId xmlns:a16="http://schemas.microsoft.com/office/drawing/2014/main" id="{FCBE74AB-58FB-13F1-8024-9801722FED22}"/>
              </a:ext>
            </a:extLst>
          </p:cNvPr>
          <p:cNvSpPr txBox="1"/>
          <p:nvPr/>
        </p:nvSpPr>
        <p:spPr>
          <a:xfrm>
            <a:off x="632319" y="1422400"/>
            <a:ext cx="11033208" cy="4401205"/>
          </a:xfrm>
          <a:prstGeom prst="rect">
            <a:avLst/>
          </a:prstGeom>
          <a:noFill/>
        </p:spPr>
        <p:txBody>
          <a:bodyPr wrap="square" rtlCol="0">
            <a:spAutoFit/>
          </a:bodyPr>
          <a:lstStyle/>
          <a:p>
            <a:pPr marL="0" marR="0">
              <a:buNone/>
            </a:pPr>
            <a:r>
              <a:rPr lang="en-US" sz="1400" dirty="0">
                <a:solidFill>
                  <a:srgbClr val="1F497D"/>
                </a:solidFill>
                <a:effectLst/>
                <a:latin typeface="Calibri" panose="020F0502020204030204" pitchFamily="34" charset="0"/>
                <a:ea typeface="Aptos" panose="020B0004020202020204" pitchFamily="34" charset="0"/>
                <a:cs typeface="Aptos" panose="020B0004020202020204" pitchFamily="34" charset="0"/>
              </a:rPr>
              <a:t>As we end the chapter year, I wish to express my gratitude and appreciation for trusting me to serve as your Chapter President. I have been surrounded by amazing officers, volunteers, and board members who believe in Internal Audit’s mission and the Chattanooga area. Without their dedication, the Chapter would not achieve our mission to cultivate and promote knowledge and information concerning internal audit.  I thank you all for your efforts and applaud your dedication to the Internal Audit profession.</a:t>
            </a:r>
            <a:endParaRPr lang="en-US" sz="1400" dirty="0">
              <a:effectLst/>
              <a:latin typeface="Aptos" panose="020B0004020202020204" pitchFamily="34" charset="0"/>
              <a:ea typeface="Times New Roman" panose="02020603050405020304" pitchFamily="18" charset="0"/>
              <a:cs typeface="Aptos" panose="020B0004020202020204" pitchFamily="34" charset="0"/>
            </a:endParaRPr>
          </a:p>
          <a:p>
            <a:pPr marL="0" marR="0">
              <a:buNone/>
            </a:pPr>
            <a:r>
              <a:rPr lang="en-US" sz="1400" dirty="0">
                <a:solidFill>
                  <a:srgbClr val="1F497D"/>
                </a:solidFill>
                <a:effectLst/>
                <a:latin typeface="Calibri" panose="020F0502020204030204" pitchFamily="34" charset="0"/>
                <a:ea typeface="Aptos" panose="020B0004020202020204" pitchFamily="34" charset="0"/>
                <a:cs typeface="Aptos" panose="020B0004020202020204" pitchFamily="34" charset="0"/>
              </a:rPr>
              <a:t> </a:t>
            </a:r>
            <a:endParaRPr lang="en-US" sz="1400" dirty="0">
              <a:effectLst/>
              <a:latin typeface="Aptos" panose="020B0004020202020204" pitchFamily="34" charset="0"/>
              <a:ea typeface="Times New Roman" panose="02020603050405020304" pitchFamily="18" charset="0"/>
              <a:cs typeface="Aptos" panose="020B0004020202020204" pitchFamily="34" charset="0"/>
            </a:endParaRPr>
          </a:p>
          <a:p>
            <a:pPr marL="0" marR="0">
              <a:buNone/>
            </a:pPr>
            <a:r>
              <a:rPr lang="en-US" sz="1400" dirty="0">
                <a:solidFill>
                  <a:srgbClr val="1F497D"/>
                </a:solidFill>
                <a:effectLst/>
                <a:latin typeface="Calibri" panose="020F0502020204030204" pitchFamily="34" charset="0"/>
                <a:ea typeface="Aptos" panose="020B0004020202020204" pitchFamily="34" charset="0"/>
                <a:cs typeface="Aptos" panose="020B0004020202020204" pitchFamily="34" charset="0"/>
              </a:rPr>
              <a:t>The 2024 –2025 chapter year has been a year of success, but also a year of focus. Providing continuing education in the post-Covid era brings many considerations and our chapter has risen to the challenge by combining both in-person and virtual events. This year, the chapter provided ten continuing professional education hours with presentations from six speakers.  However, membership attendance at chapter events remains a significant focus.</a:t>
            </a:r>
            <a:endParaRPr lang="en-US" sz="1400" dirty="0">
              <a:effectLst/>
              <a:latin typeface="Aptos" panose="020B0004020202020204" pitchFamily="34" charset="0"/>
              <a:ea typeface="Times New Roman" panose="02020603050405020304" pitchFamily="18" charset="0"/>
              <a:cs typeface="Aptos" panose="020B0004020202020204" pitchFamily="34" charset="0"/>
            </a:endParaRPr>
          </a:p>
          <a:p>
            <a:pPr marL="0" marR="0">
              <a:buNone/>
            </a:pPr>
            <a:r>
              <a:rPr lang="en-US" sz="1400" dirty="0">
                <a:solidFill>
                  <a:srgbClr val="1F497D"/>
                </a:solidFill>
                <a:effectLst/>
                <a:latin typeface="Calibri" panose="020F0502020204030204" pitchFamily="34" charset="0"/>
                <a:ea typeface="Aptos" panose="020B0004020202020204" pitchFamily="34" charset="0"/>
                <a:cs typeface="Aptos" panose="020B0004020202020204" pitchFamily="34" charset="0"/>
              </a:rPr>
              <a:t> </a:t>
            </a:r>
            <a:endParaRPr lang="en-US" sz="1400" dirty="0">
              <a:effectLst/>
              <a:latin typeface="Aptos" panose="020B0004020202020204" pitchFamily="34" charset="0"/>
              <a:ea typeface="Times New Roman" panose="02020603050405020304" pitchFamily="18" charset="0"/>
              <a:cs typeface="Aptos" panose="020B0004020202020204" pitchFamily="34" charset="0"/>
            </a:endParaRPr>
          </a:p>
          <a:p>
            <a:pPr marL="0" marR="0">
              <a:buNone/>
            </a:pPr>
            <a:r>
              <a:rPr lang="en-US" sz="1400" dirty="0">
                <a:solidFill>
                  <a:srgbClr val="1F497D"/>
                </a:solidFill>
                <a:effectLst/>
                <a:latin typeface="Calibri" panose="020F0502020204030204" pitchFamily="34" charset="0"/>
                <a:ea typeface="Aptos" panose="020B0004020202020204" pitchFamily="34" charset="0"/>
                <a:cs typeface="Aptos" panose="020B0004020202020204" pitchFamily="34" charset="0"/>
              </a:rPr>
              <a:t>Connecting with colleagues can lead to greater job satisfaction, more meaningful work relationships, and ultimately, greater personal and professional success. Even with all the distractions that </a:t>
            </a:r>
            <a:r>
              <a:rPr lang="en-US" sz="1400" dirty="0">
                <a:solidFill>
                  <a:srgbClr val="1F497D"/>
                </a:solidFill>
                <a:latin typeface="Calibri" panose="020F0502020204030204" pitchFamily="34" charset="0"/>
                <a:ea typeface="Aptos" panose="020B0004020202020204" pitchFamily="34" charset="0"/>
                <a:cs typeface="Aptos" panose="020B0004020202020204" pitchFamily="34" charset="0"/>
              </a:rPr>
              <a:t>the</a:t>
            </a:r>
            <a:r>
              <a:rPr lang="en-US" sz="1400" dirty="0">
                <a:solidFill>
                  <a:srgbClr val="1F497D"/>
                </a:solidFill>
                <a:effectLst/>
                <a:latin typeface="Calibri" panose="020F0502020204030204" pitchFamily="34" charset="0"/>
                <a:ea typeface="Aptos" panose="020B0004020202020204" pitchFamily="34" charset="0"/>
                <a:cs typeface="Aptos" panose="020B0004020202020204" pitchFamily="34" charset="0"/>
              </a:rPr>
              <a:t> world can throw at us, I believe the Chattanooga Chapter will continue to strive to promote personal and professional success though our chapter activities. I have been enriched beyond measure by my involvement in this wonderful organization. Get out of your comfort zone, talk to people, ask for help, offer help – the Chattanooga IIA has so much to offer and I want you to take advantage of it all!</a:t>
            </a:r>
            <a:endParaRPr lang="en-US" sz="1400" dirty="0">
              <a:effectLst/>
              <a:latin typeface="Aptos" panose="020B0004020202020204" pitchFamily="34" charset="0"/>
              <a:ea typeface="Times New Roman" panose="02020603050405020304" pitchFamily="18" charset="0"/>
              <a:cs typeface="Aptos" panose="020B0004020202020204" pitchFamily="34" charset="0"/>
            </a:endParaRPr>
          </a:p>
          <a:p>
            <a:pPr marL="0" marR="0">
              <a:buNone/>
            </a:pPr>
            <a:r>
              <a:rPr lang="en-US" sz="1400" dirty="0">
                <a:solidFill>
                  <a:srgbClr val="1F497D"/>
                </a:solidFill>
                <a:effectLst/>
                <a:latin typeface="Calibri" panose="020F0502020204030204" pitchFamily="34" charset="0"/>
                <a:ea typeface="Aptos" panose="020B0004020202020204" pitchFamily="34" charset="0"/>
                <a:cs typeface="Aptos" panose="020B0004020202020204" pitchFamily="34" charset="0"/>
              </a:rPr>
              <a:t> </a:t>
            </a:r>
            <a:endParaRPr lang="en-US" sz="1400" dirty="0">
              <a:effectLst/>
              <a:latin typeface="Aptos" panose="020B0004020202020204" pitchFamily="34" charset="0"/>
              <a:ea typeface="Times New Roman" panose="02020603050405020304" pitchFamily="18" charset="0"/>
              <a:cs typeface="Aptos" panose="020B0004020202020204" pitchFamily="34" charset="0"/>
            </a:endParaRPr>
          </a:p>
          <a:p>
            <a:pPr marL="0" marR="0">
              <a:buNone/>
            </a:pPr>
            <a:r>
              <a:rPr lang="en-US" sz="1400" dirty="0">
                <a:solidFill>
                  <a:srgbClr val="1F497D"/>
                </a:solidFill>
                <a:effectLst/>
                <a:latin typeface="Calibri" panose="020F0502020204030204" pitchFamily="34" charset="0"/>
                <a:ea typeface="Aptos" panose="020B0004020202020204" pitchFamily="34" charset="0"/>
                <a:cs typeface="Aptos" panose="020B0004020202020204" pitchFamily="34" charset="0"/>
              </a:rPr>
              <a:t>Looking forward, the new Chapter Officers are planning for a great 2025–2026 and it will be the Chapter’s </a:t>
            </a:r>
            <a:r>
              <a:rPr lang="en-US" sz="1400" b="1" dirty="0">
                <a:solidFill>
                  <a:srgbClr val="1F497D"/>
                </a:solidFill>
                <a:effectLst/>
                <a:latin typeface="Calibri" panose="020F0502020204030204" pitchFamily="34" charset="0"/>
                <a:ea typeface="Aptos" panose="020B0004020202020204" pitchFamily="34" charset="0"/>
                <a:cs typeface="Aptos" panose="020B0004020202020204" pitchFamily="34" charset="0"/>
              </a:rPr>
              <a:t>45th </a:t>
            </a:r>
            <a:r>
              <a:rPr lang="en-US" sz="1400" dirty="0">
                <a:solidFill>
                  <a:srgbClr val="1F497D"/>
                </a:solidFill>
                <a:effectLst/>
                <a:latin typeface="Calibri" panose="020F0502020204030204" pitchFamily="34" charset="0"/>
                <a:ea typeface="Aptos" panose="020B0004020202020204" pitchFamily="34" charset="0"/>
                <a:cs typeface="Aptos" panose="020B0004020202020204" pitchFamily="34" charset="0"/>
              </a:rPr>
              <a:t>year.</a:t>
            </a:r>
            <a:r>
              <a:rPr lang="en-US" sz="1400" b="1" dirty="0">
                <a:solidFill>
                  <a:srgbClr val="1F497D"/>
                </a:solidFill>
                <a:effectLst/>
                <a:latin typeface="Calibri" panose="020F0502020204030204" pitchFamily="34" charset="0"/>
                <a:ea typeface="Aptos" panose="020B0004020202020204" pitchFamily="34" charset="0"/>
                <a:cs typeface="Aptos" panose="020B0004020202020204" pitchFamily="34" charset="0"/>
              </a:rPr>
              <a:t> </a:t>
            </a:r>
            <a:r>
              <a:rPr lang="en-US" sz="1400" dirty="0">
                <a:solidFill>
                  <a:srgbClr val="1F497D"/>
                </a:solidFill>
                <a:effectLst/>
                <a:latin typeface="Calibri" panose="020F0502020204030204" pitchFamily="34" charset="0"/>
                <a:ea typeface="Aptos" panose="020B0004020202020204" pitchFamily="34" charset="0"/>
                <a:cs typeface="Aptos" panose="020B0004020202020204" pitchFamily="34" charset="0"/>
              </a:rPr>
              <a:t>I plan to give them my support and I hope you will too.  </a:t>
            </a:r>
            <a:endParaRPr lang="en-US" sz="1400" dirty="0">
              <a:effectLst/>
              <a:latin typeface="Aptos" panose="020B0004020202020204" pitchFamily="34" charset="0"/>
              <a:ea typeface="Times New Roman" panose="02020603050405020304" pitchFamily="18" charset="0"/>
              <a:cs typeface="Aptos" panose="020B0004020202020204" pitchFamily="34" charset="0"/>
            </a:endParaRPr>
          </a:p>
          <a:p>
            <a:pPr marL="0" marR="0">
              <a:buNone/>
            </a:pPr>
            <a:r>
              <a:rPr lang="en-US" sz="1400" dirty="0">
                <a:solidFill>
                  <a:srgbClr val="1F497D"/>
                </a:solidFill>
                <a:effectLst/>
                <a:latin typeface="Calibri" panose="020F0502020204030204" pitchFamily="34" charset="0"/>
                <a:ea typeface="Aptos" panose="020B0004020202020204" pitchFamily="34" charset="0"/>
                <a:cs typeface="Aptos" panose="020B0004020202020204" pitchFamily="34" charset="0"/>
              </a:rPr>
              <a:t> </a:t>
            </a:r>
            <a:endParaRPr lang="en-US" sz="1400" dirty="0">
              <a:effectLst/>
              <a:latin typeface="Aptos" panose="020B0004020202020204" pitchFamily="34" charset="0"/>
              <a:ea typeface="Times New Roman" panose="02020603050405020304" pitchFamily="18" charset="0"/>
              <a:cs typeface="Aptos" panose="020B0004020202020204" pitchFamily="34" charset="0"/>
            </a:endParaRPr>
          </a:p>
          <a:p>
            <a:pPr marL="0" marR="0">
              <a:buNone/>
            </a:pPr>
            <a:r>
              <a:rPr lang="en-US" sz="1400" dirty="0">
                <a:solidFill>
                  <a:srgbClr val="1F497D"/>
                </a:solidFill>
                <a:effectLst/>
                <a:latin typeface="Calibri" panose="020F0502020204030204" pitchFamily="34" charset="0"/>
                <a:ea typeface="Aptos" panose="020B0004020202020204" pitchFamily="34" charset="0"/>
                <a:cs typeface="Aptos" panose="020B0004020202020204" pitchFamily="34" charset="0"/>
              </a:rPr>
              <a:t>Sincerely,</a:t>
            </a:r>
            <a:endParaRPr lang="en-US" sz="1400" dirty="0">
              <a:effectLst/>
              <a:latin typeface="Aptos" panose="020B0004020202020204" pitchFamily="34" charset="0"/>
              <a:ea typeface="Times New Roman" panose="02020603050405020304" pitchFamily="18" charset="0"/>
              <a:cs typeface="Aptos" panose="020B0004020202020204" pitchFamily="34" charset="0"/>
            </a:endParaRPr>
          </a:p>
          <a:p>
            <a:pPr marL="0" marR="0"/>
            <a:r>
              <a:rPr lang="en-US" sz="1400" dirty="0">
                <a:solidFill>
                  <a:srgbClr val="1F497D"/>
                </a:solidFill>
                <a:effectLst/>
                <a:latin typeface="Calibri" panose="020F0502020204030204" pitchFamily="34" charset="0"/>
                <a:ea typeface="Aptos" panose="020B0004020202020204" pitchFamily="34" charset="0"/>
                <a:cs typeface="Aptos" panose="020B0004020202020204" pitchFamily="34" charset="0"/>
              </a:rPr>
              <a:t>Kimberly Clingan</a:t>
            </a:r>
            <a:endParaRPr lang="en-US" sz="1400" dirty="0">
              <a:effectLst/>
              <a:latin typeface="Aptos" panose="020B0004020202020204" pitchFamily="34" charset="0"/>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712091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86E16E-87C9-583C-D810-46CD2B553A18}"/>
              </a:ext>
            </a:extLst>
          </p:cNvPr>
          <p:cNvSpPr>
            <a:spLocks noGrp="1"/>
          </p:cNvSpPr>
          <p:nvPr>
            <p:ph type="body" sz="quarter" idx="13"/>
          </p:nvPr>
        </p:nvSpPr>
        <p:spPr/>
        <p:txBody>
          <a:bodyPr/>
          <a:lstStyle/>
          <a:p>
            <a:r>
              <a:rPr lang="en-US" dirty="0"/>
              <a:t>Chapter Membership</a:t>
            </a:r>
          </a:p>
        </p:txBody>
      </p:sp>
      <p:pic>
        <p:nvPicPr>
          <p:cNvPr id="5" name="Graphic 4" descr="Group success outline">
            <a:extLst>
              <a:ext uri="{FF2B5EF4-FFF2-40B4-BE49-F238E27FC236}">
                <a16:creationId xmlns:a16="http://schemas.microsoft.com/office/drawing/2014/main" id="{95FD98D0-257A-05FA-E2FD-0B686E39C4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2296" y="1768508"/>
            <a:ext cx="1173481" cy="1173481"/>
          </a:xfrm>
          <a:prstGeom prst="rect">
            <a:avLst/>
          </a:prstGeom>
        </p:spPr>
      </p:pic>
      <p:sp>
        <p:nvSpPr>
          <p:cNvPr id="6" name="TextBox 5">
            <a:extLst>
              <a:ext uri="{FF2B5EF4-FFF2-40B4-BE49-F238E27FC236}">
                <a16:creationId xmlns:a16="http://schemas.microsoft.com/office/drawing/2014/main" id="{79D0A5A1-3C77-39F8-47D1-C9A3BCB316FB}"/>
              </a:ext>
            </a:extLst>
          </p:cNvPr>
          <p:cNvSpPr txBox="1"/>
          <p:nvPr/>
        </p:nvSpPr>
        <p:spPr>
          <a:xfrm>
            <a:off x="2574857" y="2006786"/>
            <a:ext cx="3464088" cy="584775"/>
          </a:xfrm>
          <a:prstGeom prst="rect">
            <a:avLst/>
          </a:prstGeom>
          <a:noFill/>
        </p:spPr>
        <p:txBody>
          <a:bodyPr wrap="square" rtlCol="0">
            <a:spAutoFit/>
          </a:bodyPr>
          <a:lstStyle/>
          <a:p>
            <a:r>
              <a:rPr lang="en-US" sz="3200" b="1" dirty="0">
                <a:solidFill>
                  <a:srgbClr val="0070C0"/>
                </a:solidFill>
              </a:rPr>
              <a:t>130 total members</a:t>
            </a:r>
          </a:p>
        </p:txBody>
      </p:sp>
      <p:pic>
        <p:nvPicPr>
          <p:cNvPr id="8" name="Graphic 7" descr="Badge Tick with solid fill">
            <a:extLst>
              <a:ext uri="{FF2B5EF4-FFF2-40B4-BE49-F238E27FC236}">
                <a16:creationId xmlns:a16="http://schemas.microsoft.com/office/drawing/2014/main" id="{8FCD0721-2C0A-92AC-E209-AEF9CE61F3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2296" y="2990692"/>
            <a:ext cx="1284673" cy="1284673"/>
          </a:xfrm>
          <a:prstGeom prst="rect">
            <a:avLst/>
          </a:prstGeom>
        </p:spPr>
      </p:pic>
      <p:sp>
        <p:nvSpPr>
          <p:cNvPr id="9" name="TextBox 8">
            <a:extLst>
              <a:ext uri="{FF2B5EF4-FFF2-40B4-BE49-F238E27FC236}">
                <a16:creationId xmlns:a16="http://schemas.microsoft.com/office/drawing/2014/main" id="{4BD81E5B-2453-C535-3E52-D4D41FE4A011}"/>
              </a:ext>
            </a:extLst>
          </p:cNvPr>
          <p:cNvSpPr txBox="1"/>
          <p:nvPr/>
        </p:nvSpPr>
        <p:spPr>
          <a:xfrm>
            <a:off x="2556509" y="3429000"/>
            <a:ext cx="3464088" cy="584775"/>
          </a:xfrm>
          <a:prstGeom prst="rect">
            <a:avLst/>
          </a:prstGeom>
          <a:noFill/>
        </p:spPr>
        <p:txBody>
          <a:bodyPr wrap="square" rtlCol="0">
            <a:spAutoFit/>
          </a:bodyPr>
          <a:lstStyle/>
          <a:p>
            <a:r>
              <a:rPr lang="en-US" sz="3200" b="1" dirty="0">
                <a:solidFill>
                  <a:srgbClr val="00B050"/>
                </a:solidFill>
              </a:rPr>
              <a:t>4 certified this year</a:t>
            </a:r>
          </a:p>
        </p:txBody>
      </p:sp>
      <p:pic>
        <p:nvPicPr>
          <p:cNvPr id="11" name="Graphic 10" descr="Graduation cap with solid fill">
            <a:extLst>
              <a:ext uri="{FF2B5EF4-FFF2-40B4-BE49-F238E27FC236}">
                <a16:creationId xmlns:a16="http://schemas.microsoft.com/office/drawing/2014/main" id="{FEA9623B-ECDC-D7DF-8762-554834FD7B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81750" y="3101885"/>
            <a:ext cx="1173480" cy="1173480"/>
          </a:xfrm>
          <a:prstGeom prst="rect">
            <a:avLst/>
          </a:prstGeom>
        </p:spPr>
      </p:pic>
      <p:sp>
        <p:nvSpPr>
          <p:cNvPr id="12" name="TextBox 11">
            <a:extLst>
              <a:ext uri="{FF2B5EF4-FFF2-40B4-BE49-F238E27FC236}">
                <a16:creationId xmlns:a16="http://schemas.microsoft.com/office/drawing/2014/main" id="{975708F8-E406-A11D-2534-588BCDFA1483}"/>
              </a:ext>
            </a:extLst>
          </p:cNvPr>
          <p:cNvSpPr txBox="1"/>
          <p:nvPr/>
        </p:nvSpPr>
        <p:spPr>
          <a:xfrm>
            <a:off x="7684770" y="2010620"/>
            <a:ext cx="3471101" cy="584775"/>
          </a:xfrm>
          <a:prstGeom prst="rect">
            <a:avLst/>
          </a:prstGeom>
          <a:noFill/>
        </p:spPr>
        <p:txBody>
          <a:bodyPr wrap="square" rtlCol="0">
            <a:spAutoFit/>
          </a:bodyPr>
          <a:lstStyle/>
          <a:p>
            <a:r>
              <a:rPr lang="en-US" sz="3200" b="1" dirty="0">
                <a:solidFill>
                  <a:srgbClr val="00B050"/>
                </a:solidFill>
              </a:rPr>
              <a:t>10 board members</a:t>
            </a:r>
          </a:p>
        </p:txBody>
      </p:sp>
      <p:pic>
        <p:nvPicPr>
          <p:cNvPr id="14" name="Graphic 13" descr="Board Of Directors with solid fill">
            <a:extLst>
              <a:ext uri="{FF2B5EF4-FFF2-40B4-BE49-F238E27FC236}">
                <a16:creationId xmlns:a16="http://schemas.microsoft.com/office/drawing/2014/main" id="{80B3F1AE-B2AF-1EA3-4E29-F59A9C90C1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11290" y="1824704"/>
            <a:ext cx="914400" cy="914400"/>
          </a:xfrm>
          <a:prstGeom prst="rect">
            <a:avLst/>
          </a:prstGeom>
        </p:spPr>
      </p:pic>
      <p:sp>
        <p:nvSpPr>
          <p:cNvPr id="15" name="TextBox 14">
            <a:extLst>
              <a:ext uri="{FF2B5EF4-FFF2-40B4-BE49-F238E27FC236}">
                <a16:creationId xmlns:a16="http://schemas.microsoft.com/office/drawing/2014/main" id="{1569F262-5843-456A-7D31-CC40766C465C}"/>
              </a:ext>
            </a:extLst>
          </p:cNvPr>
          <p:cNvSpPr txBox="1"/>
          <p:nvPr/>
        </p:nvSpPr>
        <p:spPr>
          <a:xfrm>
            <a:off x="7684770" y="3429000"/>
            <a:ext cx="3701136" cy="584775"/>
          </a:xfrm>
          <a:prstGeom prst="rect">
            <a:avLst/>
          </a:prstGeom>
          <a:noFill/>
          <a:ln>
            <a:noFill/>
          </a:ln>
        </p:spPr>
        <p:txBody>
          <a:bodyPr wrap="square" rtlCol="0">
            <a:spAutoFit/>
          </a:bodyPr>
          <a:lstStyle/>
          <a:p>
            <a:r>
              <a:rPr lang="en-US" sz="3200" b="1" dirty="0">
                <a:solidFill>
                  <a:srgbClr val="0070C0"/>
                </a:solidFill>
              </a:rPr>
              <a:t>25 student members</a:t>
            </a:r>
          </a:p>
        </p:txBody>
      </p:sp>
      <p:sp>
        <p:nvSpPr>
          <p:cNvPr id="23" name="TextBox 22">
            <a:extLst>
              <a:ext uri="{FF2B5EF4-FFF2-40B4-BE49-F238E27FC236}">
                <a16:creationId xmlns:a16="http://schemas.microsoft.com/office/drawing/2014/main" id="{5551E701-E941-A37E-7D9F-CE75ACE29890}"/>
              </a:ext>
            </a:extLst>
          </p:cNvPr>
          <p:cNvSpPr txBox="1"/>
          <p:nvPr/>
        </p:nvSpPr>
        <p:spPr>
          <a:xfrm>
            <a:off x="2521518" y="4538673"/>
            <a:ext cx="3464088" cy="1077218"/>
          </a:xfrm>
          <a:prstGeom prst="rect">
            <a:avLst/>
          </a:prstGeom>
          <a:noFill/>
        </p:spPr>
        <p:txBody>
          <a:bodyPr wrap="square" rtlCol="0">
            <a:spAutoFit/>
          </a:bodyPr>
          <a:lstStyle/>
          <a:p>
            <a:r>
              <a:rPr lang="en-US" sz="3200" b="1" dirty="0">
                <a:solidFill>
                  <a:srgbClr val="0070C0"/>
                </a:solidFill>
              </a:rPr>
              <a:t>4 new professional</a:t>
            </a:r>
          </a:p>
          <a:p>
            <a:r>
              <a:rPr lang="en-US" sz="3200" b="1" dirty="0">
                <a:solidFill>
                  <a:srgbClr val="0070C0"/>
                </a:solidFill>
              </a:rPr>
              <a:t>members</a:t>
            </a:r>
          </a:p>
        </p:txBody>
      </p:sp>
      <p:pic>
        <p:nvPicPr>
          <p:cNvPr id="24" name="Graphic 23" descr="Sprouting Seed with solid fill">
            <a:extLst>
              <a:ext uri="{FF2B5EF4-FFF2-40B4-BE49-F238E27FC236}">
                <a16:creationId xmlns:a16="http://schemas.microsoft.com/office/drawing/2014/main" id="{02AEE5B5-F585-30E4-C52D-43F3BC97247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91602" y="4436219"/>
            <a:ext cx="1124175" cy="1124175"/>
          </a:xfrm>
          <a:prstGeom prst="rect">
            <a:avLst/>
          </a:prstGeom>
        </p:spPr>
      </p:pic>
      <p:pic>
        <p:nvPicPr>
          <p:cNvPr id="26" name="Graphic 25" descr="Cheers with solid fill">
            <a:extLst>
              <a:ext uri="{FF2B5EF4-FFF2-40B4-BE49-F238E27FC236}">
                <a16:creationId xmlns:a16="http://schemas.microsoft.com/office/drawing/2014/main" id="{3D12EF95-5686-CC6F-4CF3-9EFC758423F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15194" y="4538672"/>
            <a:ext cx="1049337" cy="1049337"/>
          </a:xfrm>
          <a:prstGeom prst="rect">
            <a:avLst/>
          </a:prstGeom>
        </p:spPr>
      </p:pic>
      <p:sp>
        <p:nvSpPr>
          <p:cNvPr id="27" name="TextBox 26">
            <a:extLst>
              <a:ext uri="{FF2B5EF4-FFF2-40B4-BE49-F238E27FC236}">
                <a16:creationId xmlns:a16="http://schemas.microsoft.com/office/drawing/2014/main" id="{5777408A-34D0-D97C-740D-9697F090970C}"/>
              </a:ext>
            </a:extLst>
          </p:cNvPr>
          <p:cNvSpPr txBox="1"/>
          <p:nvPr/>
        </p:nvSpPr>
        <p:spPr>
          <a:xfrm>
            <a:off x="7684769" y="4703485"/>
            <a:ext cx="3471101" cy="584775"/>
          </a:xfrm>
          <a:prstGeom prst="rect">
            <a:avLst/>
          </a:prstGeom>
          <a:noFill/>
        </p:spPr>
        <p:txBody>
          <a:bodyPr wrap="square" rtlCol="0">
            <a:spAutoFit/>
          </a:bodyPr>
          <a:lstStyle/>
          <a:p>
            <a:r>
              <a:rPr lang="en-US" sz="3200" b="1" dirty="0">
                <a:solidFill>
                  <a:srgbClr val="00B050"/>
                </a:solidFill>
              </a:rPr>
              <a:t>3 new volunteers</a:t>
            </a:r>
          </a:p>
        </p:txBody>
      </p:sp>
    </p:spTree>
    <p:extLst>
      <p:ext uri="{BB962C8B-B14F-4D97-AF65-F5344CB8AC3E}">
        <p14:creationId xmlns:p14="http://schemas.microsoft.com/office/powerpoint/2010/main" val="2502188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4117EE-0379-A6A1-9C7E-50D9B9ECD1CA}"/>
              </a:ext>
            </a:extLst>
          </p:cNvPr>
          <p:cNvSpPr>
            <a:spLocks noGrp="1"/>
          </p:cNvSpPr>
          <p:nvPr>
            <p:ph type="body" sz="quarter" idx="13"/>
          </p:nvPr>
        </p:nvSpPr>
        <p:spPr/>
        <p:txBody>
          <a:bodyPr/>
          <a:lstStyle/>
          <a:p>
            <a:r>
              <a:rPr lang="en-US" dirty="0"/>
              <a:t>2024-2025 Board Members</a:t>
            </a:r>
          </a:p>
        </p:txBody>
      </p:sp>
      <p:graphicFrame>
        <p:nvGraphicFramePr>
          <p:cNvPr id="4" name="Table 3">
            <a:extLst>
              <a:ext uri="{FF2B5EF4-FFF2-40B4-BE49-F238E27FC236}">
                <a16:creationId xmlns:a16="http://schemas.microsoft.com/office/drawing/2014/main" id="{19547E16-3570-A31F-3917-B4B6CEAE3194}"/>
              </a:ext>
            </a:extLst>
          </p:cNvPr>
          <p:cNvGraphicFramePr>
            <a:graphicFrameLocks noGrp="1"/>
          </p:cNvGraphicFramePr>
          <p:nvPr>
            <p:extLst>
              <p:ext uri="{D42A27DB-BD31-4B8C-83A1-F6EECF244321}">
                <p14:modId xmlns:p14="http://schemas.microsoft.com/office/powerpoint/2010/main" val="2038729164"/>
              </p:ext>
            </p:extLst>
          </p:nvPr>
        </p:nvGraphicFramePr>
        <p:xfrm>
          <a:off x="2142565" y="1389529"/>
          <a:ext cx="7593106" cy="4098204"/>
        </p:xfrm>
        <a:graphic>
          <a:graphicData uri="http://schemas.openxmlformats.org/drawingml/2006/table">
            <a:tbl>
              <a:tblPr firstRow="1" firstCol="1" bandRow="1">
                <a:tableStyleId>{5C22544A-7EE6-4342-B048-85BDC9FD1C3A}</a:tableStyleId>
              </a:tblPr>
              <a:tblGrid>
                <a:gridCol w="3178481">
                  <a:extLst>
                    <a:ext uri="{9D8B030D-6E8A-4147-A177-3AD203B41FA5}">
                      <a16:colId xmlns:a16="http://schemas.microsoft.com/office/drawing/2014/main" val="1711113399"/>
                    </a:ext>
                  </a:extLst>
                </a:gridCol>
                <a:gridCol w="4414625">
                  <a:extLst>
                    <a:ext uri="{9D8B030D-6E8A-4147-A177-3AD203B41FA5}">
                      <a16:colId xmlns:a16="http://schemas.microsoft.com/office/drawing/2014/main" val="2021253182"/>
                    </a:ext>
                  </a:extLst>
                </a:gridCol>
              </a:tblGrid>
              <a:tr h="440604">
                <a:tc>
                  <a:txBody>
                    <a:bodyPr/>
                    <a:lstStyle/>
                    <a:p>
                      <a:pPr marL="0" marR="0">
                        <a:spcBef>
                          <a:spcPts val="0"/>
                        </a:spcBef>
                        <a:spcAft>
                          <a:spcPts val="0"/>
                        </a:spcAft>
                      </a:pPr>
                      <a:r>
                        <a:rPr lang="en-US" sz="1600" dirty="0">
                          <a:effectLst/>
                        </a:rPr>
                        <a:t>Board </a:t>
                      </a:r>
                      <a:endParaRPr lang="en-US"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Name</a:t>
                      </a:r>
                      <a:endParaRPr lang="en-US" sz="16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529363588"/>
                  </a:ext>
                </a:extLst>
              </a:tr>
              <a:tr h="220302">
                <a:tc>
                  <a:txBody>
                    <a:bodyPr/>
                    <a:lstStyle/>
                    <a:p>
                      <a:pPr marL="0" marR="0">
                        <a:spcBef>
                          <a:spcPts val="0"/>
                        </a:spcBef>
                        <a:spcAft>
                          <a:spcPts val="0"/>
                        </a:spcAft>
                      </a:pPr>
                      <a:r>
                        <a:rPr lang="en-US" sz="1600">
                          <a:effectLst/>
                        </a:rPr>
                        <a:t>President </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Kim Clingan</a:t>
                      </a:r>
                      <a:endParaRPr lang="en-US" sz="16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301845257"/>
                  </a:ext>
                </a:extLst>
              </a:tr>
              <a:tr h="220302">
                <a:tc>
                  <a:txBody>
                    <a:bodyPr/>
                    <a:lstStyle/>
                    <a:p>
                      <a:pPr marL="0" marR="0">
                        <a:spcBef>
                          <a:spcPts val="0"/>
                        </a:spcBef>
                        <a:spcAft>
                          <a:spcPts val="0"/>
                        </a:spcAft>
                      </a:pPr>
                      <a:r>
                        <a:rPr lang="en-US" sz="1600" dirty="0">
                          <a:effectLst/>
                        </a:rPr>
                        <a:t>Vice President</a:t>
                      </a:r>
                      <a:endParaRPr lang="en-US"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Amanda Conner</a:t>
                      </a:r>
                      <a:endParaRPr lang="en-US" sz="16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140136447"/>
                  </a:ext>
                </a:extLst>
              </a:tr>
              <a:tr h="220302">
                <a:tc>
                  <a:txBody>
                    <a:bodyPr/>
                    <a:lstStyle/>
                    <a:p>
                      <a:pPr marL="0" marR="0">
                        <a:spcBef>
                          <a:spcPts val="0"/>
                        </a:spcBef>
                        <a:spcAft>
                          <a:spcPts val="0"/>
                        </a:spcAft>
                      </a:pPr>
                      <a:r>
                        <a:rPr lang="en-US" sz="1600" dirty="0">
                          <a:effectLst/>
                        </a:rPr>
                        <a:t>Programming </a:t>
                      </a:r>
                      <a:endParaRPr lang="en-US"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Amanda Conner</a:t>
                      </a:r>
                      <a:endParaRPr lang="en-US" sz="16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409070759"/>
                  </a:ext>
                </a:extLst>
              </a:tr>
              <a:tr h="220302">
                <a:tc>
                  <a:txBody>
                    <a:bodyPr/>
                    <a:lstStyle/>
                    <a:p>
                      <a:pPr marL="0" marR="0">
                        <a:spcBef>
                          <a:spcPts val="0"/>
                        </a:spcBef>
                        <a:spcAft>
                          <a:spcPts val="0"/>
                        </a:spcAft>
                      </a:pPr>
                      <a:r>
                        <a:rPr lang="en-US" sz="1600" dirty="0">
                          <a:effectLst/>
                        </a:rPr>
                        <a:t>Secretary </a:t>
                      </a:r>
                      <a:endParaRPr lang="en-US"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Michael Powell</a:t>
                      </a:r>
                      <a:endParaRPr lang="en-US" sz="16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821090107"/>
                  </a:ext>
                </a:extLst>
              </a:tr>
              <a:tr h="220302">
                <a:tc>
                  <a:txBody>
                    <a:bodyPr/>
                    <a:lstStyle/>
                    <a:p>
                      <a:pPr marL="0" marR="0">
                        <a:spcBef>
                          <a:spcPts val="0"/>
                        </a:spcBef>
                        <a:spcAft>
                          <a:spcPts val="0"/>
                        </a:spcAft>
                      </a:pPr>
                      <a:r>
                        <a:rPr lang="en-US" sz="1600" dirty="0">
                          <a:effectLst/>
                        </a:rPr>
                        <a:t>Treasurer </a:t>
                      </a:r>
                      <a:endParaRPr lang="en-US"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Pam Swinney </a:t>
                      </a:r>
                      <a:endParaRPr lang="en-US" sz="16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724800148"/>
                  </a:ext>
                </a:extLst>
              </a:tr>
              <a:tr h="220302">
                <a:tc>
                  <a:txBody>
                    <a:bodyPr/>
                    <a:lstStyle/>
                    <a:p>
                      <a:pPr marL="0" marR="0">
                        <a:spcBef>
                          <a:spcPts val="0"/>
                        </a:spcBef>
                        <a:spcAft>
                          <a:spcPts val="0"/>
                        </a:spcAft>
                      </a:pPr>
                      <a:r>
                        <a:rPr lang="en-US" sz="1600" dirty="0">
                          <a:effectLst/>
                        </a:rPr>
                        <a:t>Membership Officer </a:t>
                      </a:r>
                      <a:endParaRPr lang="en-US"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Pam Swinney </a:t>
                      </a:r>
                      <a:endParaRPr lang="en-US" sz="16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418520755"/>
                  </a:ext>
                </a:extLst>
              </a:tr>
              <a:tr h="220302">
                <a:tc>
                  <a:txBody>
                    <a:bodyPr/>
                    <a:lstStyle/>
                    <a:p>
                      <a:pPr marL="0" marR="0">
                        <a:spcBef>
                          <a:spcPts val="0"/>
                        </a:spcBef>
                        <a:spcAft>
                          <a:spcPts val="0"/>
                        </a:spcAft>
                      </a:pPr>
                      <a:r>
                        <a:rPr lang="en-US" sz="1600" dirty="0">
                          <a:effectLst/>
                        </a:rPr>
                        <a:t>Certification Officer </a:t>
                      </a:r>
                      <a:endParaRPr lang="en-US"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Dennis Cunningham</a:t>
                      </a:r>
                      <a:endParaRPr lang="en-US" sz="16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793338849"/>
                  </a:ext>
                </a:extLst>
              </a:tr>
              <a:tr h="220302">
                <a:tc>
                  <a:txBody>
                    <a:bodyPr/>
                    <a:lstStyle/>
                    <a:p>
                      <a:pPr marL="0" marR="0">
                        <a:spcBef>
                          <a:spcPts val="0"/>
                        </a:spcBef>
                        <a:spcAft>
                          <a:spcPts val="0"/>
                        </a:spcAft>
                      </a:pPr>
                      <a:r>
                        <a:rPr lang="en-US" sz="1600" dirty="0">
                          <a:effectLst/>
                        </a:rPr>
                        <a:t>Academic Relations Chair </a:t>
                      </a:r>
                      <a:endParaRPr lang="en-US"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solidFill>
                            <a:schemeClr val="tx1"/>
                          </a:solidFill>
                          <a:effectLst/>
                          <a:latin typeface="Calibri" panose="020F0502020204030204" pitchFamily="34" charset="0"/>
                          <a:ea typeface="Times New Roman" panose="02020603050405020304" pitchFamily="18" charset="0"/>
                        </a:rPr>
                        <a:t>Richard Walls</a:t>
                      </a:r>
                    </a:p>
                  </a:txBody>
                  <a:tcPr marL="68580" marR="68580" marT="0" marB="0"/>
                </a:tc>
                <a:extLst>
                  <a:ext uri="{0D108BD9-81ED-4DB2-BD59-A6C34878D82A}">
                    <a16:rowId xmlns:a16="http://schemas.microsoft.com/office/drawing/2014/main" val="3043067140"/>
                  </a:ext>
                </a:extLst>
              </a:tr>
              <a:tr h="220302">
                <a:tc>
                  <a:txBody>
                    <a:bodyPr/>
                    <a:lstStyle/>
                    <a:p>
                      <a:pPr marL="0" marR="0">
                        <a:spcBef>
                          <a:spcPts val="0"/>
                        </a:spcBef>
                        <a:spcAft>
                          <a:spcPts val="0"/>
                        </a:spcAft>
                      </a:pPr>
                      <a:r>
                        <a:rPr lang="en-US" sz="1600" dirty="0">
                          <a:effectLst/>
                        </a:rPr>
                        <a:t>Advocacy Chair </a:t>
                      </a:r>
                      <a:endParaRPr lang="en-US"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Richard Walls</a:t>
                      </a:r>
                      <a:endParaRPr lang="en-US" sz="16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779643977"/>
                  </a:ext>
                </a:extLst>
              </a:tr>
              <a:tr h="220302">
                <a:tc>
                  <a:txBody>
                    <a:bodyPr/>
                    <a:lstStyle/>
                    <a:p>
                      <a:pPr marL="0" marR="0">
                        <a:spcBef>
                          <a:spcPts val="0"/>
                        </a:spcBef>
                        <a:spcAft>
                          <a:spcPts val="0"/>
                        </a:spcAft>
                      </a:pPr>
                      <a:r>
                        <a:rPr lang="en-US" sz="1600" dirty="0">
                          <a:effectLst/>
                        </a:rPr>
                        <a:t>Governor/Communications </a:t>
                      </a:r>
                      <a:endParaRPr lang="en-US"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Karen Templeton </a:t>
                      </a:r>
                      <a:endParaRPr lang="en-US" sz="16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416508907"/>
                  </a:ext>
                </a:extLst>
              </a:tr>
              <a:tr h="220302">
                <a:tc>
                  <a:txBody>
                    <a:bodyPr/>
                    <a:lstStyle/>
                    <a:p>
                      <a:pPr marL="0" marR="0">
                        <a:spcBef>
                          <a:spcPts val="0"/>
                        </a:spcBef>
                        <a:spcAft>
                          <a:spcPts val="0"/>
                        </a:spcAft>
                      </a:pPr>
                      <a:r>
                        <a:rPr lang="en-US" sz="1600">
                          <a:effectLst/>
                        </a:rPr>
                        <a:t>Governor </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Lisa Culver </a:t>
                      </a:r>
                      <a:endParaRPr lang="en-US" sz="160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855663765"/>
                  </a:ext>
                </a:extLst>
              </a:tr>
              <a:tr h="220302">
                <a:tc>
                  <a:txBody>
                    <a:bodyPr/>
                    <a:lstStyle/>
                    <a:p>
                      <a:pPr marL="0" marR="0">
                        <a:spcBef>
                          <a:spcPts val="0"/>
                        </a:spcBef>
                        <a:spcAft>
                          <a:spcPts val="0"/>
                        </a:spcAft>
                      </a:pPr>
                      <a:r>
                        <a:rPr lang="en-US" sz="1600">
                          <a:effectLst/>
                        </a:rPr>
                        <a:t>Governor </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rPr>
                        <a:t>Susanne Fuller </a:t>
                      </a:r>
                      <a:endParaRPr lang="en-US" sz="160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052880816"/>
                  </a:ext>
                </a:extLst>
              </a:tr>
              <a:tr h="220302">
                <a:tc>
                  <a:txBody>
                    <a:bodyPr/>
                    <a:lstStyle/>
                    <a:p>
                      <a:pPr marL="0" marR="0">
                        <a:spcBef>
                          <a:spcPts val="0"/>
                        </a:spcBef>
                        <a:spcAft>
                          <a:spcPts val="0"/>
                        </a:spcAft>
                      </a:pPr>
                      <a:r>
                        <a:rPr lang="en-US" sz="1600">
                          <a:effectLst/>
                        </a:rPr>
                        <a:t>Governor (Student) </a:t>
                      </a:r>
                      <a:endParaRPr lang="en-US" sz="160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solidFill>
                            <a:schemeClr val="tx1"/>
                          </a:solidFill>
                          <a:effectLst/>
                          <a:latin typeface="Calibri" panose="020F0502020204030204" pitchFamily="34" charset="0"/>
                          <a:ea typeface="Times New Roman" panose="02020603050405020304" pitchFamily="18" charset="0"/>
                        </a:rPr>
                        <a:t>Peyton Webster</a:t>
                      </a:r>
                    </a:p>
                  </a:txBody>
                  <a:tcPr marL="68580" marR="68580" marT="0" marB="0"/>
                </a:tc>
                <a:extLst>
                  <a:ext uri="{0D108BD9-81ED-4DB2-BD59-A6C34878D82A}">
                    <a16:rowId xmlns:a16="http://schemas.microsoft.com/office/drawing/2014/main" val="2242194448"/>
                  </a:ext>
                </a:extLst>
              </a:tr>
              <a:tr h="220302">
                <a:tc>
                  <a:txBody>
                    <a:bodyPr/>
                    <a:lstStyle/>
                    <a:p>
                      <a:pPr marL="0" marR="0">
                        <a:spcBef>
                          <a:spcPts val="0"/>
                        </a:spcBef>
                        <a:spcAft>
                          <a:spcPts val="0"/>
                        </a:spcAft>
                      </a:pPr>
                      <a:r>
                        <a:rPr lang="en-US" sz="1600" dirty="0">
                          <a:effectLst/>
                        </a:rPr>
                        <a:t> </a:t>
                      </a:r>
                      <a:endParaRPr lang="en-US"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highlight>
                            <a:srgbClr val="FFFF00"/>
                          </a:highlight>
                        </a:rPr>
                        <a:t> </a:t>
                      </a:r>
                      <a:endParaRPr lang="en-US" sz="1600" dirty="0">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919736217"/>
                  </a:ext>
                </a:extLst>
              </a:tr>
              <a:tr h="220302">
                <a:tc>
                  <a:txBody>
                    <a:bodyPr/>
                    <a:lstStyle/>
                    <a:p>
                      <a:pPr marL="0" marR="0">
                        <a:spcBef>
                          <a:spcPts val="0"/>
                        </a:spcBef>
                        <a:spcAft>
                          <a:spcPts val="0"/>
                        </a:spcAft>
                      </a:pPr>
                      <a:r>
                        <a:rPr lang="en-US" sz="1600" dirty="0">
                          <a:effectLst/>
                        </a:rPr>
                        <a:t>Audit Committee </a:t>
                      </a:r>
                      <a:endParaRPr lang="en-US" sz="16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rPr>
                        <a:t>Jennifer Benefield and Ashley Lewis</a:t>
                      </a:r>
                      <a:endParaRPr lang="en-US" sz="1600" dirty="0">
                        <a:solidFill>
                          <a:srgbClr val="FF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858828181"/>
                  </a:ext>
                </a:extLst>
              </a:tr>
            </a:tbl>
          </a:graphicData>
        </a:graphic>
      </p:graphicFrame>
    </p:spTree>
    <p:extLst>
      <p:ext uri="{BB962C8B-B14F-4D97-AF65-F5344CB8AC3E}">
        <p14:creationId xmlns:p14="http://schemas.microsoft.com/office/powerpoint/2010/main" val="332208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F538E0-4038-89BD-A467-9E73EDE141B0}"/>
              </a:ext>
            </a:extLst>
          </p:cNvPr>
          <p:cNvSpPr>
            <a:spLocks noGrp="1"/>
          </p:cNvSpPr>
          <p:nvPr>
            <p:ph type="body" sz="quarter" idx="13"/>
          </p:nvPr>
        </p:nvSpPr>
        <p:spPr/>
        <p:txBody>
          <a:bodyPr/>
          <a:lstStyle/>
          <a:p>
            <a:r>
              <a:rPr lang="en-US" dirty="0"/>
              <a:t>Networking Events</a:t>
            </a:r>
          </a:p>
        </p:txBody>
      </p:sp>
      <p:sp>
        <p:nvSpPr>
          <p:cNvPr id="3" name="Text Placeholder 2">
            <a:extLst>
              <a:ext uri="{FF2B5EF4-FFF2-40B4-BE49-F238E27FC236}">
                <a16:creationId xmlns:a16="http://schemas.microsoft.com/office/drawing/2014/main" id="{B5D49361-BAA2-3714-19B9-62E45C553CF6}"/>
              </a:ext>
            </a:extLst>
          </p:cNvPr>
          <p:cNvSpPr>
            <a:spLocks noGrp="1"/>
          </p:cNvSpPr>
          <p:nvPr>
            <p:ph type="body" sz="quarter" idx="15"/>
          </p:nvPr>
        </p:nvSpPr>
        <p:spPr>
          <a:xfrm>
            <a:off x="632319" y="1554666"/>
            <a:ext cx="6015212" cy="4005661"/>
          </a:xfrm>
        </p:spPr>
        <p:txBody>
          <a:bodyPr/>
          <a:lstStyle/>
          <a:p>
            <a:pPr marL="285750" indent="-285750">
              <a:buFont typeface="Arial" panose="020B0604020202020204" pitchFamily="34" charset="0"/>
              <a:buChar char="•"/>
            </a:pPr>
            <a:r>
              <a:rPr lang="en-US" dirty="0">
                <a:solidFill>
                  <a:schemeClr val="accent1"/>
                </a:solidFill>
                <a:latin typeface="Avenir Next LT Pro Demi" panose="020B0704020202020204" pitchFamily="34" charset="0"/>
              </a:rPr>
              <a:t>Chattanooga Red Wolves summer social</a:t>
            </a:r>
          </a:p>
          <a:p>
            <a:pPr marL="285750" indent="-285750">
              <a:buFont typeface="Arial" panose="020B0604020202020204" pitchFamily="34" charset="0"/>
              <a:buChar char="•"/>
            </a:pPr>
            <a:r>
              <a:rPr lang="en-US" dirty="0">
                <a:solidFill>
                  <a:schemeClr val="accent1"/>
                </a:solidFill>
                <a:latin typeface="Avenir Next LT Pro Demi" panose="020B0704020202020204" pitchFamily="34" charset="0"/>
              </a:rPr>
              <a:t>Five CPE events (1 in-person, 2 hybrid, and 2 virtual)</a:t>
            </a:r>
          </a:p>
          <a:p>
            <a:pPr marL="285750" indent="-285750">
              <a:buFont typeface="Arial" panose="020B0604020202020204" pitchFamily="34" charset="0"/>
              <a:buChar char="•"/>
            </a:pPr>
            <a:r>
              <a:rPr lang="en-US" dirty="0">
                <a:solidFill>
                  <a:schemeClr val="accent1"/>
                </a:solidFill>
                <a:latin typeface="Avenir Next LT Pro Demi" panose="020B0704020202020204" pitchFamily="34" charset="0"/>
              </a:rPr>
              <a:t>Six speakers totaling ten NASBA CPE hours covering topics including:</a:t>
            </a:r>
          </a:p>
          <a:p>
            <a:pPr marL="971550" lvl="1" indent="-285750"/>
            <a:r>
              <a:rPr lang="en-US" sz="1600" dirty="0">
                <a:solidFill>
                  <a:schemeClr val="accent1"/>
                </a:solidFill>
                <a:latin typeface="Avenir Next LT Pro Demi" panose="020B0704020202020204" pitchFamily="34" charset="0"/>
              </a:rPr>
              <a:t>Fraud Prevention &amp; Detection</a:t>
            </a:r>
          </a:p>
          <a:p>
            <a:pPr marL="971550" lvl="1" indent="-285750"/>
            <a:r>
              <a:rPr lang="en-US" sz="1600" dirty="0">
                <a:solidFill>
                  <a:schemeClr val="accent1"/>
                </a:solidFill>
                <a:latin typeface="Avenir Next LT Pro Demi" panose="020B0704020202020204" pitchFamily="34" charset="0"/>
              </a:rPr>
              <a:t>Forensic Accounting Research</a:t>
            </a:r>
          </a:p>
          <a:p>
            <a:pPr marL="971550" lvl="1" indent="-285750"/>
            <a:r>
              <a:rPr lang="en-US" sz="1600" dirty="0">
                <a:solidFill>
                  <a:schemeClr val="accent1"/>
                </a:solidFill>
                <a:latin typeface="Avenir Next LT Pro Demi" panose="020B0704020202020204" pitchFamily="34" charset="0"/>
              </a:rPr>
              <a:t>Professional Skepticism</a:t>
            </a:r>
          </a:p>
          <a:p>
            <a:pPr marL="971550" lvl="1" indent="-285750"/>
            <a:r>
              <a:rPr lang="en-US" sz="1600" dirty="0">
                <a:solidFill>
                  <a:schemeClr val="accent1"/>
                </a:solidFill>
                <a:latin typeface="Avenir Next LT Pro Demi" panose="020B0704020202020204" pitchFamily="34" charset="0"/>
              </a:rPr>
              <a:t>Generative AI Strategies</a:t>
            </a:r>
          </a:p>
          <a:p>
            <a:pPr marL="971550" lvl="1" indent="-285750"/>
            <a:r>
              <a:rPr lang="en-US" sz="1600" dirty="0">
                <a:solidFill>
                  <a:schemeClr val="accent1"/>
                </a:solidFill>
                <a:latin typeface="Avenir Next LT Pro Demi" panose="020B0704020202020204" pitchFamily="34" charset="0"/>
              </a:rPr>
              <a:t>Thinking Beyond Patterns</a:t>
            </a:r>
          </a:p>
          <a:p>
            <a:pPr marL="971550" lvl="1" indent="-285750"/>
            <a:r>
              <a:rPr lang="en-US" sz="1600" dirty="0">
                <a:solidFill>
                  <a:schemeClr val="accent1"/>
                </a:solidFill>
                <a:latin typeface="Avenir Next LT Pro Demi" panose="020B0704020202020204" pitchFamily="34" charset="0"/>
              </a:rPr>
              <a:t>The Science of Audit Excellence</a:t>
            </a:r>
          </a:p>
        </p:txBody>
      </p:sp>
      <p:pic>
        <p:nvPicPr>
          <p:cNvPr id="2050" name="Picture 2" descr="No alternative text description for this image">
            <a:extLst>
              <a:ext uri="{FF2B5EF4-FFF2-40B4-BE49-F238E27FC236}">
                <a16:creationId xmlns:a16="http://schemas.microsoft.com/office/drawing/2014/main" id="{5C7402C3-CEC6-BB75-4571-7226E76DF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531" y="1494886"/>
            <a:ext cx="5402580" cy="406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53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F4F0C1-23EF-BE14-28B1-88FBED5B08C5}"/>
              </a:ext>
            </a:extLst>
          </p:cNvPr>
          <p:cNvSpPr>
            <a:spLocks noGrp="1"/>
          </p:cNvSpPr>
          <p:nvPr>
            <p:ph type="body" sz="quarter" idx="13"/>
          </p:nvPr>
        </p:nvSpPr>
        <p:spPr/>
        <p:txBody>
          <a:bodyPr/>
          <a:lstStyle/>
          <a:p>
            <a:r>
              <a:rPr lang="en-US" dirty="0"/>
              <a:t>Financial Snapshot</a:t>
            </a:r>
          </a:p>
        </p:txBody>
      </p:sp>
      <p:sp>
        <p:nvSpPr>
          <p:cNvPr id="3" name="Text Placeholder 2">
            <a:extLst>
              <a:ext uri="{FF2B5EF4-FFF2-40B4-BE49-F238E27FC236}">
                <a16:creationId xmlns:a16="http://schemas.microsoft.com/office/drawing/2014/main" id="{9E1D8AA0-8549-41E9-8EA7-1AC5B72DDD2A}"/>
              </a:ext>
            </a:extLst>
          </p:cNvPr>
          <p:cNvSpPr>
            <a:spLocks noGrp="1"/>
          </p:cNvSpPr>
          <p:nvPr>
            <p:ph type="body" sz="quarter" idx="15"/>
          </p:nvPr>
        </p:nvSpPr>
        <p:spPr>
          <a:xfrm>
            <a:off x="632319" y="1496462"/>
            <a:ext cx="5368431" cy="4228363"/>
          </a:xfrm>
        </p:spPr>
        <p:txBody>
          <a:bodyPr>
            <a:normAutofit/>
          </a:bodyPr>
          <a:lstStyle/>
          <a:p>
            <a:r>
              <a:rPr lang="en-US" dirty="0">
                <a:solidFill>
                  <a:schemeClr val="accent1"/>
                </a:solidFill>
              </a:rPr>
              <a:t>Our chapter establishes an annual financial plan to support our mission in a responsible, effective, and sustainable manner. We entered this year in a strong financial position due to our stewardship in prior years. This allowed us to provide quality CPE to members at a low or no cost. </a:t>
            </a:r>
          </a:p>
          <a:p>
            <a:r>
              <a:rPr lang="en-US" dirty="0">
                <a:solidFill>
                  <a:schemeClr val="accent1"/>
                </a:solidFill>
              </a:rPr>
              <a:t>The Chattanooga Area Chapter receives a member allotment from the national organization, which covered 19% of our event expenses for the year. The remainder is funded exclusively by our event registration fees. We ended the fiscal year with a deficit of $1,051, which was expected due to planned investment in chapter events. As of year-end, the chapter funds are sufficient to cover approximately 3.3 years' worth of operating expenses if needed.</a:t>
            </a:r>
          </a:p>
        </p:txBody>
      </p:sp>
      <p:graphicFrame>
        <p:nvGraphicFramePr>
          <p:cNvPr id="7" name="Chart 6">
            <a:extLst>
              <a:ext uri="{FF2B5EF4-FFF2-40B4-BE49-F238E27FC236}">
                <a16:creationId xmlns:a16="http://schemas.microsoft.com/office/drawing/2014/main" id="{8D9FB877-212C-6E68-4675-38D9A7078B2D}"/>
              </a:ext>
            </a:extLst>
          </p:cNvPr>
          <p:cNvGraphicFramePr/>
          <p:nvPr>
            <p:extLst>
              <p:ext uri="{D42A27DB-BD31-4B8C-83A1-F6EECF244321}">
                <p14:modId xmlns:p14="http://schemas.microsoft.com/office/powerpoint/2010/main" val="850658923"/>
              </p:ext>
            </p:extLst>
          </p:nvPr>
        </p:nvGraphicFramePr>
        <p:xfrm>
          <a:off x="6191250" y="1234439"/>
          <a:ext cx="5368431" cy="47239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9404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912BC9-97AD-9CE5-0B7F-EFD99535C778}"/>
              </a:ext>
            </a:extLst>
          </p:cNvPr>
          <p:cNvSpPr>
            <a:spLocks noGrp="1"/>
          </p:cNvSpPr>
          <p:nvPr>
            <p:ph type="body" sz="quarter" idx="13"/>
          </p:nvPr>
        </p:nvSpPr>
        <p:spPr/>
        <p:txBody>
          <a:bodyPr/>
          <a:lstStyle/>
          <a:p>
            <a:r>
              <a:rPr lang="en-US" dirty="0"/>
              <a:t>Academic Relations</a:t>
            </a:r>
          </a:p>
        </p:txBody>
      </p:sp>
      <p:sp>
        <p:nvSpPr>
          <p:cNvPr id="3" name="Text Placeholder 2">
            <a:extLst>
              <a:ext uri="{FF2B5EF4-FFF2-40B4-BE49-F238E27FC236}">
                <a16:creationId xmlns:a16="http://schemas.microsoft.com/office/drawing/2014/main" id="{66A0D4A4-7506-E83D-246F-9E13DC09B208}"/>
              </a:ext>
            </a:extLst>
          </p:cNvPr>
          <p:cNvSpPr>
            <a:spLocks noGrp="1"/>
          </p:cNvSpPr>
          <p:nvPr>
            <p:ph type="body" sz="quarter" idx="15"/>
          </p:nvPr>
        </p:nvSpPr>
        <p:spPr>
          <a:xfrm>
            <a:off x="632319" y="1629946"/>
            <a:ext cx="5000094" cy="4005661"/>
          </a:xfrm>
        </p:spPr>
        <p:txBody>
          <a:bodyPr>
            <a:normAutofit/>
          </a:bodyPr>
          <a:lstStyle/>
          <a:p>
            <a:pPr marL="285750" indent="-285750">
              <a:buFont typeface="Arial" panose="020B0604020202020204" pitchFamily="34" charset="0"/>
              <a:buChar char="•"/>
            </a:pPr>
            <a:r>
              <a:rPr lang="en-US" sz="2000" b="1" dirty="0">
                <a:solidFill>
                  <a:schemeClr val="accent1"/>
                </a:solidFill>
                <a:latin typeface="+mn-lt"/>
              </a:rPr>
              <a:t>UTC</a:t>
            </a:r>
          </a:p>
          <a:p>
            <a:pPr marL="971550" lvl="1" indent="-285750"/>
            <a:r>
              <a:rPr lang="en-US" sz="2000" b="1" dirty="0">
                <a:solidFill>
                  <a:schemeClr val="accent1"/>
                </a:solidFill>
              </a:rPr>
              <a:t>9/5/24 Meet the Firms</a:t>
            </a:r>
          </a:p>
          <a:p>
            <a:pPr marL="971550" lvl="1" indent="-285750"/>
            <a:r>
              <a:rPr lang="en-US" sz="2000" b="1" dirty="0">
                <a:solidFill>
                  <a:schemeClr val="accent1"/>
                </a:solidFill>
              </a:rPr>
              <a:t>1/16/25 New semester networking</a:t>
            </a:r>
          </a:p>
          <a:p>
            <a:pPr marL="971550" lvl="1" indent="-285750"/>
            <a:r>
              <a:rPr lang="en-US" sz="2000" b="1" dirty="0">
                <a:solidFill>
                  <a:schemeClr val="accent1"/>
                </a:solidFill>
              </a:rPr>
              <a:t>3/3/25 Career Fair</a:t>
            </a:r>
          </a:p>
          <a:p>
            <a:pPr marL="285750" indent="-285750">
              <a:buFont typeface="Arial" panose="020B0604020202020204" pitchFamily="34" charset="0"/>
              <a:buChar char="•"/>
            </a:pPr>
            <a:r>
              <a:rPr lang="en-US" sz="2000" b="1" dirty="0">
                <a:solidFill>
                  <a:schemeClr val="accent1"/>
                </a:solidFill>
                <a:latin typeface="+mn-lt"/>
              </a:rPr>
              <a:t>Lee University </a:t>
            </a:r>
          </a:p>
          <a:p>
            <a:pPr marL="971550" lvl="1" indent="-285750"/>
            <a:r>
              <a:rPr lang="en-US" sz="2000" b="1" dirty="0">
                <a:solidFill>
                  <a:schemeClr val="accent1"/>
                </a:solidFill>
              </a:rPr>
              <a:t>9/17/24 </a:t>
            </a:r>
            <a:r>
              <a:rPr lang="en-US" sz="2000" b="1" dirty="0">
                <a:solidFill>
                  <a:schemeClr val="accent1"/>
                </a:solidFill>
                <a:latin typeface="+mn-lt"/>
              </a:rPr>
              <a:t>Career Fair</a:t>
            </a:r>
          </a:p>
          <a:p>
            <a:pPr marL="285750" indent="-285750">
              <a:buFont typeface="Arial" panose="020B0604020202020204" pitchFamily="34" charset="0"/>
              <a:buChar char="•"/>
            </a:pPr>
            <a:endParaRPr lang="en-US" sz="2000" b="1" dirty="0">
              <a:solidFill>
                <a:schemeClr val="accent1"/>
              </a:solidFill>
              <a:latin typeface="+mn-lt"/>
            </a:endParaRPr>
          </a:p>
        </p:txBody>
      </p:sp>
      <p:pic>
        <p:nvPicPr>
          <p:cNvPr id="1034" name="Picture 10" descr="No alternative text description for this image">
            <a:extLst>
              <a:ext uri="{FF2B5EF4-FFF2-40B4-BE49-F238E27FC236}">
                <a16:creationId xmlns:a16="http://schemas.microsoft.com/office/drawing/2014/main" id="{0689866F-65E8-63B4-4821-62104272A6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04" b="9950"/>
          <a:stretch/>
        </p:blipFill>
        <p:spPr bwMode="auto">
          <a:xfrm>
            <a:off x="9424047" y="2903220"/>
            <a:ext cx="2767953" cy="30746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o alternative text description for this image">
            <a:extLst>
              <a:ext uri="{FF2B5EF4-FFF2-40B4-BE49-F238E27FC236}">
                <a16:creationId xmlns:a16="http://schemas.microsoft.com/office/drawing/2014/main" id="{EB6CF92A-2876-E98A-F664-53F8811AE1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64" b="6387"/>
          <a:stretch/>
        </p:blipFill>
        <p:spPr bwMode="auto">
          <a:xfrm>
            <a:off x="6096000" y="0"/>
            <a:ext cx="2954338" cy="290322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ile:University of Tennessee at Chattanooga athletics logo ...">
            <a:extLst>
              <a:ext uri="{FF2B5EF4-FFF2-40B4-BE49-F238E27FC236}">
                <a16:creationId xmlns:a16="http://schemas.microsoft.com/office/drawing/2014/main" id="{83C18BEC-A2FA-0065-F14F-A960577D8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7202" y="552620"/>
            <a:ext cx="1972849" cy="17305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ee University, Cleveland TN">
            <a:extLst>
              <a:ext uri="{FF2B5EF4-FFF2-40B4-BE49-F238E27FC236}">
                <a16:creationId xmlns:a16="http://schemas.microsoft.com/office/drawing/2014/main" id="{FA27DC38-6DC7-6528-4E21-335B7B687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1033" y="3350344"/>
            <a:ext cx="3194394" cy="246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9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B4BA28-466A-BC5D-B6F0-D8B835494804}"/>
              </a:ext>
            </a:extLst>
          </p:cNvPr>
          <p:cNvSpPr>
            <a:spLocks noGrp="1"/>
          </p:cNvSpPr>
          <p:nvPr>
            <p:ph type="body" sz="quarter" idx="13"/>
          </p:nvPr>
        </p:nvSpPr>
        <p:spPr/>
        <p:txBody>
          <a:bodyPr/>
          <a:lstStyle/>
          <a:p>
            <a:r>
              <a:rPr lang="en-US" dirty="0"/>
              <a:t>Chapter Achievement Status</a:t>
            </a:r>
          </a:p>
        </p:txBody>
      </p:sp>
      <p:sp>
        <p:nvSpPr>
          <p:cNvPr id="3" name="Text Placeholder 2">
            <a:extLst>
              <a:ext uri="{FF2B5EF4-FFF2-40B4-BE49-F238E27FC236}">
                <a16:creationId xmlns:a16="http://schemas.microsoft.com/office/drawing/2014/main" id="{081FB31A-D2B3-E18F-706A-7600787D3945}"/>
              </a:ext>
            </a:extLst>
          </p:cNvPr>
          <p:cNvSpPr>
            <a:spLocks noGrp="1"/>
          </p:cNvSpPr>
          <p:nvPr>
            <p:ph type="body" sz="quarter" idx="15"/>
          </p:nvPr>
        </p:nvSpPr>
        <p:spPr>
          <a:xfrm>
            <a:off x="632319" y="1669517"/>
            <a:ext cx="9414651" cy="4005661"/>
          </a:xfrm>
        </p:spPr>
        <p:txBody>
          <a:bodyPr/>
          <a:lstStyle/>
          <a:p>
            <a:pPr marL="0" indent="0">
              <a:buNone/>
            </a:pPr>
            <a:r>
              <a:rPr lang="en-US" sz="1800" dirty="0">
                <a:solidFill>
                  <a:schemeClr val="accent1"/>
                </a:solidFill>
              </a:rPr>
              <a:t>The Chapter Achievement Program (CAP) is a recognition program for chapters that align with the North American Strategic Plan in four primary service categories – Programming, Certifications, Advocacy, and Membership.  Each North American Chapter works to achieve one of three performance levels – Bronze, Silver, or Gold.  </a:t>
            </a:r>
          </a:p>
          <a:p>
            <a:pPr marL="0" indent="0">
              <a:buFont typeface="Arial" panose="020B0604020202020204" pitchFamily="34" charset="0"/>
              <a:buNone/>
            </a:pPr>
            <a:r>
              <a:rPr lang="en-US" sz="1800" dirty="0">
                <a:solidFill>
                  <a:schemeClr val="accent1"/>
                </a:solidFill>
              </a:rPr>
              <a:t>Each year, our chapter officers diligently work to achieve gold status through planning activities, monitoring progress, and providing all necessary reporting. </a:t>
            </a:r>
          </a:p>
          <a:p>
            <a:r>
              <a:rPr lang="en-US" sz="1800" dirty="0">
                <a:solidFill>
                  <a:schemeClr val="accent1"/>
                </a:solidFill>
              </a:rPr>
              <a:t>For the 2024-2025 year, we completed all </a:t>
            </a:r>
            <a:r>
              <a:rPr lang="en-US" dirty="0">
                <a:solidFill>
                  <a:schemeClr val="accent1"/>
                </a:solidFill>
              </a:rPr>
              <a:t>requirements to achieve </a:t>
            </a:r>
            <a:r>
              <a:rPr lang="en-US" b="1" dirty="0">
                <a:solidFill>
                  <a:schemeClr val="accent1"/>
                </a:solidFill>
              </a:rPr>
              <a:t>Gold</a:t>
            </a:r>
            <a:r>
              <a:rPr lang="en-US" dirty="0">
                <a:solidFill>
                  <a:schemeClr val="accent1"/>
                </a:solidFill>
              </a:rPr>
              <a:t> status, as well as </a:t>
            </a:r>
            <a:r>
              <a:rPr lang="en-US" b="1" dirty="0">
                <a:solidFill>
                  <a:schemeClr val="accent1"/>
                </a:solidFill>
              </a:rPr>
              <a:t>Sapphire</a:t>
            </a:r>
            <a:r>
              <a:rPr lang="en-US" dirty="0">
                <a:solidFill>
                  <a:schemeClr val="accent1"/>
                </a:solidFill>
              </a:rPr>
              <a:t> status for achieving </a:t>
            </a:r>
            <a:r>
              <a:rPr lang="en-US" sz="1800" dirty="0">
                <a:solidFill>
                  <a:schemeClr val="accent1"/>
                </a:solidFill>
              </a:rPr>
              <a:t>gold status for over 25 consecutive years. </a:t>
            </a:r>
          </a:p>
          <a:p>
            <a:r>
              <a:rPr lang="en-US" dirty="0">
                <a:solidFill>
                  <a:schemeClr val="accent1"/>
                </a:solidFill>
              </a:rPr>
              <a:t>This is all thanks to our amazing members and volunteers!</a:t>
            </a:r>
          </a:p>
        </p:txBody>
      </p:sp>
    </p:spTree>
    <p:extLst>
      <p:ext uri="{BB962C8B-B14F-4D97-AF65-F5344CB8AC3E}">
        <p14:creationId xmlns:p14="http://schemas.microsoft.com/office/powerpoint/2010/main" val="24924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attanooga becomes North America's first National Park City - NOOGAtoday">
            <a:extLst>
              <a:ext uri="{FF2B5EF4-FFF2-40B4-BE49-F238E27FC236}">
                <a16:creationId xmlns:a16="http://schemas.microsoft.com/office/drawing/2014/main" id="{BF8FB8BA-459C-14C3-BD81-6E2932CF2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409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6">
            <a:extLst>
              <a:ext uri="{FF2B5EF4-FFF2-40B4-BE49-F238E27FC236}">
                <a16:creationId xmlns:a16="http://schemas.microsoft.com/office/drawing/2014/main" id="{009E9119-19C4-6ED8-AB7F-6B04F8AA56F7}"/>
              </a:ext>
            </a:extLst>
          </p:cNvPr>
          <p:cNvSpPr>
            <a:spLocks noGrp="1"/>
          </p:cNvSpPr>
          <p:nvPr>
            <p:ph type="title"/>
          </p:nvPr>
        </p:nvSpPr>
        <p:spPr>
          <a:xfrm>
            <a:off x="3895344" y="5486400"/>
            <a:ext cx="8296656" cy="886858"/>
          </a:xfrm>
          <a:solidFill>
            <a:schemeClr val="bg1"/>
          </a:solidFill>
        </p:spPr>
        <p:txBody>
          <a:bodyPr/>
          <a:lstStyle/>
          <a:p>
            <a:pPr algn="l"/>
            <a:r>
              <a:rPr lang="en-US" sz="4000" dirty="0"/>
              <a:t>Thank you!</a:t>
            </a:r>
            <a:endParaRPr lang="en-US" sz="4000" b="0" dirty="0"/>
          </a:p>
        </p:txBody>
      </p:sp>
      <p:pic>
        <p:nvPicPr>
          <p:cNvPr id="3" name="Picture 2" descr="A black background with a black square&#10;&#10;AI-generated content may be incorrect.">
            <a:extLst>
              <a:ext uri="{FF2B5EF4-FFF2-40B4-BE49-F238E27FC236}">
                <a16:creationId xmlns:a16="http://schemas.microsoft.com/office/drawing/2014/main" id="{360777AE-E897-256A-5940-8E4647FD916F}"/>
              </a:ext>
            </a:extLst>
          </p:cNvPr>
          <p:cNvPicPr>
            <a:picLocks noChangeAspect="1"/>
          </p:cNvPicPr>
          <p:nvPr/>
        </p:nvPicPr>
        <p:blipFill>
          <a:blip r:embed="rId3"/>
          <a:stretch>
            <a:fillRect/>
          </a:stretch>
        </p:blipFill>
        <p:spPr>
          <a:xfrm>
            <a:off x="9326880" y="5541806"/>
            <a:ext cx="2724912" cy="776046"/>
          </a:xfrm>
          <a:prstGeom prst="rect">
            <a:avLst/>
          </a:prstGeom>
        </p:spPr>
      </p:pic>
    </p:spTree>
    <p:extLst>
      <p:ext uri="{BB962C8B-B14F-4D97-AF65-F5344CB8AC3E}">
        <p14:creationId xmlns:p14="http://schemas.microsoft.com/office/powerpoint/2010/main" val="15131152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CC71C093FEF44386E5AAE19739F404" ma:contentTypeVersion="" ma:contentTypeDescription="Create a new document." ma:contentTypeScope="" ma:versionID="59eb83533d9d37a13e50820b7b28a3ff">
  <xsd:schema xmlns:xsd="http://www.w3.org/2001/XMLSchema" xmlns:xs="http://www.w3.org/2001/XMLSchema" xmlns:p="http://schemas.microsoft.com/office/2006/metadata/properties" xmlns:ns2="2b20fc37-7d44-47e6-9d51-df73fcc7c6d1" targetNamespace="http://schemas.microsoft.com/office/2006/metadata/properties" ma:root="true" ma:fieldsID="c3f68c5626d7f45311c7a3911793425d" ns2:_="">
    <xsd:import namespace="2b20fc37-7d44-47e6-9d51-df73fcc7c6d1"/>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20fc37-7d44-47e6-9d51-df73fcc7c6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21690-0281-4DB8-B103-9F5093D7DC95}">
  <ds:schemaRefs>
    <ds:schemaRef ds:uri="http://schemas.microsoft.com/sharepoint/v3/contenttype/forms"/>
  </ds:schemaRefs>
</ds:datastoreItem>
</file>

<file path=customXml/itemProps2.xml><?xml version="1.0" encoding="utf-8"?>
<ds:datastoreItem xmlns:ds="http://schemas.openxmlformats.org/officeDocument/2006/customXml" ds:itemID="{DB171286-5C6A-4C8A-8C02-5D2216914D48}">
  <ds:schemaRefs>
    <ds:schemaRef ds:uri="http://purl.org/dc/elements/1.1/"/>
    <ds:schemaRef ds:uri="2b20fc37-7d44-47e6-9d51-df73fcc7c6d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55B7E710-27DE-46DF-8D5C-83FB0AF0A9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20fc37-7d44-47e6-9d51-df73fcc7c6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2389</TotalTime>
  <Words>748</Words>
  <Application>Microsoft Office PowerPoint</Application>
  <PresentationFormat>Widescreen</PresentationFormat>
  <Paragraphs>80</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Aptos</vt:lpstr>
      <vt:lpstr>Arial</vt:lpstr>
      <vt:lpstr>Avenir Next LT Pro Demi</vt:lpstr>
      <vt:lpstr>Basic Sans</vt:lpstr>
      <vt:lpstr>Basic Sans Bold</vt:lpstr>
      <vt:lpstr>Basic Sans Light</vt:lpstr>
      <vt:lpstr>Basic Sans Light It</vt:lpstr>
      <vt:lpstr>Calibri</vt:lpstr>
      <vt:lpstr>Calibri Light</vt:lpstr>
      <vt:lpstr>Office Theme</vt:lpstr>
      <vt:lpstr>IIA Chattanooga Area Chapter  2024-2025 Annual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IIA Branded Powerpoint</dc:title>
  <dc:creator>Jim Kinder</dc:creator>
  <cp:lastModifiedBy>Conner, Amanda</cp:lastModifiedBy>
  <cp:revision>120</cp:revision>
  <dcterms:created xsi:type="dcterms:W3CDTF">2021-05-18T02:13:03Z</dcterms:created>
  <dcterms:modified xsi:type="dcterms:W3CDTF">2025-06-23T17:34:55Z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0x01010006CC71C093FEF44386E5AAE19739F404</vt:lpwstr>
  </property>
  <property fmtid="{D5CDD505-2E9C-101B-9397-08002B2CF9AE}" pid="3" name="Order">
    <vt:r8>269800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ies>
</file>