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7BC037-DF99-F14B-8544-AC003B1BF9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5198DB-37CB-0D4D-8B93-5E88D5C1F3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1681" y="5366316"/>
            <a:ext cx="2844801" cy="749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1681" y="2444717"/>
            <a:ext cx="10515600" cy="1325563"/>
          </a:xfrm>
        </p:spPr>
        <p:txBody>
          <a:bodyPr>
            <a:noAutofit/>
          </a:bodyPr>
          <a:lstStyle>
            <a:lvl1pPr algn="r">
              <a:defRPr sz="6600" b="1" baseline="0">
                <a:solidFill>
                  <a:schemeClr val="accent6"/>
                </a:solidFill>
                <a:latin typeface="Basic Sans Bold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63256" y="5167084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Speaker’s Name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363256" y="5568723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63233" y="5954961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Event:</a:t>
            </a:r>
          </a:p>
        </p:txBody>
      </p:sp>
    </p:spTree>
    <p:extLst>
      <p:ext uri="{BB962C8B-B14F-4D97-AF65-F5344CB8AC3E}">
        <p14:creationId xmlns:p14="http://schemas.microsoft.com/office/powerpoint/2010/main" val="6746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in a suit and tie&#10;&#10;Description automatically generated">
            <a:extLst>
              <a:ext uri="{FF2B5EF4-FFF2-40B4-BE49-F238E27FC236}">
                <a16:creationId xmlns:a16="http://schemas.microsoft.com/office/drawing/2014/main" id="{7DE1DA96-E167-1C47-B386-AAAA6F1E8B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C0ED48-65A2-1844-A972-D59D4A5461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5520" y="5431042"/>
            <a:ext cx="2555346" cy="67306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1752E0-B27B-F64C-8475-8ABE77B6F69C}"/>
              </a:ext>
            </a:extLst>
          </p:cNvPr>
          <p:cNvCxnSpPr>
            <a:cxnSpLocks/>
          </p:cNvCxnSpPr>
          <p:nvPr userDrawn="1"/>
        </p:nvCxnSpPr>
        <p:spPr>
          <a:xfrm>
            <a:off x="3446953" y="5431042"/>
            <a:ext cx="0" cy="7516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540148" y="5212246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540148" y="5613885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3540125" y="6000123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Event: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85520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6000" b="1" baseline="0">
                <a:solidFill>
                  <a:schemeClr val="accent6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02873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155F3F-8098-EA45-96CF-69A018EBA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970F3C-235F-EE41-B796-71C8279F5D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210" y="5525340"/>
            <a:ext cx="2844800" cy="7493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160769" y="5290615"/>
            <a:ext cx="2901950" cy="39846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Person’s Name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160769" y="5692254"/>
            <a:ext cx="2901950" cy="369358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6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Date: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160746" y="6078492"/>
            <a:ext cx="2901950" cy="365125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accent6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Event: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9210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60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376601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FAD939-E02F-FD46-B98C-02F9996864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2EE4B2-A68C-C544-BC6B-F6E52C72A83C}"/>
              </a:ext>
            </a:extLst>
          </p:cNvPr>
          <p:cNvCxnSpPr>
            <a:cxnSpLocks/>
          </p:cNvCxnSpPr>
          <p:nvPr userDrawn="1"/>
        </p:nvCxnSpPr>
        <p:spPr>
          <a:xfrm>
            <a:off x="541867" y="6002100"/>
            <a:ext cx="11180679" cy="0"/>
          </a:xfrm>
          <a:prstGeom prst="line">
            <a:avLst/>
          </a:prstGeom>
          <a:ln w="444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4E332FB-A9B6-6541-9F33-6B696AC342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2319" y="6145721"/>
            <a:ext cx="1808789" cy="484497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2319" y="447124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32319" y="1669517"/>
            <a:ext cx="10930416" cy="40056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66243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7FA121-90B8-F64E-92A4-67FFCDF461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44640E-3BFE-9744-992B-AEDEE5467E28}"/>
              </a:ext>
            </a:extLst>
          </p:cNvPr>
          <p:cNvCxnSpPr>
            <a:cxnSpLocks/>
          </p:cNvCxnSpPr>
          <p:nvPr userDrawn="1"/>
        </p:nvCxnSpPr>
        <p:spPr>
          <a:xfrm>
            <a:off x="541867" y="6002100"/>
            <a:ext cx="11180679" cy="0"/>
          </a:xfrm>
          <a:prstGeom prst="line">
            <a:avLst/>
          </a:prstGeom>
          <a:ln w="444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  <a:alpha val="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F3AFFF9-E1BB-AD45-BCF6-E54343BF7C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7463" y="6145721"/>
            <a:ext cx="1808789" cy="484497"/>
          </a:xfrm>
          <a:prstGeom prst="rect">
            <a:avLst/>
          </a:prstGeom>
        </p:spPr>
      </p:pic>
      <p:sp>
        <p:nvSpPr>
          <p:cNvPr id="1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27463" y="408219"/>
            <a:ext cx="8635272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454" y="3844166"/>
            <a:ext cx="1875813" cy="165646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600" kern="1200" dirty="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Call out or quotes go here.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927463" y="1669517"/>
            <a:ext cx="8635272" cy="40056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48164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C8E3A0-6CF4-204C-950E-0202BF0F0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B958685-BBBA-7246-9C7C-ADB62017197D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930652"/>
            <a:ext cx="0" cy="996696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5400" b="1" baseline="0">
                <a:solidFill>
                  <a:schemeClr val="bg1"/>
                </a:solidFill>
                <a:latin typeface="Basic Sans Bold It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08539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CEC122-C624-0A4C-9651-FE418B3683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092629-461C-4C47-AD99-72B796CB04E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930652"/>
            <a:ext cx="0" cy="996696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904331"/>
            <a:ext cx="7898080" cy="1049338"/>
          </a:xfrm>
        </p:spPr>
        <p:txBody>
          <a:bodyPr anchor="ctr">
            <a:normAutofit/>
          </a:bodyPr>
          <a:lstStyle>
            <a:lvl1pPr marL="0" indent="0">
              <a:buNone/>
              <a:defRPr sz="5400" b="1" baseline="0">
                <a:solidFill>
                  <a:schemeClr val="bg1"/>
                </a:solidFill>
                <a:latin typeface="Basic Sans Bold It"/>
              </a:defRPr>
            </a:lvl1pPr>
          </a:lstStyle>
          <a:p>
            <a:pPr lvl="0"/>
            <a:r>
              <a:rPr lang="en-US" dirty="0"/>
              <a:t>Headline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09422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C5CD08-8584-9B4D-8A21-BA1F622CF1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21D2D2-76B7-644A-8BAF-198F539C40A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16181" y="2478707"/>
            <a:ext cx="0" cy="1683389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67996" y="2408085"/>
            <a:ext cx="7898080" cy="598443"/>
          </a:xfrm>
        </p:spPr>
        <p:txBody>
          <a:bodyPr anchor="ctr">
            <a:norm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Basic Sans Light I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267996" y="3213930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2400" b="0" baseline="0">
                <a:solidFill>
                  <a:srgbClr val="92D050"/>
                </a:solidFill>
                <a:latin typeface="Basic Sans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1267996" y="3647471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1600" b="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Position – The Institute of Internal Auditors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267996" y="4086417"/>
            <a:ext cx="7898080" cy="430139"/>
          </a:xfrm>
        </p:spPr>
        <p:txBody>
          <a:bodyPr anchor="ctr">
            <a:normAutofit/>
          </a:bodyPr>
          <a:lstStyle>
            <a:lvl1pPr marL="0" indent="0">
              <a:buNone/>
              <a:defRPr sz="1300" b="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Name@theiia.org </a:t>
            </a:r>
          </a:p>
        </p:txBody>
      </p:sp>
    </p:spTree>
    <p:extLst>
      <p:ext uri="{BB962C8B-B14F-4D97-AF65-F5344CB8AC3E}">
        <p14:creationId xmlns:p14="http://schemas.microsoft.com/office/powerpoint/2010/main" val="240215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F6C7A2-DC5A-B14F-873A-CF58C870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4315B-07FC-4D48-B66F-BD696A8E4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E6444-EF9D-1A43-AFE7-5C2E6E1289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6908-3E76-5C44-A4F5-4405962B01CB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DB107-7B17-F046-81DA-7F7CB8A39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D922AC-7EE3-B449-B17C-FF855963B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F309F-7667-5144-816C-71BAC9DBC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8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363256" y="5167084"/>
            <a:ext cx="3221910" cy="398463"/>
          </a:xfrm>
        </p:spPr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363256" y="5568723"/>
            <a:ext cx="3221910" cy="3693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363233" y="5954961"/>
            <a:ext cx="322191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3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9210" y="2904331"/>
            <a:ext cx="9447816" cy="1049338"/>
          </a:xfrm>
        </p:spPr>
        <p:txBody>
          <a:bodyPr>
            <a:normAutofit/>
          </a:bodyPr>
          <a:lstStyle/>
          <a:p>
            <a:endParaRPr lang="en-US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1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089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07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4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10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831420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IA-NADocument-IL" ma:contentTypeID="0x010100A3F1A33742BB40798E5513FD18CF9B2C00BFCFE41E495E400D89E87CAAB8A65A6200C4C05854F5B2D84D8E6DDBB4175563A2" ma:contentTypeVersion="8" ma:contentTypeDescription="Institute Leader Documents" ma:contentTypeScope="" ma:versionID="6b17ac115d6de37bd1303f3c7697312a">
  <xsd:schema xmlns:xsd="http://www.w3.org/2001/XMLSchema" xmlns:xs="http://www.w3.org/2001/XMLSchema" xmlns:p="http://schemas.microsoft.com/office/2006/metadata/properties" xmlns:ns2="1332a898-99c3-4a23-bee7-d3e0bb77c582" xmlns:ns3="fc575c13-cf66-409c-b066-97397572af0f" targetNamespace="http://schemas.microsoft.com/office/2006/metadata/properties" ma:root="true" ma:fieldsID="500d0df62c2daaa901214a43bc80141a" ns2:_="" ns3:_="">
    <xsd:import namespace="1332a898-99c3-4a23-bee7-d3e0bb77c582"/>
    <xsd:import namespace="fc575c13-cf66-409c-b066-97397572af0f"/>
    <xsd:element name="properties">
      <xsd:complexType>
        <xsd:sequence>
          <xsd:element name="documentManagement">
            <xsd:complexType>
              <xsd:all>
                <xsd:element ref="ns2:NAFileID" minOccurs="0"/>
                <xsd:element ref="ns2:NAInternalAuditTopic" minOccurs="0"/>
                <xsd:element ref="ns2:NAContentSource" minOccurs="0"/>
                <xsd:element ref="ns2:NAIndustry" minOccurs="0"/>
                <xsd:element ref="ns2:NAAuthor" minOccurs="0"/>
                <xsd:element ref="ns2:NADepartment" minOccurs="0"/>
                <xsd:element ref="ns2:NAContentLocation" minOccurs="0"/>
                <xsd:element ref="ns2:NAContentPrivacy" minOccurs="0"/>
                <xsd:element ref="ns2:IIALang" minOccurs="0"/>
                <xsd:element ref="ns2:NASummary" minOccurs="0"/>
                <xsd:element ref="ns3:IIA_x0020_GL_x0020_Administration_x0020_Type" minOccurs="0"/>
                <xsd:element ref="ns3:IIA_x0020_GL_x0020_Communication_x0020_Tools" minOccurs="0"/>
                <xsd:element ref="ns3:IIA_x0020_GL_x0020_Event_x0020_Type" minOccurs="0"/>
                <xsd:element ref="ns3:IIA_x0020_GL_x0020_Membership" minOccurs="0"/>
                <xsd:element ref="ns3:IIA_x0020_GL_x0020_News" minOccurs="0"/>
                <xsd:element ref="ns3:IIA_x0020_GL_x0020_Resources_x0020_by_x0020_Topic" minOccurs="0"/>
                <xsd:element ref="ns3:IIA_GL_InstituteServic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2a898-99c3-4a23-bee7-d3e0bb77c582" elementFormDefault="qualified">
    <xsd:import namespace="http://schemas.microsoft.com/office/2006/documentManagement/types"/>
    <xsd:import namespace="http://schemas.microsoft.com/office/infopath/2007/PartnerControls"/>
    <xsd:element name="NAFileID" ma:index="8" nillable="true" ma:displayName="NAFileID" ma:internalName="NAFileID">
      <xsd:simpleType>
        <xsd:restriction base="dms:Text"/>
      </xsd:simpleType>
    </xsd:element>
    <xsd:element name="NAInternalAuditTopic" ma:index="9" nillable="true" ma:displayName="NAInternalAuditTopic" ma:format="Dropdown" ma:internalName="NAInternalAuditTopic">
      <xsd:simpleType>
        <xsd:restriction base="dms:Choice">
          <xsd:enumeration value="Finance and Compliance Auditing"/>
          <xsd:enumeration value="Fraud"/>
          <xsd:enumeration value="Governance"/>
          <xsd:enumeration value="Internal Audit Activity/Function"/>
          <xsd:enumeration value="Internal Control"/>
          <xsd:enumeration value="Operational/Performance Auditing"/>
          <xsd:enumeration value="Risk"/>
          <xsd:enumeration value="Technology"/>
          <xsd:enumeration value="Other"/>
        </xsd:restriction>
      </xsd:simpleType>
    </xsd:element>
    <xsd:element name="NAContentSource" ma:index="10" nillable="true" ma:displayName="NAContentSource" ma:format="Dropdown" ma:internalName="NAContentSource">
      <xsd:simpleType>
        <xsd:restriction base="dms:Choice">
          <xsd:enumeration value="[]"/>
          <xsd:enumeration value="Annual Report"/>
          <xsd:enumeration value="Article"/>
          <xsd:enumeration value="Audit Tool (Checklists, Audit Programs)"/>
          <xsd:enumeration value="Bio"/>
          <xsd:enumeration value="Blog"/>
          <xsd:enumeration value="Chapter Leader Materials"/>
          <xsd:enumeration value="Committee Document"/>
          <xsd:enumeration value="Conference"/>
          <xsd:enumeration value="Course Outline"/>
          <xsd:enumeration value="Curriculum"/>
          <xsd:enumeration value="FAQ"/>
          <xsd:enumeration value="Forms"/>
          <xsd:enumeration value="Glossary"/>
          <xsd:enumeration value="Institute Leader Materials"/>
          <xsd:enumeration value="Instructions"/>
          <xsd:enumeration value="Marketing Material"/>
          <xsd:enumeration value="Matrix"/>
          <xsd:enumeration value="Model"/>
          <xsd:enumeration value="MoU"/>
          <xsd:enumeration value="Matrix"/>
          <xsd:enumeration value="News/PR"/>
          <xsd:enumeration value="Position Paper"/>
          <xsd:enumeration value="Practice Guide"/>
          <xsd:enumeration value="Practice Advisory"/>
          <xsd:enumeration value="Preparation Guide"/>
          <xsd:enumeration value="Presentation"/>
          <xsd:enumeration value="Press release"/>
          <xsd:enumeration value="Price List"/>
          <xsd:enumeration value="Publication"/>
          <xsd:enumeration value="Report/Paper"/>
          <xsd:enumeration value="Self-Study"/>
          <xsd:enumeration value="Seminar"/>
          <xsd:enumeration value="Survey"/>
          <xsd:enumeration value="Webinar"/>
        </xsd:restriction>
      </xsd:simpleType>
    </xsd:element>
    <xsd:element name="NAIndustry" ma:index="11" nillable="true" ma:displayName="NAIndustry" ma:internalName="NAIndustry">
      <xsd:simpleType>
        <xsd:restriction base="dms:Choice">
          <xsd:enumeration value="Construction"/>
          <xsd:enumeration value="Environmental"/>
          <xsd:enumeration value="Financial Services"/>
          <xsd:enumeration value="Gaming"/>
          <xsd:enumeration value="Government"/>
          <xsd:enumeration value="Healthcare"/>
          <xsd:enumeration value="Manufacturing"/>
          <xsd:enumeration value="[]"/>
        </xsd:restriction>
      </xsd:simpleType>
    </xsd:element>
    <xsd:element name="NAAuthor" ma:index="12" nillable="true" ma:displayName="NAAuthor" ma:internalName="NAAuthor">
      <xsd:simpleType>
        <xsd:restriction base="dms:Text"/>
      </xsd:simpleType>
    </xsd:element>
    <xsd:element name="NADepartment" ma:index="13" nillable="true" ma:displayName="NADepartment" ma:internalName="NADepartment">
      <xsd:simpleType>
        <xsd:restriction base="dms:Choice">
          <xsd:enumeration value="Academic Relations"/>
          <xsd:enumeration value="Accounting"/>
          <xsd:enumeration value="Advertising/Sponsorship"/>
          <xsd:enumeration value="Advocacy"/>
          <xsd:enumeration value="AEC"/>
          <xsd:enumeration value="Bookstore"/>
          <xsd:enumeration value="Certification"/>
          <xsd:enumeration value="Chapters"/>
          <xsd:enumeration value="Conferences"/>
          <xsd:enumeration value="Corporate Communications"/>
          <xsd:enumeration value="Customer Relations"/>
          <xsd:enumeration value="E-learning"/>
          <xsd:enumeration value="GAIN"/>
          <xsd:enumeration value="Governance"/>
          <xsd:enumeration value="Human Resources"/>
          <xsd:enumeration value="Information Services"/>
          <xsd:enumeration value="International Conferecnce"/>
          <xsd:enumeration value="Global Relations"/>
          <xsd:enumeration value="Marketing"/>
          <xsd:enumeration value="Membership"/>
          <xsd:enumeration value="On-site Training"/>
          <xsd:enumeration value="Publications"/>
          <xsd:enumeration value="Quality"/>
          <xsd:enumeration value="Research Foundation"/>
          <xsd:enumeration value="Seminars"/>
          <xsd:enumeration value="Standards and Guidance"/>
          <xsd:enumeration value="[]"/>
        </xsd:restriction>
      </xsd:simpleType>
    </xsd:element>
    <xsd:element name="NAContentLocation" ma:index="14" nillable="true" ma:displayName="NAContentLocation" ma:internalName="NAContentLocation">
      <xsd:simpleType>
        <xsd:restriction base="dms:Choice">
          <xsd:enumeration value="Global website"/>
          <xsd:enumeration value="N.A. website"/>
          <xsd:enumeration value="Both"/>
        </xsd:restriction>
      </xsd:simpleType>
    </xsd:element>
    <xsd:element name="NAContentPrivacy" ma:index="15" nillable="true" ma:displayName="NAContentPrivacy" ma:internalName="NAContentPrivacy">
      <xsd:simpleType>
        <xsd:restriction base="dms:Choice">
          <xsd:enumeration value="Confidential - High Risk"/>
          <xsd:enumeration value="Private - Medium Risk"/>
          <xsd:enumeration value="Restricted - Low Risk"/>
          <xsd:enumeration value="Public - no risk"/>
          <xsd:enumeration value="[]"/>
        </xsd:restriction>
      </xsd:simpleType>
    </xsd:element>
    <xsd:element name="IIALang" ma:index="16" nillable="true" ma:displayName="NAIIALang" ma:format="Dropdown" ma:internalName="IIALang" ma:readOnly="false">
      <xsd:simpleType>
        <xsd:restriction base="dms:Choice">
          <xsd:enumeration value="Albanian"/>
          <xsd:enumeration value="Arabic"/>
          <xsd:enumeration value="Armenian"/>
          <xsd:enumeration value="Azeri"/>
          <xsd:enumeration value="Bosnian"/>
          <xsd:enumeration value="Bulgarian"/>
          <xsd:enumeration value="Chinese (Simplified)"/>
          <xsd:enumeration value="Chinese (Traditional)"/>
          <xsd:enumeration value="Chinese (Unsimplified)"/>
          <xsd:enumeration value="Croatian"/>
          <xsd:enumeration value="Czech"/>
          <xsd:enumeration value="Dutch"/>
          <xsd:enumeration value="English"/>
          <xsd:enumeration value="Estonian"/>
          <xsd:enumeration value="Finnish"/>
          <xsd:enumeration value="French"/>
          <xsd:enumeration value="Georgian"/>
          <xsd:enumeration value="German"/>
          <xsd:enumeration value="Greek"/>
          <xsd:enumeration value="Hebrew"/>
          <xsd:enumeration value="Hungarian"/>
          <xsd:enumeration value="Icelandic"/>
          <xsd:enumeration value="Indonesian"/>
          <xsd:enumeration value="Italian"/>
          <xsd:enumeration value="Japanese"/>
          <xsd:enumeration value="Korean"/>
          <xsd:enumeration value="Latvian"/>
          <xsd:enumeration value="Lithuanian"/>
          <xsd:enumeration value="Macedonian"/>
          <xsd:enumeration value="Malay"/>
          <xsd:enumeration value="Mongolian"/>
          <xsd:enumeration value="Montenegrin"/>
          <xsd:enumeration value="Norwegian"/>
          <xsd:enumeration value="Polish"/>
          <xsd:enumeration value="Portuguese"/>
          <xsd:enumeration value="Romanian"/>
          <xsd:enumeration value="Russian"/>
          <xsd:enumeration value="Serbian"/>
          <xsd:enumeration value="Slovak"/>
          <xsd:enumeration value="Slovenian"/>
          <xsd:enumeration value="Spanish"/>
          <xsd:enumeration value="Swedish"/>
          <xsd:enumeration value="Tajik"/>
          <xsd:enumeration value="Thai"/>
          <xsd:enumeration value="Turkish"/>
          <xsd:enumeration value="Ukrainian"/>
          <xsd:enumeration value="[]"/>
          <xsd:enumeration value=".del"/>
        </xsd:restriction>
      </xsd:simpleType>
    </xsd:element>
    <xsd:element name="NASummary" ma:index="17" nillable="true" ma:displayName="NASummary" ma:internalName="NASummary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75c13-cf66-409c-b066-97397572af0f" elementFormDefault="qualified">
    <xsd:import namespace="http://schemas.microsoft.com/office/2006/documentManagement/types"/>
    <xsd:import namespace="http://schemas.microsoft.com/office/infopath/2007/PartnerControls"/>
    <xsd:element name="IIA_x0020_GL_x0020_Administration_x0020_Type" ma:index="18" nillable="true" ma:displayName="IIA GL Administration Type" ma:format="Dropdown" ma:internalName="IIA_x0020_GL_x0020_Administration_x0020_Type">
      <xsd:simpleType>
        <xsd:restriction base="dms:Choice">
          <xsd:enumeration value="Agreements &amp; Policies"/>
          <xsd:enumeration value="Formation"/>
          <xsd:enumeration value="Institute Manual"/>
          <xsd:enumeration value="Institute Services"/>
          <xsd:enumeration value="Reporting Requirement"/>
          <xsd:enumeration value="Governance Tools"/>
          <xsd:enumeration value="Strategic Planning"/>
          <xsd:enumeration value="Strategic Planning Archive"/>
          <xsd:enumeration value="Volunteer Management"/>
        </xsd:restriction>
      </xsd:simpleType>
    </xsd:element>
    <xsd:element name="IIA_x0020_GL_x0020_Communication_x0020_Tools" ma:index="19" nillable="true" ma:displayName="IIA GL Communication Tools" ma:format="Dropdown" ma:internalName="IIA_x0020_GL_x0020_Communication_x0020_Tools">
      <xsd:simpleType>
        <xsd:restriction base="dms:Choice">
          <xsd:enumeration value="Branding"/>
          <xsd:enumeration value="Brochures"/>
          <xsd:enumeration value="Presentations"/>
          <xsd:enumeration value="[]"/>
        </xsd:restriction>
      </xsd:simpleType>
    </xsd:element>
    <xsd:element name="IIA_x0020_GL_x0020_Event_x0020_Type" ma:index="20" nillable="true" ma:displayName="IIA GL Event Type" ma:format="Dropdown" ma:internalName="IIA_x0020_GL_x0020_Event_x0020_Type">
      <xsd:simpleType>
        <xsd:restriction base="dms:Choice">
          <xsd:enumeration value="Events Calendar"/>
          <xsd:enumeration value="Post Your Event"/>
          <xsd:enumeration value="Global Council"/>
          <xsd:enumeration value="International Conference"/>
          <xsd:enumeration value="Annual Meetings"/>
          <xsd:enumeration value="Mid-year"/>
          <xsd:enumeration value="[]"/>
        </xsd:restriction>
      </xsd:simpleType>
    </xsd:element>
    <xsd:element name="IIA_x0020_GL_x0020_Membership" ma:index="21" nillable="true" ma:displayName="IIA GL Membership" ma:format="Dropdown" ma:internalName="IIA_x0020_GL_x0020_Membership">
      <xsd:simpleType>
        <xsd:restriction base="dms:Choice">
          <xsd:enumeration value="Membership Development"/>
          <xsd:enumeration value="Membership Adminstration"/>
          <xsd:enumeration value="Membership Recruiting"/>
          <xsd:enumeration value="[]"/>
        </xsd:restriction>
      </xsd:simpleType>
    </xsd:element>
    <xsd:element name="IIA_x0020_GL_x0020_News" ma:index="22" nillable="true" ma:displayName="IIA GL News" ma:format="Dropdown" ma:internalName="IIA_x0020_GL_x0020_News">
      <xsd:simpleType>
        <xsd:restriction base="dms:Choice">
          <xsd:enumeration value="Annual Reports"/>
          <xsd:enumeration value="Communications Archives"/>
          <xsd:enumeration value="Global IIA News"/>
          <xsd:enumeration value="LeadersLink"/>
          <xsd:enumeration value="[]"/>
        </xsd:restriction>
      </xsd:simpleType>
    </xsd:element>
    <xsd:element name="IIA_x0020_GL_x0020_Resources_x0020_by_x0020_Topic" ma:index="23" nillable="true" ma:displayName="IIA GL Resources by Topic" ma:format="Dropdown" ma:internalName="IIA_x0020_GL_x0020_Resources_x0020_by_x0020_Topic">
      <xsd:simpleType>
        <xsd:restriction base="dms:Choice">
          <xsd:enumeration value="Academic Relations"/>
          <xsd:enumeration value="Advocacy"/>
          <xsd:enumeration value="Associated IIA Organizations"/>
          <xsd:enumeration value="Guidance"/>
          <xsd:enumeration value="IIARF"/>
          <xsd:enumeration value="Media Relations &amp; Public Relations"/>
          <xsd:enumeration value="Certifications"/>
          <xsd:enumeration value="[]"/>
        </xsd:restriction>
      </xsd:simpleType>
    </xsd:element>
    <xsd:element name="IIA_GL_InstituteServices" ma:index="24" nillable="true" ma:displayName="IIA_GL_InstituteServices" ma:list="{c55755f1-0350-42c5-b6ad-c8f0b66cd4b7}" ma:internalName="IIA_GL_InstituteServices" ma:showField="Title" ma:web="fc575c13-cf66-409c-b066-97397572af0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AContentLocation xmlns="1332a898-99c3-4a23-bee7-d3e0bb77c582">Global website</NAContentLocation>
    <IIALang xmlns="1332a898-99c3-4a23-bee7-d3e0bb77c582">English</IIALang>
    <NAInternalAuditTopic xmlns="1332a898-99c3-4a23-bee7-d3e0bb77c582" xsi:nil="true"/>
    <NAContentSource xmlns="1332a898-99c3-4a23-bee7-d3e0bb77c582">Marketing Material</NAContentSource>
    <NAFileID xmlns="1332a898-99c3-4a23-bee7-d3e0bb77c582" xsi:nil="true"/>
    <NAContentPrivacy xmlns="1332a898-99c3-4a23-bee7-d3e0bb77c582">Restricted - Low Risk</NAContentPrivacy>
    <NAAuthor xmlns="1332a898-99c3-4a23-bee7-d3e0bb77c582" xsi:nil="true"/>
    <NASummary xmlns="1332a898-99c3-4a23-bee7-d3e0bb77c582" xsi:nil="true"/>
    <NAIndustry xmlns="1332a898-99c3-4a23-bee7-d3e0bb77c582" xsi:nil="true"/>
    <NADepartment xmlns="1332a898-99c3-4a23-bee7-d3e0bb77c582">Marketing</NADepartment>
    <IIA_x0020_GL_x0020_Resources_x0020_by_x0020_Topic xmlns="fc575c13-cf66-409c-b066-97397572af0f" xsi:nil="true"/>
    <IIA_x0020_GL_x0020_Event_x0020_Type xmlns="fc575c13-cf66-409c-b066-97397572af0f" xsi:nil="true"/>
    <IIA_GL_InstituteServices xmlns="fc575c13-cf66-409c-b066-97397572af0f" xsi:nil="true"/>
    <IIA_x0020_GL_x0020_Administration_x0020_Type xmlns="fc575c13-cf66-409c-b066-97397572af0f" xsi:nil="true"/>
    <IIA_x0020_GL_x0020_News xmlns="fc575c13-cf66-409c-b066-97397572af0f" xsi:nil="true"/>
    <IIA_x0020_GL_x0020_Communication_x0020_Tools xmlns="fc575c13-cf66-409c-b066-97397572af0f" xsi:nil="true"/>
    <IIA_x0020_GL_x0020_Membership xmlns="fc575c13-cf66-409c-b066-97397572af0f" xsi:nil="true"/>
  </documentManagement>
</p:properties>
</file>

<file path=customXml/itemProps1.xml><?xml version="1.0" encoding="utf-8"?>
<ds:datastoreItem xmlns:ds="http://schemas.openxmlformats.org/officeDocument/2006/customXml" ds:itemID="{E03F8546-D032-4809-8FC0-AB3820F96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32a898-99c3-4a23-bee7-d3e0bb77c582"/>
    <ds:schemaRef ds:uri="fc575c13-cf66-409c-b066-97397572af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C21690-0281-4DB8-B103-9F5093D7DC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171286-5C6A-4C8A-8C02-5D2216914D48}">
  <ds:schemaRefs>
    <ds:schemaRef ds:uri="http://purl.org/dc/dcmitype/"/>
    <ds:schemaRef ds:uri="http://schemas.microsoft.com/office/2006/metadata/properties"/>
    <ds:schemaRef ds:uri="http://purl.org/dc/terms/"/>
    <ds:schemaRef ds:uri="1332a898-99c3-4a23-bee7-d3e0bb77c582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c575c13-cf66-409c-b066-97397572af0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Basic Sans</vt:lpstr>
      <vt:lpstr>Basic Sans Bold</vt:lpstr>
      <vt:lpstr>Basic Sans Bold It</vt:lpstr>
      <vt:lpstr>Basic Sans Light It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IIA Branded Powerpoint</dc:title>
  <dc:creator>Jim Kinder</dc:creator>
  <cp:lastModifiedBy>Jessica Mahoney</cp:lastModifiedBy>
  <cp:revision>12</cp:revision>
  <dcterms:created xsi:type="dcterms:W3CDTF">2021-05-18T02:13:03Z</dcterms:created>
  <dcterms:modified xsi:type="dcterms:W3CDTF">2022-08-15T14:28:59Z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0x010100A3F1A33742BB40798E5513FD18CF9B2C00BFCFE41E495E400D89E87CAAB8A65A6200C4C05854F5B2D84D8E6DDBB4175563A2</vt:lpwstr>
  </property>
  <property fmtid="{D5CDD505-2E9C-101B-9397-08002B2CF9AE}" pid="3" name="Order">
    <vt:r8>269800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