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62" r:id="rId5"/>
    <p:sldId id="260" r:id="rId6"/>
    <p:sldId id="259" r:id="rId7"/>
    <p:sldId id="261" r:id="rId8"/>
    <p:sldId id="264" r:id="rId9"/>
    <p:sldId id="265" r:id="rId10"/>
    <p:sldId id="263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734B"/>
    <a:srgbClr val="A3AD99"/>
    <a:srgbClr val="8D732D"/>
    <a:srgbClr val="AE8C5C"/>
    <a:srgbClr val="AE8C54"/>
    <a:srgbClr val="B7AE79"/>
    <a:srgbClr val="AE935C"/>
    <a:srgbClr val="BF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33" autoAdjust="0"/>
  </p:normalViewPr>
  <p:slideViewPr>
    <p:cSldViewPr snapToGrid="0">
      <p:cViewPr varScale="1">
        <p:scale>
          <a:sx n="55" d="100"/>
          <a:sy n="55" d="100"/>
        </p:scale>
        <p:origin x="114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2933" y="1105430"/>
            <a:ext cx="9144000" cy="2387600"/>
          </a:xfrm>
        </p:spPr>
        <p:txBody>
          <a:bodyPr anchor="b"/>
          <a:lstStyle>
            <a:lvl1pPr algn="ctr">
              <a:defRPr sz="6000">
                <a:latin typeface="Adobe Song Std L" panose="02020300000000000000" pitchFamily="18" charset="-128"/>
                <a:ea typeface="Adobe Song Std L" panose="02020300000000000000" pitchFamily="18" charset="-128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2933" y="361050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8D734B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0D64E-B4D1-4E32-9834-2A78E0A9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4C65A-62E5-42B2-957D-DF831396C4A1}" type="datetimeFigureOut">
              <a:rPr lang="en-US"/>
              <a:pPr>
                <a:defRPr/>
              </a:pPr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7CDA9-1E40-4CE6-8DE4-8CAF1F42B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6C591-15E0-4295-95C8-74852E48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A3020-60F0-425F-B97A-E2234DF2C5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26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82B3E7-3F30-4BDB-A268-899EFDE73CAB}"/>
              </a:ext>
            </a:extLst>
          </p:cNvPr>
          <p:cNvSpPr/>
          <p:nvPr/>
        </p:nvSpPr>
        <p:spPr>
          <a:xfrm>
            <a:off x="11204172" y="8468"/>
            <a:ext cx="980016" cy="68495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30D4E2-A609-4944-AF52-21D555B68663}"/>
              </a:ext>
            </a:extLst>
          </p:cNvPr>
          <p:cNvSpPr/>
          <p:nvPr/>
        </p:nvSpPr>
        <p:spPr>
          <a:xfrm>
            <a:off x="10898242" y="0"/>
            <a:ext cx="392824" cy="6858000"/>
          </a:xfrm>
          <a:prstGeom prst="rect">
            <a:avLst/>
          </a:prstGeom>
          <a:solidFill>
            <a:srgbClr val="8D734B"/>
          </a:solidFill>
          <a:ln>
            <a:solidFill>
              <a:srgbClr val="AE8C5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F7BCFA-B626-425D-9F1A-675D6171843F}"/>
              </a:ext>
            </a:extLst>
          </p:cNvPr>
          <p:cNvSpPr/>
          <p:nvPr/>
        </p:nvSpPr>
        <p:spPr>
          <a:xfrm>
            <a:off x="7218663" y="1282699"/>
            <a:ext cx="4665133" cy="4292600"/>
          </a:xfrm>
          <a:prstGeom prst="rect">
            <a:avLst/>
          </a:prstGeom>
          <a:solidFill>
            <a:srgbClr val="8D734B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3D5AE8-60A9-4D97-8D39-A4815DB0E401}"/>
              </a:ext>
            </a:extLst>
          </p:cNvPr>
          <p:cNvSpPr/>
          <p:nvPr/>
        </p:nvSpPr>
        <p:spPr>
          <a:xfrm>
            <a:off x="7370966" y="1508388"/>
            <a:ext cx="4326663" cy="384122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/>
            <a:lightRig rig="flood" dir="t">
              <a:rot lat="0" lon="0" rev="13800000"/>
            </a:lightRig>
          </a:scene3d>
          <a:sp3d extrusionH="107950" prstMaterial="plastic">
            <a:bevelT w="82550" h="63500"/>
            <a:bevelB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D583C253-E35F-4BBE-920B-3A8A1DB13F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050" y="1608138"/>
            <a:ext cx="2111375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>
            <a:extLst>
              <a:ext uri="{FF2B5EF4-FFF2-40B4-BE49-F238E27FC236}">
                <a16:creationId xmlns:a16="http://schemas.microsoft.com/office/drawing/2014/main" id="{9973D579-1A76-458E-9C12-12A641DC8A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3063875"/>
            <a:ext cx="4197350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768" y="1196708"/>
            <a:ext cx="6269268" cy="2852737"/>
          </a:xfrm>
        </p:spPr>
        <p:txBody>
          <a:bodyPr anchor="b"/>
          <a:lstStyle>
            <a:lvl1pPr>
              <a:defRPr sz="6000">
                <a:latin typeface="Adobe Song Std L" panose="02020300000000000000" pitchFamily="18" charset="-128"/>
                <a:ea typeface="Adobe Song Std L" panose="02020300000000000000" pitchFamily="18" charset="-12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5829" y="4295641"/>
            <a:ext cx="6259207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8D734B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D304DDC-5837-478B-81C9-431BC355A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1DFA3-AE67-4B2B-8FB1-D0B7313BFC27}" type="datetimeFigureOut">
              <a:rPr lang="en-US"/>
              <a:pPr>
                <a:defRPr/>
              </a:pPr>
              <a:t>7/22/2021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89FD4CE-EBC7-4E38-AEE9-58A87C072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8C34D80-4343-4E9C-B405-875D762C2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6A179-7918-494B-AA6C-A92B0CE47C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47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CBB45-98A0-4755-84ED-F52DD0933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C481A-6A5A-47F9-A564-1FF7D1F729C6}" type="datetimeFigureOut">
              <a:rPr lang="en-US"/>
              <a:pPr>
                <a:defRPr/>
              </a:pPr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6CD7B-D4B9-4FF8-9349-AFD2C7D0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624A2-A4EC-4D07-8211-A6C2A289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4F48B-0EE5-4E94-B0BB-961C4FD5A3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68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72608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72608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6EA02-DF26-49E8-AC5B-F8B46C6FA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95A9B-BA27-416A-BC11-AB00662188B6}" type="datetimeFigureOut">
              <a:rPr lang="en-US"/>
              <a:pPr>
                <a:defRPr/>
              </a:pPr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1DA99-8945-498A-8854-F50863CB4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09473-5136-4546-9C7C-7D2AC32C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4732D-C8D2-4558-B0A6-DFE9768F9D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3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690533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7266" y="1825625"/>
            <a:ext cx="47244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F8A62A0-25B5-477A-9C1E-66BC5CBC7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1DD32-17B7-4598-8C5B-D3F2F8A3ED16}" type="datetimeFigureOut">
              <a:rPr lang="en-US"/>
              <a:pPr>
                <a:defRPr/>
              </a:pPr>
              <a:t>7/22/2021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DDC7552-FB71-4EE4-9295-400D07F59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01775-074B-4F8A-858B-B3D20C78C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DC396-FEB1-41DE-93F8-7A0509C534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65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28727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86674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86674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681163"/>
            <a:ext cx="466513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09733" y="2505075"/>
            <a:ext cx="46482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0795E49-7D63-44E2-9D36-B756690EB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B1866-380C-442F-A392-BB1F586DC2BA}" type="datetimeFigureOut">
              <a:rPr lang="en-US"/>
              <a:pPr>
                <a:defRPr/>
              </a:pPr>
              <a:t>7/22/2021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452BB4F-6006-4323-A835-D0B7DE79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DD77742-2B76-48F4-8680-3B2035C2E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F859D-B903-4D90-8786-7D3256F58A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34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64D0D21-C1AD-4AE4-86A5-A011236A0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E7297-AB9F-4B97-B269-C96F49CA45DD}" type="datetimeFigureOut">
              <a:rPr lang="en-US"/>
              <a:pPr>
                <a:defRPr/>
              </a:pPr>
              <a:t>7/22/2021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5D113D5-DCA9-4F60-95E6-9BF42708E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4EB7BBD-E836-402B-9E3E-7AF3FF03B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AD88C-B9D7-4B4D-9BAD-BE045A465E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43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5223481-711A-4906-87E1-829042156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68303-789D-43D5-9602-BF99CD8E36E7}" type="datetimeFigureOut">
              <a:rPr lang="en-US"/>
              <a:pPr>
                <a:defRPr/>
              </a:pPr>
              <a:t>7/22/2021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2EB9028-767C-40C8-8710-CA1681A3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BD21CDD-3EFD-472F-B821-7B372F0B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A2824-5FCE-41A2-98B4-01B4658B8B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48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94933"/>
            <a:ext cx="5103812" cy="40661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3A17E1B-4987-439F-871D-2B79BA13C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8D788-C757-4698-829F-74AB04CC7DF0}" type="datetimeFigureOut">
              <a:rPr lang="en-US"/>
              <a:pPr>
                <a:defRPr/>
              </a:pPr>
              <a:t>7/22/2021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EE68B4-0809-470C-89E7-07A13CA09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FFFC7E-6B0D-4969-81FF-90359609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FB618-0F15-42B0-88BB-498C88765E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14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02EF26B-16DE-491C-A037-0AC2F0B32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80D52-B27B-42EA-B749-6E523A10D5FE}" type="datetimeFigureOut">
              <a:rPr lang="en-US"/>
              <a:pPr>
                <a:defRPr/>
              </a:pPr>
              <a:t>7/22/2021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71D9C66-62BC-474A-9182-8937C5125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280ADD4-0D55-4316-AB9E-E4A57E64B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DA65F-A275-400D-81DC-566465942C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66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8449D77-28AF-4551-8233-C8AC21937E93}"/>
              </a:ext>
            </a:extLst>
          </p:cNvPr>
          <p:cNvSpPr/>
          <p:nvPr/>
        </p:nvSpPr>
        <p:spPr>
          <a:xfrm>
            <a:off x="10670974" y="0"/>
            <a:ext cx="264985" cy="6858000"/>
          </a:xfrm>
          <a:prstGeom prst="rect">
            <a:avLst/>
          </a:prstGeom>
          <a:solidFill>
            <a:srgbClr val="8D734B"/>
          </a:solidFill>
          <a:ln>
            <a:solidFill>
              <a:srgbClr val="897E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9F5D45-4853-4ABE-AAE8-66C2AAC57B26}"/>
              </a:ext>
            </a:extLst>
          </p:cNvPr>
          <p:cNvSpPr/>
          <p:nvPr/>
        </p:nvSpPr>
        <p:spPr>
          <a:xfrm>
            <a:off x="10946342" y="0"/>
            <a:ext cx="1245656" cy="6858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BD84F8-CE52-424A-921E-9AEBAACA18EC}"/>
              </a:ext>
            </a:extLst>
          </p:cNvPr>
          <p:cNvSpPr/>
          <p:nvPr/>
        </p:nvSpPr>
        <p:spPr>
          <a:xfrm>
            <a:off x="9254065" y="465932"/>
            <a:ext cx="2937933" cy="1270000"/>
          </a:xfrm>
          <a:prstGeom prst="rect">
            <a:avLst/>
          </a:prstGeom>
          <a:solidFill>
            <a:srgbClr val="8D734B"/>
          </a:solidFill>
          <a:ln>
            <a:solidFill>
              <a:srgbClr val="897E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5" name="Title Placeholder 1">
            <a:extLst>
              <a:ext uri="{FF2B5EF4-FFF2-40B4-BE49-F238E27FC236}">
                <a16:creationId xmlns:a16="http://schemas.microsoft.com/office/drawing/2014/main" id="{A109A6CE-3476-4C95-9A97-5075277BCC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0263" y="395288"/>
            <a:ext cx="8361362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6" name="Text Placeholder 2">
            <a:extLst>
              <a:ext uri="{FF2B5EF4-FFF2-40B4-BE49-F238E27FC236}">
                <a16:creationId xmlns:a16="http://schemas.microsoft.com/office/drawing/2014/main" id="{AC845F74-8D5F-42AE-A7C6-1F6125CF7B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9720263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9CA5F-F7FC-4AE2-A967-A1F5E83F9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9129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90AD82-7F16-4255-B8EC-8689B7953C20}" type="datetimeFigureOut">
              <a:rPr lang="en-US"/>
              <a:pPr>
                <a:defRPr/>
              </a:pPr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81153-6114-4BB4-AEF9-E2C734C3DD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9938" y="6356350"/>
            <a:ext cx="4843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9FB8E-EF5B-454D-B1F8-697A47C2C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9478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B6190B4-F744-473D-9B0F-EF082C4D3AB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40" name="Picture 6">
            <a:extLst>
              <a:ext uri="{FF2B5EF4-FFF2-40B4-BE49-F238E27FC236}">
                <a16:creationId xmlns:a16="http://schemas.microsoft.com/office/drawing/2014/main" id="{6C4B64D2-57DA-40E3-8766-60CA4A0DCF0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63" y="5456238"/>
            <a:ext cx="11223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F7EC0ED-2E05-4C32-A670-BD8418FE5C41}"/>
              </a:ext>
            </a:extLst>
          </p:cNvPr>
          <p:cNvSpPr/>
          <p:nvPr/>
        </p:nvSpPr>
        <p:spPr>
          <a:xfrm>
            <a:off x="9378439" y="567662"/>
            <a:ext cx="2760133" cy="10736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44" name="Picture 7">
            <a:extLst>
              <a:ext uri="{FF2B5EF4-FFF2-40B4-BE49-F238E27FC236}">
                <a16:creationId xmlns:a16="http://schemas.microsoft.com/office/drawing/2014/main" id="{F1E813AD-5E7B-4F7F-A5BF-94AE4E502AD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7700" y="568325"/>
            <a:ext cx="2532063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Wingdings" panose="05000000000000000000" pitchFamily="2" charset="2"/>
        <a:buChar char="q"/>
        <a:defRPr sz="2800"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q"/>
        <a:defRPr sz="2400" kern="1200">
          <a:solidFill>
            <a:srgbClr val="8D734B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q"/>
        <a:defRPr sz="2000" kern="1200">
          <a:solidFill>
            <a:srgbClr val="A3AD99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q"/>
        <a:defRPr kern="1200">
          <a:solidFill>
            <a:srgbClr val="B7AE79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anose="05000000000000000000" pitchFamily="2" charset="2"/>
        <a:buChar char="q"/>
        <a:defRPr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17F075E2-CCDE-4DA7-A750-C0D6834D68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F4B6DFF4-C2B8-43CC-BFDD-FB2E9BDFE1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257EF-565D-4E4C-A245-7166331B9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17B00F-23B9-482C-B252-CC77AE5644AD}" type="datetimeFigureOut">
              <a:rPr lang="en-US"/>
              <a:pPr>
                <a:defRPr/>
              </a:pPr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ED96D-F5E3-4E70-9C75-8839E6D9D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B11D1-793F-41BE-A2BE-7B050EDE1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A409A62-07CA-415E-9EAC-F5EFC5738A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82336642-8602-4565-B94B-30B4CDF1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191" y="1348769"/>
            <a:ext cx="6831013" cy="2852737"/>
          </a:xfrm>
        </p:spPr>
        <p:txBody>
          <a:bodyPr/>
          <a:lstStyle/>
          <a:p>
            <a:pPr eaLnBrk="1" hangingPunct="1"/>
            <a:r>
              <a:rPr lang="en-US" altLang="en-US" dirty="0"/>
              <a:t>How Does Internal Auditors’ Use of LinkedIn Affect IAQ?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6BD2B-B8BC-4C55-93C4-4EE252162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450" y="4295775"/>
            <a:ext cx="6257925" cy="15001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Marie Rice, PhD, CIA, CFE</a:t>
            </a:r>
            <a:br>
              <a:rPr lang="en-US" dirty="0"/>
            </a:br>
            <a:r>
              <a:rPr lang="en-US" dirty="0"/>
              <a:t>Siena College</a:t>
            </a:r>
          </a:p>
          <a:p>
            <a:pPr eaLnBrk="1" fontAlgn="auto" hangingPunct="1">
              <a:spcAft>
                <a:spcPts val="0"/>
              </a:spcAft>
              <a:defRPr/>
            </a:pPr>
            <a:br>
              <a:rPr lang="en-US" dirty="0"/>
            </a:br>
            <a:r>
              <a:rPr lang="en-US" dirty="0">
                <a:solidFill>
                  <a:srgbClr val="A3AD99"/>
                </a:solidFill>
              </a:rPr>
              <a:t>July 29,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88506-B8FB-4121-BA71-58B2FF2E8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results and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AD0DF-7CA7-43AF-B199-E6BE276EE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Analysis of connections</a:t>
            </a:r>
          </a:p>
          <a:p>
            <a:r>
              <a:rPr lang="en-US" dirty="0"/>
              <a:t> Identify additional participants</a:t>
            </a:r>
          </a:p>
          <a:p>
            <a:r>
              <a:rPr lang="en-US" dirty="0"/>
              <a:t> Map connections</a:t>
            </a:r>
          </a:p>
          <a:p>
            <a:r>
              <a:rPr lang="en-US" dirty="0"/>
              <a:t> Collect posts, comments, referrals and sharing</a:t>
            </a:r>
          </a:p>
        </p:txBody>
      </p:sp>
    </p:spTree>
    <p:extLst>
      <p:ext uri="{BB962C8B-B14F-4D97-AF65-F5344CB8AC3E}">
        <p14:creationId xmlns:p14="http://schemas.microsoft.com/office/powerpoint/2010/main" val="2140344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43BAD9-5A48-4E86-99B2-46F0EC97A7F9}"/>
              </a:ext>
            </a:extLst>
          </p:cNvPr>
          <p:cNvSpPr txBox="1">
            <a:spLocks/>
          </p:cNvSpPr>
          <p:nvPr/>
        </p:nvSpPr>
        <p:spPr>
          <a:xfrm>
            <a:off x="3806825" y="3130550"/>
            <a:ext cx="6858000" cy="1123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ECE6C4"/>
                </a:solidFill>
              </a:rPr>
              <a:t>Polling Question 3</a:t>
            </a:r>
            <a:br>
              <a:rPr lang="en-US" dirty="0">
                <a:solidFill>
                  <a:srgbClr val="ECE6C4"/>
                </a:solidFill>
              </a:rPr>
            </a:br>
            <a:r>
              <a:rPr lang="en-US" sz="2400" dirty="0">
                <a:solidFill>
                  <a:srgbClr val="ECE6C4"/>
                </a:solidFill>
              </a:rPr>
              <a:t>Please open the conference app to participate </a:t>
            </a:r>
            <a:endParaRPr lang="en-US" dirty="0">
              <a:solidFill>
                <a:srgbClr val="ECE6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57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0503E4C4-6042-4852-8856-5D6682AD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5288"/>
            <a:ext cx="8361363" cy="1325562"/>
          </a:xfrm>
        </p:spPr>
        <p:txBody>
          <a:bodyPr/>
          <a:lstStyle/>
          <a:p>
            <a:r>
              <a:rPr lang="en-US" altLang="en-US" dirty="0"/>
              <a:t>Polling Question 3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B0AA1-71DC-4DEC-B4C7-6BA89A3FB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/>
              <a:t>What components of this study interest you most?</a:t>
            </a:r>
          </a:p>
          <a:p>
            <a:pPr marL="633413" lvl="1" indent="-233363">
              <a:buFont typeface="Arial" charset="0"/>
              <a:buAutoNum type="alphaLcPeriod"/>
              <a:defRPr/>
            </a:pPr>
            <a:r>
              <a:rPr lang="en-US" sz="2000" dirty="0"/>
              <a:t> Mapping IA connections 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sz="2000" dirty="0"/>
              <a:t>b. Identifying ways to measure implicit knowledge-sharing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sz="2000" dirty="0"/>
              <a:t>c. Understanding how sentiment expressed may demonstrate bias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sz="2000" dirty="0"/>
              <a:t>d. Exploring new ways to think about internal audit quality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sz="2000" dirty="0"/>
              <a:t>e. None of </a:t>
            </a:r>
            <a:r>
              <a:rPr lang="en-US" sz="2000"/>
              <a:t>the above</a:t>
            </a:r>
            <a:endParaRPr lang="en-US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33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6658862-0A98-4744-BB66-DC5A2144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Social Network Measurement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BEA7C38-963E-4598-8690-61C51509D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Ties connect people, places, and events</a:t>
            </a:r>
          </a:p>
          <a:p>
            <a:pPr lvl="1" eaLnBrk="1" hangingPunct="1"/>
            <a:r>
              <a:rPr lang="en-US" altLang="en-US" dirty="0"/>
              <a:t>Strong social ties</a:t>
            </a:r>
          </a:p>
          <a:p>
            <a:pPr lvl="2" eaLnBrk="1" hangingPunct="1"/>
            <a:r>
              <a:rPr lang="en-US" altLang="en-US" dirty="0"/>
              <a:t>Family</a:t>
            </a:r>
          </a:p>
          <a:p>
            <a:pPr lvl="2" eaLnBrk="1" hangingPunct="1"/>
            <a:r>
              <a:rPr lang="en-US" altLang="en-US" dirty="0"/>
              <a:t>Friends</a:t>
            </a:r>
          </a:p>
          <a:p>
            <a:pPr lvl="1"/>
            <a:r>
              <a:rPr lang="en-US" altLang="en-US" dirty="0"/>
              <a:t>Strong formal ties</a:t>
            </a:r>
          </a:p>
          <a:p>
            <a:pPr lvl="2" eaLnBrk="1" hangingPunct="1"/>
            <a:r>
              <a:rPr lang="en-US" altLang="en-US" dirty="0"/>
              <a:t>Coworkers</a:t>
            </a:r>
          </a:p>
          <a:p>
            <a:pPr lvl="2" eaLnBrk="1" hangingPunct="1"/>
            <a:r>
              <a:rPr lang="en-US" altLang="en-US" dirty="0"/>
              <a:t>Classmates</a:t>
            </a:r>
          </a:p>
          <a:p>
            <a:pPr lvl="2" eaLnBrk="1" hangingPunct="1"/>
            <a:r>
              <a:rPr lang="en-US" altLang="en-US" dirty="0"/>
              <a:t>Volunteering, directorships, etc.</a:t>
            </a:r>
          </a:p>
          <a:p>
            <a:pPr lvl="1"/>
            <a:r>
              <a:rPr lang="en-US" altLang="en-US" dirty="0"/>
              <a:t>Weak ties</a:t>
            </a:r>
          </a:p>
          <a:p>
            <a:pPr lvl="2"/>
            <a:r>
              <a:rPr lang="en-US" altLang="en-US" dirty="0"/>
              <a:t>Bridging connections</a:t>
            </a:r>
          </a:p>
          <a:p>
            <a:pPr lvl="2"/>
            <a:r>
              <a:rPr lang="en-US" altLang="en-US" dirty="0"/>
              <a:t>Acquaintances</a:t>
            </a:r>
          </a:p>
          <a:p>
            <a:pPr marL="1828800" lvl="4" indent="0"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6658862-0A98-4744-BB66-DC5A2144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Implicit Knowledge-Sharing 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BEA7C38-963E-4598-8690-61C51509D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Implicit vs. Explicit</a:t>
            </a:r>
          </a:p>
          <a:p>
            <a:pPr lvl="1" eaLnBrk="1" hangingPunct="1"/>
            <a:r>
              <a:rPr lang="en-US" altLang="en-US" dirty="0"/>
              <a:t>Mentors and advisors</a:t>
            </a:r>
          </a:p>
          <a:p>
            <a:pPr lvl="1" eaLnBrk="1" hangingPunct="1"/>
            <a:r>
              <a:rPr lang="en-US" altLang="en-US" dirty="0"/>
              <a:t>Working groups and teams</a:t>
            </a:r>
          </a:p>
          <a:p>
            <a:pPr lvl="1" eaLnBrk="1" hangingPunct="1"/>
            <a:r>
              <a:rPr lang="en-US" altLang="en-US" dirty="0"/>
              <a:t>Client-related research</a:t>
            </a:r>
          </a:p>
          <a:p>
            <a:pPr lvl="2" eaLnBrk="1" hangingPunct="1"/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Via LinkedIn</a:t>
            </a:r>
          </a:p>
          <a:p>
            <a:pPr lvl="1"/>
            <a:r>
              <a:rPr lang="en-US" altLang="en-US" dirty="0">
                <a:solidFill>
                  <a:srgbClr val="8D734B"/>
                </a:solidFill>
              </a:rPr>
              <a:t>LinkedIn Learning  - Explicit</a:t>
            </a:r>
          </a:p>
          <a:p>
            <a:pPr lvl="1"/>
            <a:r>
              <a:rPr lang="en-US" altLang="en-US" dirty="0">
                <a:solidFill>
                  <a:srgbClr val="8D734B"/>
                </a:solidFill>
              </a:rPr>
              <a:t>Posts</a:t>
            </a:r>
            <a:endParaRPr lang="en-US" altLang="en-US" dirty="0"/>
          </a:p>
          <a:p>
            <a:pPr lvl="1"/>
            <a:r>
              <a:rPr lang="en-US" altLang="en-US" dirty="0">
                <a:solidFill>
                  <a:srgbClr val="8D734B"/>
                </a:solidFill>
              </a:rPr>
              <a:t>Reports, files, and links</a:t>
            </a:r>
          </a:p>
          <a:p>
            <a:pPr lvl="1"/>
            <a:r>
              <a:rPr lang="en-US" altLang="en-US" dirty="0"/>
              <a:t>Comments</a:t>
            </a:r>
            <a:endParaRPr lang="en-US" altLang="en-US" dirty="0">
              <a:solidFill>
                <a:srgbClr val="8D734B"/>
              </a:solidFill>
            </a:endParaRPr>
          </a:p>
          <a:p>
            <a:pPr marL="1828800" lvl="4" indent="0"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1132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43BAD9-5A48-4E86-99B2-46F0EC97A7F9}"/>
              </a:ext>
            </a:extLst>
          </p:cNvPr>
          <p:cNvSpPr txBox="1">
            <a:spLocks/>
          </p:cNvSpPr>
          <p:nvPr/>
        </p:nvSpPr>
        <p:spPr>
          <a:xfrm>
            <a:off x="3806825" y="3130550"/>
            <a:ext cx="6858000" cy="1123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ECE6C4"/>
                </a:solidFill>
              </a:rPr>
              <a:t>Polling Question 1</a:t>
            </a:r>
            <a:br>
              <a:rPr lang="en-US" dirty="0">
                <a:solidFill>
                  <a:srgbClr val="ECE6C4"/>
                </a:solidFill>
              </a:rPr>
            </a:br>
            <a:r>
              <a:rPr lang="en-US" sz="2400" dirty="0">
                <a:solidFill>
                  <a:srgbClr val="ECE6C4"/>
                </a:solidFill>
              </a:rPr>
              <a:t>Please open the conference app to participate </a:t>
            </a:r>
            <a:endParaRPr lang="en-US" dirty="0">
              <a:solidFill>
                <a:srgbClr val="ECE6C4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0503E4C4-6042-4852-8856-5D6682AD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5288"/>
            <a:ext cx="8361363" cy="1325562"/>
          </a:xfrm>
        </p:spPr>
        <p:txBody>
          <a:bodyPr/>
          <a:lstStyle/>
          <a:p>
            <a:r>
              <a:rPr lang="en-US" altLang="en-US" dirty="0"/>
              <a:t>Polling Question 1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B0AA1-71DC-4DEC-B4C7-6BA89A3FB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/>
              <a:t>How often do you post reports or share information on LinkedIn? </a:t>
            </a:r>
            <a:endParaRPr lang="en-US" sz="2000" dirty="0"/>
          </a:p>
          <a:p>
            <a:pPr marL="857250" lvl="1" indent="-457200">
              <a:buFont typeface="+mj-lt"/>
              <a:buAutoNum type="alphaLcPeriod"/>
              <a:defRPr/>
            </a:pPr>
            <a:r>
              <a:rPr lang="en-US" sz="2000" dirty="0"/>
              <a:t>Less than once per day</a:t>
            </a:r>
          </a:p>
          <a:p>
            <a:pPr marL="857250" lvl="1" indent="-457200">
              <a:buFont typeface="+mj-lt"/>
              <a:buAutoNum type="alphaLcPeriod"/>
              <a:defRPr/>
            </a:pPr>
            <a:r>
              <a:rPr lang="en-US" sz="2000" dirty="0"/>
              <a:t>Daily</a:t>
            </a:r>
          </a:p>
          <a:p>
            <a:pPr marL="857250" lvl="1" indent="-457200">
              <a:buFont typeface="+mj-lt"/>
              <a:buAutoNum type="alphaLcPeriod"/>
              <a:defRPr/>
            </a:pPr>
            <a:r>
              <a:rPr lang="en-US" sz="2000" dirty="0"/>
              <a:t>Weekly</a:t>
            </a:r>
          </a:p>
          <a:p>
            <a:pPr marL="857250" lvl="1" indent="-457200">
              <a:buFont typeface="+mj-lt"/>
              <a:buAutoNum type="alphaLcPeriod"/>
              <a:defRPr/>
            </a:pPr>
            <a:r>
              <a:rPr lang="en-US" sz="2000" dirty="0"/>
              <a:t>Monthly </a:t>
            </a:r>
          </a:p>
          <a:p>
            <a:pPr marL="857250" lvl="1" indent="-457200">
              <a:buFont typeface="+mj-lt"/>
              <a:buAutoNum type="alphaLcPeriod"/>
              <a:defRPr/>
            </a:pPr>
            <a:r>
              <a:rPr lang="en-US" sz="2000" dirty="0"/>
              <a:t>More than once per month</a:t>
            </a:r>
          </a:p>
          <a:p>
            <a:pPr marL="400050" lvl="1" indent="0">
              <a:buFont typeface="Arial" charset="0"/>
              <a:buNone/>
              <a:defRPr/>
            </a:pPr>
            <a:endParaRPr lang="en-US" sz="2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6658862-0A98-4744-BB66-DC5A2144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Sentiment Analysis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BEA7C38-963E-4598-8690-61C51509D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Positive, Negative, or Neutral</a:t>
            </a:r>
          </a:p>
          <a:p>
            <a:pPr lvl="1" eaLnBrk="1" hangingPunct="1"/>
            <a:r>
              <a:rPr lang="en-US" altLang="en-US" dirty="0"/>
              <a:t>Positive </a:t>
            </a:r>
          </a:p>
          <a:p>
            <a:pPr lvl="2"/>
            <a:r>
              <a:rPr lang="en-US" altLang="en-US" dirty="0"/>
              <a:t>Affirmative</a:t>
            </a:r>
          </a:p>
          <a:p>
            <a:pPr lvl="2"/>
            <a:r>
              <a:rPr lang="en-US" altLang="en-US" dirty="0"/>
              <a:t>Confirmative</a:t>
            </a:r>
          </a:p>
          <a:p>
            <a:pPr lvl="2"/>
            <a:r>
              <a:rPr lang="en-US" altLang="en-US" dirty="0"/>
              <a:t>Congratulatory</a:t>
            </a:r>
          </a:p>
          <a:p>
            <a:pPr lvl="2"/>
            <a:r>
              <a:rPr lang="en-US" altLang="en-US" dirty="0"/>
              <a:t>Negative, negative combinations</a:t>
            </a:r>
          </a:p>
          <a:p>
            <a:pPr lvl="1" eaLnBrk="1" hangingPunct="1"/>
            <a:r>
              <a:rPr lang="en-US" altLang="en-US" dirty="0"/>
              <a:t>Negative</a:t>
            </a:r>
          </a:p>
          <a:p>
            <a:pPr lvl="2"/>
            <a:r>
              <a:rPr lang="en-US" altLang="en-US" dirty="0"/>
              <a:t>Positive, negative</a:t>
            </a:r>
          </a:p>
          <a:p>
            <a:pPr lvl="2"/>
            <a:r>
              <a:rPr lang="en-US" altLang="en-US" dirty="0"/>
              <a:t>Disagreement</a:t>
            </a:r>
          </a:p>
          <a:p>
            <a:pPr lvl="2"/>
            <a:r>
              <a:rPr lang="en-US" altLang="en-US" dirty="0"/>
              <a:t>Anger or hostility</a:t>
            </a:r>
          </a:p>
          <a:p>
            <a:pPr lvl="1" eaLnBrk="1" hangingPunct="1"/>
            <a:r>
              <a:rPr lang="en-US" altLang="en-US" dirty="0"/>
              <a:t>Neutral</a:t>
            </a:r>
          </a:p>
          <a:p>
            <a:pPr lvl="1" eaLnBrk="1" hangingPunct="1"/>
            <a:endParaRPr lang="en-US" altLang="en-US" dirty="0"/>
          </a:p>
          <a:p>
            <a:pPr marL="1828800" lvl="4" indent="0" eaLnBrk="1" hangingPunct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8179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43BAD9-5A48-4E86-99B2-46F0EC97A7F9}"/>
              </a:ext>
            </a:extLst>
          </p:cNvPr>
          <p:cNvSpPr txBox="1">
            <a:spLocks/>
          </p:cNvSpPr>
          <p:nvPr/>
        </p:nvSpPr>
        <p:spPr>
          <a:xfrm>
            <a:off x="3806825" y="3130550"/>
            <a:ext cx="6858000" cy="11239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ECE6C4"/>
                </a:solidFill>
              </a:rPr>
              <a:t>Polling Question 2</a:t>
            </a:r>
            <a:br>
              <a:rPr lang="en-US" dirty="0">
                <a:solidFill>
                  <a:srgbClr val="ECE6C4"/>
                </a:solidFill>
              </a:rPr>
            </a:br>
            <a:r>
              <a:rPr lang="en-US" sz="2400" dirty="0">
                <a:solidFill>
                  <a:srgbClr val="ECE6C4"/>
                </a:solidFill>
              </a:rPr>
              <a:t>Please open the conference app to participate </a:t>
            </a:r>
            <a:endParaRPr lang="en-US" dirty="0">
              <a:solidFill>
                <a:srgbClr val="ECE6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977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0503E4C4-6042-4852-8856-5D6682AD8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5288"/>
            <a:ext cx="8361363" cy="1325562"/>
          </a:xfrm>
        </p:spPr>
        <p:txBody>
          <a:bodyPr/>
          <a:lstStyle/>
          <a:p>
            <a:r>
              <a:rPr lang="en-US" altLang="en-US" dirty="0"/>
              <a:t>Polling Question 2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B0AA1-71DC-4DEC-B4C7-6BA89A3FB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/>
              <a:t>What mechanisms do you use on LinkedIn to express opinions?</a:t>
            </a:r>
          </a:p>
          <a:p>
            <a:pPr marL="633413" lvl="1" indent="-233363">
              <a:buFont typeface="Arial" charset="0"/>
              <a:buAutoNum type="alphaLcPeriod"/>
              <a:defRPr/>
            </a:pPr>
            <a:r>
              <a:rPr lang="en-US" sz="2000" dirty="0"/>
              <a:t> Recommendations 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sz="2000" dirty="0"/>
              <a:t>b. Congratulatory posts or comments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sz="2000" dirty="0"/>
              <a:t>c. Messages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sz="2000" dirty="0"/>
              <a:t>d. Sharing comments or posts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en-US" sz="2000" dirty="0"/>
              <a:t>e. Posting original information or reports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914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6658862-0A98-4744-BB66-DC5A2144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SNA and IAQ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BEA7C38-963E-4598-8690-61C51509D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263" y="1720850"/>
            <a:ext cx="9720263" cy="4351338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Formal measures of competence</a:t>
            </a:r>
          </a:p>
          <a:p>
            <a:pPr lvl="1" eaLnBrk="1" hangingPunct="1"/>
            <a:r>
              <a:rPr lang="en-US" altLang="en-US" dirty="0"/>
              <a:t>CPE hours</a:t>
            </a:r>
          </a:p>
          <a:p>
            <a:pPr lvl="1" eaLnBrk="1" hangingPunct="1"/>
            <a:r>
              <a:rPr lang="en-US" altLang="en-US" dirty="0"/>
              <a:t>LinkedIn learning attendance</a:t>
            </a:r>
          </a:p>
          <a:p>
            <a:pPr lvl="1" eaLnBrk="1" hangingPunct="1"/>
            <a:r>
              <a:rPr lang="en-US" altLang="en-US" dirty="0"/>
              <a:t>Education</a:t>
            </a:r>
          </a:p>
          <a:p>
            <a:pPr lvl="1" eaLnBrk="1" hangingPunct="1"/>
            <a:endParaRPr lang="en-US" alt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en-US" dirty="0">
                <a:solidFill>
                  <a:schemeClr val="tx1"/>
                </a:solidFill>
              </a:rPr>
              <a:t>Formal measures of objectivity</a:t>
            </a:r>
          </a:p>
          <a:p>
            <a:pPr lvl="1"/>
            <a:r>
              <a:rPr lang="en-US" altLang="en-US" dirty="0"/>
              <a:t>Financial investment or reliance</a:t>
            </a:r>
          </a:p>
          <a:p>
            <a:pPr lvl="1" eaLnBrk="1" hangingPunct="1"/>
            <a:r>
              <a:rPr lang="en-US" altLang="en-US" dirty="0"/>
              <a:t>Prior work experience</a:t>
            </a:r>
          </a:p>
          <a:p>
            <a:pPr marL="457200" lvl="1" indent="0" eaLnBrk="1" hangingPunct="1">
              <a:buNone/>
            </a:pPr>
            <a:endParaRPr lang="en-US" altLang="en-US" dirty="0"/>
          </a:p>
          <a:p>
            <a:pPr marL="0" lvl="1" indent="0" eaLnBrk="1" hangingPunct="1"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Informal measures?</a:t>
            </a:r>
            <a:r>
              <a:rPr lang="en-US" altLang="en-US" dirty="0">
                <a:solidFill>
                  <a:srgbClr val="8D734B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0276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000000"/>
      </a:dk1>
      <a:lt1>
        <a:srgbClr val="FFFFFF"/>
      </a:lt1>
      <a:dk2>
        <a:srgbClr val="000000"/>
      </a:dk2>
      <a:lt2>
        <a:srgbClr val="C2BC80"/>
      </a:lt2>
      <a:accent1>
        <a:srgbClr val="BABABA"/>
      </a:accent1>
      <a:accent2>
        <a:srgbClr val="C5B598"/>
      </a:accent2>
      <a:accent3>
        <a:srgbClr val="6C6734"/>
      </a:accent3>
      <a:accent4>
        <a:srgbClr val="A5A5A5"/>
      </a:accent4>
      <a:accent5>
        <a:srgbClr val="DAD6B2"/>
      </a:accent5>
      <a:accent6>
        <a:srgbClr val="C5B598"/>
      </a:accent6>
      <a:hlink>
        <a:srgbClr val="746241"/>
      </a:hlink>
      <a:folHlink>
        <a:srgbClr val="D4D9C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SS Template 1.pot [Compatibility Mode]" id="{54935486-65C3-4D43-B5DE-E782927F0BFF}" vid="{1AB1A84B-9E7D-48EA-B42B-4CCD44C8F17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SS Template 1.pot [Compatibility Mode]" id="{54935486-65C3-4D43-B5DE-E782927F0BFF}" vid="{19449C3F-F8DF-42B3-95B9-DAD179075DF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IA-NADocument" ma:contentTypeID="0x010100A3F1A33742BB40798E5513FD18CF9B2C005C77A80A3B7BA74E89C96842008757BB" ma:contentTypeVersion="2" ma:contentTypeDescription="IIA NA Document Content Type" ma:contentTypeScope="" ma:versionID="e16d7731927a5e03a527d60c600657fb">
  <xsd:schema xmlns:xsd="http://www.w3.org/2001/XMLSchema" xmlns:xs="http://www.w3.org/2001/XMLSchema" xmlns:p="http://schemas.microsoft.com/office/2006/metadata/properties" xmlns:ns2="630e50e1-9dd0-4111-9690-c5bba5f2ebf8" targetNamespace="http://schemas.microsoft.com/office/2006/metadata/properties" ma:root="true" ma:fieldsID="972b6ebe73b1fe2ae6629f81eef795ab" ns2:_="">
    <xsd:import namespace="630e50e1-9dd0-4111-9690-c5bba5f2ebf8"/>
    <xsd:element name="properties">
      <xsd:complexType>
        <xsd:sequence>
          <xsd:element name="documentManagement">
            <xsd:complexType>
              <xsd:all>
                <xsd:element ref="ns2:NAFileID" minOccurs="0"/>
                <xsd:element ref="ns2:NAInternalAuditTopic" minOccurs="0"/>
                <xsd:element ref="ns2:NAContentSource" minOccurs="0"/>
                <xsd:element ref="ns2:NAIndustry" minOccurs="0"/>
                <xsd:element ref="ns2:NAAuthor" minOccurs="0"/>
                <xsd:element ref="ns2:NADepartment" minOccurs="0"/>
                <xsd:element ref="ns2:NAContentLocation" minOccurs="0"/>
                <xsd:element ref="ns2:NAContentPrivacy" minOccurs="0"/>
                <xsd:element ref="ns2:IIALang" minOccurs="0"/>
                <xsd:element ref="ns2:NASumma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0e50e1-9dd0-4111-9690-c5bba5f2ebf8" elementFormDefault="qualified">
    <xsd:import namespace="http://schemas.microsoft.com/office/2006/documentManagement/types"/>
    <xsd:import namespace="http://schemas.microsoft.com/office/infopath/2007/PartnerControls"/>
    <xsd:element name="NAFileID" ma:index="8" nillable="true" ma:displayName="NAFileID" ma:internalName="NAFileID">
      <xsd:simpleType>
        <xsd:restriction base="dms:Text"/>
      </xsd:simpleType>
    </xsd:element>
    <xsd:element name="NAInternalAuditTopic" ma:index="9" nillable="true" ma:displayName="NAInternalAuditTopic" ma:format="Dropdown" ma:internalName="NAInternalAuditTopic">
      <xsd:simpleType>
        <xsd:restriction base="dms:Choice">
          <xsd:enumeration value="Finance and Compliance Auditing"/>
          <xsd:enumeration value="Fraud"/>
          <xsd:enumeration value="Governance"/>
          <xsd:enumeration value="Internal Audit Activity/Function"/>
          <xsd:enumeration value="Internal Control"/>
          <xsd:enumeration value="Operational/Performance Auditing"/>
          <xsd:enumeration value="Risk"/>
          <xsd:enumeration value="Technology"/>
          <xsd:enumeration value="Other"/>
        </xsd:restriction>
      </xsd:simpleType>
    </xsd:element>
    <xsd:element name="NAContentSource" ma:index="10" nillable="true" ma:displayName="NAContentSource" ma:format="Dropdown" ma:internalName="NAContentSource">
      <xsd:simpleType>
        <xsd:restriction base="dms:Choice">
          <xsd:enumeration value="[]"/>
          <xsd:enumeration value="Annual Report"/>
          <xsd:enumeration value="Article"/>
          <xsd:enumeration value="Audit Tool (Checklists, Audit Programs)"/>
          <xsd:enumeration value="Bio"/>
          <xsd:enumeration value="Blog"/>
          <xsd:enumeration value="Chapter Leader Materials"/>
          <xsd:enumeration value="Committee Document"/>
          <xsd:enumeration value="Conference"/>
          <xsd:enumeration value="Course Outline"/>
          <xsd:enumeration value="Curriculum"/>
          <xsd:enumeration value="FAQ"/>
          <xsd:enumeration value="Forms"/>
          <xsd:enumeration value="Glossary"/>
          <xsd:enumeration value="Institute Leader Materials"/>
          <xsd:enumeration value="Instructions"/>
          <xsd:enumeration value="Marketing Material"/>
          <xsd:enumeration value="Matrix"/>
          <xsd:enumeration value="Model"/>
          <xsd:enumeration value="MoU"/>
          <xsd:enumeration value="Matrix"/>
          <xsd:enumeration value="News/PR"/>
          <xsd:enumeration value="Position Paper"/>
          <xsd:enumeration value="Practice Guide"/>
          <xsd:enumeration value="Practice Advisory"/>
          <xsd:enumeration value="Preparation Guide"/>
          <xsd:enumeration value="Presentation"/>
          <xsd:enumeration value="Press release"/>
          <xsd:enumeration value="Price List"/>
          <xsd:enumeration value="Publication"/>
          <xsd:enumeration value="Report/Paper"/>
          <xsd:enumeration value="Self-Study"/>
          <xsd:enumeration value="Seminar"/>
          <xsd:enumeration value="Survey"/>
          <xsd:enumeration value="Webinar"/>
        </xsd:restriction>
      </xsd:simpleType>
    </xsd:element>
    <xsd:element name="NAIndustry" ma:index="11" nillable="true" ma:displayName="NAIndustry" ma:internalName="NAIndustry">
      <xsd:simpleType>
        <xsd:restriction base="dms:Choice">
          <xsd:enumeration value="Construction"/>
          <xsd:enumeration value="Environmental"/>
          <xsd:enumeration value="Financial Services"/>
          <xsd:enumeration value="Gaming"/>
          <xsd:enumeration value="Government"/>
          <xsd:enumeration value="Healthcare"/>
          <xsd:enumeration value="Manufacturing"/>
          <xsd:enumeration value="[]"/>
        </xsd:restriction>
      </xsd:simpleType>
    </xsd:element>
    <xsd:element name="NAAuthor" ma:index="12" nillable="true" ma:displayName="NAAuthor" ma:internalName="NAAuthor">
      <xsd:simpleType>
        <xsd:restriction base="dms:Text"/>
      </xsd:simpleType>
    </xsd:element>
    <xsd:element name="NADepartment" ma:index="13" nillable="true" ma:displayName="NADepartment" ma:internalName="NADepartment">
      <xsd:simpleType>
        <xsd:restriction base="dms:Choice">
          <xsd:enumeration value="Academic Relations"/>
          <xsd:enumeration value="Accounting"/>
          <xsd:enumeration value="Advertising/Sponsorship"/>
          <xsd:enumeration value="Advocacy"/>
          <xsd:enumeration value="AEC"/>
          <xsd:enumeration value="Bookstore"/>
          <xsd:enumeration value="Certification"/>
          <xsd:enumeration value="Chapters"/>
          <xsd:enumeration value="Conferences"/>
          <xsd:enumeration value="Corporate Communications"/>
          <xsd:enumeration value="Customer Relations"/>
          <xsd:enumeration value="E-learning"/>
          <xsd:enumeration value="GAIN"/>
          <xsd:enumeration value="Governance"/>
          <xsd:enumeration value="Human Resources"/>
          <xsd:enumeration value="Information Services"/>
          <xsd:enumeration value="International Conferecnce"/>
          <xsd:enumeration value="Global Relations"/>
          <xsd:enumeration value="Marketing"/>
          <xsd:enumeration value="Membership"/>
          <xsd:enumeration value="On-site Training"/>
          <xsd:enumeration value="Publications"/>
          <xsd:enumeration value="Quality"/>
          <xsd:enumeration value="Research Foundation"/>
          <xsd:enumeration value="Seminars"/>
          <xsd:enumeration value="Standards and Guidance"/>
          <xsd:enumeration value="[]"/>
        </xsd:restriction>
      </xsd:simpleType>
    </xsd:element>
    <xsd:element name="NAContentLocation" ma:index="14" nillable="true" ma:displayName="NAContentLocation" ma:internalName="NAContentLocation">
      <xsd:simpleType>
        <xsd:restriction base="dms:Choice">
          <xsd:enumeration value="Global website"/>
          <xsd:enumeration value="N.A. website"/>
          <xsd:enumeration value="Both"/>
        </xsd:restriction>
      </xsd:simpleType>
    </xsd:element>
    <xsd:element name="NAContentPrivacy" ma:index="15" nillable="true" ma:displayName="NAContentPrivacy" ma:internalName="NAContentPrivacy">
      <xsd:simpleType>
        <xsd:restriction base="dms:Choice">
          <xsd:enumeration value="Confidential - High Risk"/>
          <xsd:enumeration value="Private - Medium Risk"/>
          <xsd:enumeration value="Restricted - Low Risk"/>
          <xsd:enumeration value="Public - no risk"/>
          <xsd:enumeration value="[]"/>
        </xsd:restriction>
      </xsd:simpleType>
    </xsd:element>
    <xsd:element name="IIALang" ma:index="16" nillable="true" ma:displayName="IIALang" ma:default="English" ma:format="Dropdown" ma:internalName="IIALang">
      <xsd:simpleType>
        <xsd:restriction base="dms:Choice">
          <xsd:enumeration value="Arabic"/>
          <xsd:enumeration value="Armenian"/>
          <xsd:enumeration value="Azeri"/>
          <xsd:enumeration value="Bosnian"/>
          <xsd:enumeration value="Bulgarian"/>
          <xsd:enumeration value="Chinese (Simplified)"/>
          <xsd:enumeration value="Chinese (Unsimplified)"/>
          <xsd:enumeration value="Chinese (Traditional)"/>
          <xsd:enumeration value="Croatian"/>
          <xsd:enumeration value="Czech"/>
          <xsd:enumeration value="Danish"/>
          <xsd:enumeration value="Dari"/>
          <xsd:enumeration value="Dutch"/>
          <xsd:enumeration value="English"/>
          <xsd:enumeration value="Estonian"/>
          <xsd:enumeration value="Finnish"/>
          <xsd:enumeration value="French"/>
          <xsd:enumeration value="Georgian"/>
          <xsd:enumeration value="German"/>
          <xsd:enumeration value="Greek"/>
          <xsd:enumeration value="Hebrew"/>
          <xsd:enumeration value="Hungarian"/>
          <xsd:enumeration value="Icelandic"/>
          <xsd:enumeration value="Indonesian"/>
          <xsd:enumeration value="Italian"/>
          <xsd:enumeration value="Japanese"/>
          <xsd:enumeration value="Korean"/>
          <xsd:enumeration value="Latvian"/>
          <xsd:enumeration value="Lithuanian"/>
          <xsd:enumeration value="Macedonian"/>
          <xsd:enumeration value="Mongolian"/>
          <xsd:enumeration value="Montenegrin"/>
          <xsd:enumeration value="Norwegian"/>
          <xsd:enumeration value="Polish"/>
          <xsd:enumeration value="Portuguese"/>
          <xsd:enumeration value="Romanian"/>
          <xsd:enumeration value="Russian"/>
          <xsd:enumeration value="Serbian"/>
          <xsd:enumeration value="Slovak"/>
          <xsd:enumeration value="Slovenian"/>
          <xsd:enumeration value="Spanish"/>
          <xsd:enumeration value="Swedish"/>
          <xsd:enumeration value="Tajik"/>
          <xsd:enumeration value="Thai"/>
          <xsd:enumeration value="Turkish"/>
          <xsd:enumeration value="Ukrainian"/>
          <xsd:enumeration value="Vietnamese"/>
          <xsd:enumeration value="[]"/>
        </xsd:restriction>
      </xsd:simpleType>
    </xsd:element>
    <xsd:element name="NASummary" ma:index="17" nillable="true" ma:displayName="NASummary" ma:internalName="NASummary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ASummary xmlns="630e50e1-9dd0-4111-9690-c5bba5f2ebf8" xsi:nil="true"/>
    <NAFileID xmlns="630e50e1-9dd0-4111-9690-c5bba5f2ebf8" xsi:nil="true"/>
    <NAContentPrivacy xmlns="630e50e1-9dd0-4111-9690-c5bba5f2ebf8">Public - no risk</NAContentPrivacy>
    <NADepartment xmlns="630e50e1-9dd0-4111-9690-c5bba5f2ebf8">Research Foundation</NADepartment>
    <NAContentSource xmlns="630e50e1-9dd0-4111-9690-c5bba5f2ebf8">Presentation</NAContentSource>
    <IIALang xmlns="630e50e1-9dd0-4111-9690-c5bba5f2ebf8">English</IIALang>
    <NAInternalAuditTopic xmlns="630e50e1-9dd0-4111-9690-c5bba5f2ebf8" xsi:nil="true"/>
    <NAContentLocation xmlns="630e50e1-9dd0-4111-9690-c5bba5f2ebf8">Both</NAContentLocation>
    <NAAuthor xmlns="630e50e1-9dd0-4111-9690-c5bba5f2ebf8" xsi:nil="true"/>
    <NAIndustry xmlns="630e50e1-9dd0-4111-9690-c5bba5f2ebf8" xsi:nil="true"/>
  </documentManagement>
</p:properties>
</file>

<file path=customXml/itemProps1.xml><?xml version="1.0" encoding="utf-8"?>
<ds:datastoreItem xmlns:ds="http://schemas.openxmlformats.org/officeDocument/2006/customXml" ds:itemID="{64FCFE54-8816-4794-9E5C-76ABCEEDD852}"/>
</file>

<file path=customXml/itemProps2.xml><?xml version="1.0" encoding="utf-8"?>
<ds:datastoreItem xmlns:ds="http://schemas.openxmlformats.org/officeDocument/2006/customXml" ds:itemID="{D7D90B1B-3D23-4B9B-AB35-56044D3F88E4}"/>
</file>

<file path=customXml/itemProps3.xml><?xml version="1.0" encoding="utf-8"?>
<ds:datastoreItem xmlns:ds="http://schemas.openxmlformats.org/officeDocument/2006/customXml" ds:itemID="{E26C338C-9F76-4FCD-A830-4C3E823D053B}"/>
</file>

<file path=docProps/app.xml><?xml version="1.0" encoding="utf-8"?>
<Properties xmlns="http://schemas.openxmlformats.org/officeDocument/2006/extended-properties" xmlns:vt="http://schemas.openxmlformats.org/officeDocument/2006/docPropsVTypes">
  <Template>LSS Template 1[19967]</Template>
  <TotalTime>157</TotalTime>
  <Words>317</Words>
  <Application>Microsoft Office PowerPoint</Application>
  <PresentationFormat>Widescreen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Adobe Song Std L</vt:lpstr>
      <vt:lpstr>Arial</vt:lpstr>
      <vt:lpstr>Calibri</vt:lpstr>
      <vt:lpstr>Calibri Light</vt:lpstr>
      <vt:lpstr>Wingdings</vt:lpstr>
      <vt:lpstr>Office Theme</vt:lpstr>
      <vt:lpstr>Custom Design</vt:lpstr>
      <vt:lpstr>How Does Internal Auditors’ Use of LinkedIn Affect IAQ?</vt:lpstr>
      <vt:lpstr>Social Network Measurement</vt:lpstr>
      <vt:lpstr>Implicit Knowledge-Sharing </vt:lpstr>
      <vt:lpstr>PowerPoint Presentation</vt:lpstr>
      <vt:lpstr>Polling Question 1 </vt:lpstr>
      <vt:lpstr>Sentiment Analysis</vt:lpstr>
      <vt:lpstr>PowerPoint Presentation</vt:lpstr>
      <vt:lpstr>Polling Question 2 </vt:lpstr>
      <vt:lpstr>SNA and IAQ</vt:lpstr>
      <vt:lpstr>Preliminary results and next steps</vt:lpstr>
      <vt:lpstr>PowerPoint Presentation</vt:lpstr>
      <vt:lpstr>Polling Question 3 </vt:lpstr>
    </vt:vector>
  </TitlesOfParts>
  <Company>The Institute of Internal Auditors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Internal Auditors’ LinkedIn® Usage Affect Internal Audit Quality? </dc:title>
  <dc:creator>Rice, Marie</dc:creator>
  <cp:lastModifiedBy>Rice, Marie</cp:lastModifiedBy>
  <cp:revision>11</cp:revision>
  <dcterms:created xsi:type="dcterms:W3CDTF">2021-07-22T18:11:20Z</dcterms:created>
  <dcterms:modified xsi:type="dcterms:W3CDTF">2021-07-23T04:09:52Z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0x010100A3F1A33742BB40798E5513FD18CF9B2C005C77A80A3B7BA74E89C96842008757BB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TemplateUrl">
    <vt:lpwstr/>
  </property>
</Properties>
</file>