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58" r:id="rId4"/>
    <p:sldId id="259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99" r:id="rId13"/>
    <p:sldId id="272" r:id="rId14"/>
    <p:sldId id="273" r:id="rId15"/>
    <p:sldId id="270" r:id="rId16"/>
    <p:sldId id="271" r:id="rId17"/>
    <p:sldId id="280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4" r:id="rId27"/>
    <p:sldId id="283" r:id="rId28"/>
    <p:sldId id="297" r:id="rId29"/>
    <p:sldId id="298" r:id="rId30"/>
    <p:sldId id="296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0700" autoAdjust="0"/>
  </p:normalViewPr>
  <p:slideViewPr>
    <p:cSldViewPr snapToGrid="0">
      <p:cViewPr varScale="1">
        <p:scale>
          <a:sx n="98" d="100"/>
          <a:sy n="98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1AD1-F8CB-4E4F-9749-BFF0F23C403B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441A-CEC6-4F47-8DA6-BB1CB7A52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9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0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St. Johns</a:t>
            </a:r>
          </a:p>
          <a:p>
            <a:r>
              <a:rPr lang="en-US" dirty="0"/>
              <a:t>Also mention that heatmapping the other IAEP schools expands to some medium/large cities such Chicago, Los Angeles, Nashville, and Detroit, but coverage is still quite barren.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4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 that this is probably a pro-IA biased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4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2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example where course was taught by adjunct who was lost during pandemic and hasn’t returned.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U.S. IA education figures are presented for comparison to total accounting program stats.</a:t>
            </a:r>
          </a:p>
          <a:p>
            <a:r>
              <a:rPr lang="en-US" dirty="0"/>
              <a:t>However, global numbers for IA education aren’t much better:</a:t>
            </a:r>
          </a:p>
          <a:p>
            <a:r>
              <a:rPr lang="en-US" dirty="0"/>
              <a:t>5 CIAE</a:t>
            </a:r>
          </a:p>
          <a:p>
            <a:r>
              <a:rPr lang="en-US" dirty="0"/>
              <a:t>8 Comprehensive</a:t>
            </a:r>
          </a:p>
          <a:p>
            <a:r>
              <a:rPr lang="en-US" dirty="0"/>
              <a:t>5 Foundation</a:t>
            </a:r>
          </a:p>
          <a:p>
            <a:endParaRPr lang="en-US" dirty="0"/>
          </a:p>
          <a:p>
            <a:r>
              <a:rPr lang="en-US" dirty="0"/>
              <a:t>As a benchmark, 2 out of 11 competitor Ohio universities offer non-IAEP courses.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Non-IAEP programs are basically “unknowns”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B441A-CEC6-4F47-8DA6-BB1CB7A52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933" y="1105430"/>
            <a:ext cx="9144000" cy="2387600"/>
          </a:xfrm>
        </p:spPr>
        <p:txBody>
          <a:bodyPr anchor="b"/>
          <a:lstStyle>
            <a:lvl1pPr algn="ctr">
              <a:defRPr sz="6000"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933" y="361050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24B0-0BED-FB49-B809-EAAD5E41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53C6-BCE7-C848-9BB4-36C240E00825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31851-99C9-5943-BE40-CF83E4D1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0F03-DA2A-A340-B270-8EB73611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190F5-2C1A-5E42-AC27-302D032AE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778021-2240-0B4A-ACF6-87EA9752ED47}"/>
              </a:ext>
            </a:extLst>
          </p:cNvPr>
          <p:cNvSpPr/>
          <p:nvPr/>
        </p:nvSpPr>
        <p:spPr>
          <a:xfrm>
            <a:off x="11204172" y="8468"/>
            <a:ext cx="980016" cy="6849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3F15DA-66FC-AE4D-855F-121E87212202}"/>
              </a:ext>
            </a:extLst>
          </p:cNvPr>
          <p:cNvSpPr/>
          <p:nvPr/>
        </p:nvSpPr>
        <p:spPr>
          <a:xfrm>
            <a:off x="10898242" y="0"/>
            <a:ext cx="392824" cy="6858000"/>
          </a:xfrm>
          <a:prstGeom prst="rect">
            <a:avLst/>
          </a:prstGeom>
          <a:solidFill>
            <a:srgbClr val="8D734B"/>
          </a:solidFill>
          <a:ln>
            <a:solidFill>
              <a:srgbClr val="AE8C5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3B6CE-067E-C54A-9143-7248ED0BCA5B}"/>
              </a:ext>
            </a:extLst>
          </p:cNvPr>
          <p:cNvSpPr/>
          <p:nvPr/>
        </p:nvSpPr>
        <p:spPr>
          <a:xfrm>
            <a:off x="7218663" y="1282699"/>
            <a:ext cx="4665133" cy="4292600"/>
          </a:xfrm>
          <a:prstGeom prst="rect">
            <a:avLst/>
          </a:prstGeom>
          <a:solidFill>
            <a:srgbClr val="8D734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29925-65AB-FA49-A169-161F463DB9B3}"/>
              </a:ext>
            </a:extLst>
          </p:cNvPr>
          <p:cNvSpPr/>
          <p:nvPr/>
        </p:nvSpPr>
        <p:spPr>
          <a:xfrm>
            <a:off x="7370966" y="1508388"/>
            <a:ext cx="4326663" cy="38412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115FDE3-BF4A-C746-A93E-8394EACD1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1608138"/>
            <a:ext cx="21113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78FE42D4-E67B-C849-B490-846A7A4A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063875"/>
            <a:ext cx="41973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68" y="1196708"/>
            <a:ext cx="6269268" cy="2852737"/>
          </a:xfrm>
        </p:spPr>
        <p:txBody>
          <a:bodyPr anchor="b"/>
          <a:lstStyle>
            <a:lvl1pPr>
              <a:defRPr sz="6000"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829" y="4295641"/>
            <a:ext cx="625920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7D0407-7632-9A43-9917-F041F1AF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4C48-7825-C34F-BEF7-79E0B4D16CDB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A8B4CFE-4304-F44D-B01A-E3864891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45B6D5-A8B8-4F44-B220-E3EF888E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AF1EE-E6B2-8D4D-A086-DF62E5B90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7CFC-76A2-2D4C-87E7-C7E9E893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C017-6DFA-B944-B925-6CF9D8EE504D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94149-D553-2842-9D67-BA0D29DE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14BEF-EBCE-F741-A79C-A21BFF90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28592-2E99-5A43-8966-BD7C55C4C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72608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7260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07307-0A80-F543-BC26-9D093F00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8C44-9115-C949-8D40-DD48AEA149B1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DE313-0553-6546-8CAD-5798C0B1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1A6D6-277D-8D4C-9571-1B6D472E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97C72-5403-BC4C-BB29-1802D2E60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6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9053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266" y="1825625"/>
            <a:ext cx="4724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292BF2-271C-7C4A-9E62-EE610A97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5980-AD05-AA4B-8E80-C3B3D051C961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2849D2-141D-9742-8152-B1BE6C7E0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19EFB0-AB81-3A41-BD62-85B0DB49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2A012-E805-184B-84FB-4193C1BFB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6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2872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667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8667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681163"/>
            <a:ext cx="46651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9733" y="2505075"/>
            <a:ext cx="4648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A6078E-9246-6B4F-A61B-D63641E5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6D14-60B1-8447-9075-3B3C4A9F8155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6BC5F5-76AA-4E4D-85D3-E094A6EE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B29B9A-CAE7-674E-B8EA-718AFDD3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7BF8D-060D-8447-A795-90E207E62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1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1509D4-AB02-964F-9773-C05953BD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80C7-E1C4-4649-843B-FCE37C83D97F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681C3C-1AD7-1D4B-9701-D8EBB7B4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183915-3FDD-8349-865C-93025DE6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FD76F-3594-E544-82E6-12CF9F9AA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31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B7FDBB-60DA-1F47-8B11-EBB0D8AD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6AF0-F528-084E-B37E-5155292A15D0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34914E-6071-0E48-B6B5-733238D1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10A289-3816-C04B-B584-E6886B95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CE185-5AA0-E845-8277-4CA3176BF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2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94933"/>
            <a:ext cx="5103812" cy="4066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AE012B-B53B-4345-8EAB-2E716CC1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4F15-4576-684D-8FC2-0F6EAFC642CF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CAB6ED-1B44-C243-B364-A79F7725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FA331A-8DFA-2D40-8419-16954F6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73D08-0DE9-D14F-843F-0B11EA4D3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6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55E847-52AA-B649-83A7-83C6247E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19D8-51A8-224E-9BB1-5CA9CF58A240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0DBEC3-A9A0-E941-A1FF-8866F567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2BE34-AEAA-4E4E-BEB8-B115846F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C3850-DAFD-C043-97A1-99A909762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6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3FA554A-8775-E342-AE5F-733CF4CD5DFE}"/>
              </a:ext>
            </a:extLst>
          </p:cNvPr>
          <p:cNvSpPr/>
          <p:nvPr/>
        </p:nvSpPr>
        <p:spPr>
          <a:xfrm>
            <a:off x="10670974" y="0"/>
            <a:ext cx="264985" cy="6858000"/>
          </a:xfrm>
          <a:prstGeom prst="rect">
            <a:avLst/>
          </a:prstGeom>
          <a:solidFill>
            <a:srgbClr val="8D734B"/>
          </a:solidFill>
          <a:ln>
            <a:solidFill>
              <a:srgbClr val="897E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4B54A-9E23-4740-A349-1BCBB99D6D9E}"/>
              </a:ext>
            </a:extLst>
          </p:cNvPr>
          <p:cNvSpPr/>
          <p:nvPr/>
        </p:nvSpPr>
        <p:spPr>
          <a:xfrm>
            <a:off x="10946342" y="0"/>
            <a:ext cx="124565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4C8F1-91E3-7F49-8B6C-A39194C9C0BE}"/>
              </a:ext>
            </a:extLst>
          </p:cNvPr>
          <p:cNvSpPr/>
          <p:nvPr/>
        </p:nvSpPr>
        <p:spPr>
          <a:xfrm>
            <a:off x="9254065" y="465932"/>
            <a:ext cx="2937933" cy="1270000"/>
          </a:xfrm>
          <a:prstGeom prst="rect">
            <a:avLst/>
          </a:prstGeom>
          <a:solidFill>
            <a:srgbClr val="8D734B"/>
          </a:solidFill>
          <a:ln>
            <a:solidFill>
              <a:srgbClr val="897E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5" name="Title Placeholder 1">
            <a:extLst>
              <a:ext uri="{FF2B5EF4-FFF2-40B4-BE49-F238E27FC236}">
                <a16:creationId xmlns:a16="http://schemas.microsoft.com/office/drawing/2014/main" id="{4770454C-1D8A-BB46-B875-8811FE3284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0263" y="395288"/>
            <a:ext cx="8361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6" name="Text Placeholder 2">
            <a:extLst>
              <a:ext uri="{FF2B5EF4-FFF2-40B4-BE49-F238E27FC236}">
                <a16:creationId xmlns:a16="http://schemas.microsoft.com/office/drawing/2014/main" id="{B212CE72-4B13-F744-A836-34CCF0AF7F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97202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76DB1-CD04-0F4E-9B7B-5B1618D3C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12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614A2-7DF3-D943-832A-D76B43E05B40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6A8F-0E6A-EC4D-A32B-23C86A655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9938" y="6356350"/>
            <a:ext cx="4843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53AB-6E63-C043-BEAD-5427CFE5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478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1EFE2DE-F7D7-EA43-83C7-1EFD673486D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40" name="Picture 6">
            <a:extLst>
              <a:ext uri="{FF2B5EF4-FFF2-40B4-BE49-F238E27FC236}">
                <a16:creationId xmlns:a16="http://schemas.microsoft.com/office/drawing/2014/main" id="{660E6EB4-686E-9C4A-9B35-41E4BC114E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663" y="5456238"/>
            <a:ext cx="1122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EE2F78-DF2E-F74A-ABFB-3FE06B0E38F2}"/>
              </a:ext>
            </a:extLst>
          </p:cNvPr>
          <p:cNvSpPr/>
          <p:nvPr/>
        </p:nvSpPr>
        <p:spPr>
          <a:xfrm>
            <a:off x="9378439" y="567662"/>
            <a:ext cx="2760133" cy="1073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44" name="Picture 7">
            <a:extLst>
              <a:ext uri="{FF2B5EF4-FFF2-40B4-BE49-F238E27FC236}">
                <a16:creationId xmlns:a16="http://schemas.microsoft.com/office/drawing/2014/main" id="{8D295582-CF50-4C4C-9986-BE45D66EE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0" y="568325"/>
            <a:ext cx="25320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itchFamily="2" charset="2"/>
        <a:buChar char="q"/>
        <a:defRPr sz="28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q"/>
        <a:defRPr sz="2400" kern="1200">
          <a:solidFill>
            <a:srgbClr val="8D734B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q"/>
        <a:defRPr sz="2000" kern="1200">
          <a:solidFill>
            <a:srgbClr val="A3AD99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q"/>
        <a:defRPr kern="1200">
          <a:solidFill>
            <a:srgbClr val="B7AE79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itchFamily="2" charset="2"/>
        <a:buChar char="q"/>
        <a:defRPr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56D4603-B3B1-034A-8B01-58B0375078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C8A0B2C-104A-8E47-9794-8D80A5B24B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A2776-F747-0745-A4E6-7EDDBA2C3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2F95C-A7AF-8C47-B729-1B0E8DFCF84F}" type="datetimeFigureOut">
              <a:rPr lang="en-US"/>
              <a:pPr>
                <a:defRPr/>
              </a:pPr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1D218-0591-C841-847A-5AA07F04C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B056-FE59-D54A-B557-90F76F3C5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555B426-8314-C64F-8B22-D3B4289AF4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dobe Song Std L" panose="02020300000000000000" pitchFamily="18" charset="-128"/>
          <a:ea typeface="Adobe Song Std L" panose="020203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holt1@udayton.edu" TargetMode="External"/><Relationship Id="rId2" Type="http://schemas.openxmlformats.org/officeDocument/2006/relationships/hyperlink" Target="mailto:ccalvin1@udayton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6C8049C-AD5D-834C-94EC-D2E6764D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1573213"/>
            <a:ext cx="6662057" cy="2852737"/>
          </a:xfrm>
        </p:spPr>
        <p:txBody>
          <a:bodyPr anchor="ctr"/>
          <a:lstStyle/>
          <a:p>
            <a:pPr eaLnBrk="1" hangingPunct="1"/>
            <a:r>
              <a:rPr lang="en-US" altLang="en-US" sz="2800" dirty="0"/>
              <a:t>The Impact of Domain Specific Internal Audit Education on Financial Reporting Quality and External Audit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F99B-EBD0-5D41-BDAD-1C8343A02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90" y="4295775"/>
            <a:ext cx="6529985" cy="20218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Christopher G. Calvin</a:t>
            </a:r>
            <a:br>
              <a:rPr lang="en-US" dirty="0"/>
            </a:br>
            <a:r>
              <a:rPr lang="en-US" dirty="0"/>
              <a:t>Matthew Holt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University of Dayton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r>
              <a:rPr lang="en-US" dirty="0">
                <a:solidFill>
                  <a:srgbClr val="A3AD99"/>
                </a:solidFill>
              </a:rPr>
              <a:t>July 28</a:t>
            </a:r>
            <a:r>
              <a:rPr lang="en-US" baseline="30000" dirty="0">
                <a:solidFill>
                  <a:srgbClr val="A3AD99"/>
                </a:solidFill>
              </a:rPr>
              <a:t>th</a:t>
            </a:r>
            <a:r>
              <a:rPr lang="en-US" dirty="0">
                <a:solidFill>
                  <a:srgbClr val="A3AD99"/>
                </a:solidFill>
              </a:rPr>
              <a:t>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Overcoming Challenges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0263" cy="4603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Measuring internal auditing education.</a:t>
            </a:r>
            <a:endParaRPr lang="en-US" altLang="en-US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BD210F-287B-B242-B6E5-B01BC7B6903C}"/>
              </a:ext>
            </a:extLst>
          </p:cNvPr>
          <p:cNvSpPr txBox="1">
            <a:spLocks/>
          </p:cNvSpPr>
          <p:nvPr/>
        </p:nvSpPr>
        <p:spPr bwMode="auto">
          <a:xfrm>
            <a:off x="838201" y="2390774"/>
            <a:ext cx="2976154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sz="2400" kern="12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A3AD99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kern="1200">
                <a:solidFill>
                  <a:srgbClr val="B7AE79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kern="120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/>
              <a:t>IAEP Foundation Programs</a:t>
            </a:r>
          </a:p>
          <a:p>
            <a:pPr marL="231775" lvl="1" indent="-219075"/>
            <a:r>
              <a:rPr lang="en-US" sz="1600" dirty="0"/>
              <a:t>Principles of IA + 1 additional course</a:t>
            </a:r>
          </a:p>
          <a:p>
            <a:pPr marL="231775" lvl="1" indent="-219075"/>
            <a:r>
              <a:rPr lang="en-US" sz="1600" dirty="0"/>
              <a:t>No internship requirement</a:t>
            </a:r>
          </a:p>
          <a:p>
            <a:pPr marL="231775" lvl="1" indent="-219075"/>
            <a:r>
              <a:rPr lang="en-US" sz="1600" dirty="0"/>
              <a:t>No professional participation requirement</a:t>
            </a:r>
          </a:p>
          <a:p>
            <a:pPr marL="231775" lvl="1" indent="-219075"/>
            <a:r>
              <a:rPr lang="en-US" sz="1600" dirty="0"/>
              <a:t>No CIA exam requirement</a:t>
            </a:r>
          </a:p>
          <a:p>
            <a:pPr marL="231775" lvl="1" indent="-219075"/>
            <a:r>
              <a:rPr lang="en-US" sz="1600" dirty="0"/>
              <a:t>Educators must have B.S. and IA knowledge</a:t>
            </a:r>
          </a:p>
          <a:p>
            <a:pPr marL="231775" lvl="1" indent="-219075"/>
            <a:r>
              <a:rPr lang="en-US" sz="1600" dirty="0"/>
              <a:t>Falls under scope of accounting advisory board</a:t>
            </a:r>
          </a:p>
          <a:p>
            <a:pPr marL="231775" lvl="1" indent="-219075"/>
            <a:r>
              <a:rPr lang="en-US" sz="1600" dirty="0"/>
              <a:t>No student flow requirement</a:t>
            </a:r>
          </a:p>
          <a:p>
            <a:pPr marL="231775" lvl="1" indent="-219075"/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B10451-E2A5-9241-9EA3-071D36C9C221}"/>
              </a:ext>
            </a:extLst>
          </p:cNvPr>
          <p:cNvSpPr txBox="1">
            <a:spLocks/>
          </p:cNvSpPr>
          <p:nvPr/>
        </p:nvSpPr>
        <p:spPr bwMode="auto">
          <a:xfrm>
            <a:off x="3814355" y="2390773"/>
            <a:ext cx="2976154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sz="2400" kern="12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A3AD99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kern="1200">
                <a:solidFill>
                  <a:srgbClr val="B7AE79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kern="120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/>
              <a:t>IAEP Comprehensive Programs</a:t>
            </a:r>
          </a:p>
          <a:p>
            <a:pPr marL="231775" lvl="1" indent="-219075"/>
            <a:r>
              <a:rPr lang="en-US" sz="1600" dirty="0"/>
              <a:t>Principles of IA + 2 additional courses</a:t>
            </a:r>
          </a:p>
          <a:p>
            <a:pPr marL="231775" lvl="1" indent="-219075"/>
            <a:r>
              <a:rPr lang="en-US" sz="1600" dirty="0"/>
              <a:t>5 week internship</a:t>
            </a:r>
          </a:p>
          <a:p>
            <a:pPr marL="231775" lvl="1" indent="-219075"/>
            <a:r>
              <a:rPr lang="en-US" sz="1600" dirty="0"/>
              <a:t>2 IA professional meetings</a:t>
            </a:r>
          </a:p>
          <a:p>
            <a:pPr marL="231775" lvl="1" indent="-219075"/>
            <a:r>
              <a:rPr lang="en-US" sz="1600" dirty="0"/>
              <a:t>CIA exam encouragement</a:t>
            </a:r>
          </a:p>
          <a:p>
            <a:pPr marL="231775" lvl="1" indent="-219075"/>
            <a:r>
              <a:rPr lang="en-US" sz="1600" dirty="0"/>
              <a:t>Educators must have B.S., CIA, and active research or participation</a:t>
            </a:r>
          </a:p>
          <a:p>
            <a:pPr marL="231775" lvl="1" indent="-219075"/>
            <a:r>
              <a:rPr lang="en-US" sz="1600" dirty="0"/>
              <a:t>IAEP advisory board with one practitioner</a:t>
            </a:r>
          </a:p>
          <a:p>
            <a:pPr marL="231775" lvl="1" indent="-219075"/>
            <a:r>
              <a:rPr lang="en-US" sz="1600" dirty="0"/>
              <a:t>Flow of 10 students</a:t>
            </a:r>
          </a:p>
          <a:p>
            <a:pPr marL="231775" lvl="1" indent="-219075"/>
            <a:endParaRPr lang="en-US" sz="1600" dirty="0"/>
          </a:p>
          <a:p>
            <a:pPr marL="231775" lvl="1" indent="-219075"/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F0A19-01DD-6F44-8A97-5736999A4C98}"/>
              </a:ext>
            </a:extLst>
          </p:cNvPr>
          <p:cNvSpPr txBox="1">
            <a:spLocks/>
          </p:cNvSpPr>
          <p:nvPr/>
        </p:nvSpPr>
        <p:spPr bwMode="auto">
          <a:xfrm>
            <a:off x="6790509" y="2390772"/>
            <a:ext cx="2976154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sz="2400" kern="1200">
                <a:solidFill>
                  <a:srgbClr val="8D734B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sz="2000" kern="1200">
                <a:solidFill>
                  <a:srgbClr val="A3AD99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kern="1200">
                <a:solidFill>
                  <a:srgbClr val="B7AE79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q"/>
              <a:defRPr kern="1200">
                <a:solidFill>
                  <a:schemeClr val="tx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en-US" sz="1800" b="1" dirty="0"/>
              <a:t>IAEP Centers of IA Excellence</a:t>
            </a:r>
          </a:p>
          <a:p>
            <a:pPr marL="231775" lvl="1" indent="-219075"/>
            <a:r>
              <a:rPr lang="en-US" sz="1600" dirty="0"/>
              <a:t>IA concentration or degree, including 4 courses</a:t>
            </a:r>
          </a:p>
          <a:p>
            <a:pPr marL="231775" lvl="1" indent="-219075"/>
            <a:r>
              <a:rPr lang="en-US" sz="1600" dirty="0"/>
              <a:t>8 week internship</a:t>
            </a:r>
          </a:p>
          <a:p>
            <a:pPr marL="231775" lvl="1" indent="-219075"/>
            <a:r>
              <a:rPr lang="en-US" sz="1600" dirty="0"/>
              <a:t>3 IA professional meetings with active role</a:t>
            </a:r>
          </a:p>
          <a:p>
            <a:pPr marL="231775" lvl="1" indent="-219075"/>
            <a:r>
              <a:rPr lang="en-US" sz="1600" dirty="0"/>
              <a:t>CIA exam expected</a:t>
            </a:r>
          </a:p>
          <a:p>
            <a:pPr marL="231775" lvl="1" indent="-219075"/>
            <a:r>
              <a:rPr lang="en-US" sz="1600" dirty="0"/>
              <a:t>Educators must have M.S., CIA, and active research or participation</a:t>
            </a:r>
          </a:p>
          <a:p>
            <a:pPr marL="231775" lvl="1" indent="-219075"/>
            <a:r>
              <a:rPr lang="en-US" sz="1600" dirty="0"/>
              <a:t>IAEP advisory board with majority practitioners</a:t>
            </a:r>
          </a:p>
          <a:p>
            <a:pPr marL="231775" lvl="1" indent="-219075"/>
            <a:r>
              <a:rPr lang="en-US" sz="1600" dirty="0"/>
              <a:t>Flow of 25 students</a:t>
            </a:r>
          </a:p>
          <a:p>
            <a:pPr marL="231775" lvl="1" indent="-219075"/>
            <a:endParaRPr lang="en-US" sz="1600" dirty="0"/>
          </a:p>
          <a:p>
            <a:pPr marL="231775" lvl="1" indent="-219075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087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Overcoming Challenges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Measuring internal auditing education.</a:t>
            </a:r>
            <a:endParaRPr lang="en-US" altLang="en-US" sz="22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Centers for Internal Auditing Excellence:</a:t>
            </a:r>
          </a:p>
          <a:p>
            <a:pPr lvl="1"/>
            <a:r>
              <a:rPr lang="en-US" sz="1800" dirty="0"/>
              <a:t>Produce graduates with the strongest level of internal auditing education.</a:t>
            </a:r>
          </a:p>
          <a:p>
            <a:pPr lvl="1"/>
            <a:r>
              <a:rPr lang="en-US" sz="1800" dirty="0"/>
              <a:t>Provide internal audit knowledge to students who may enter other related fields.</a:t>
            </a:r>
          </a:p>
          <a:p>
            <a:pPr lvl="1"/>
            <a:r>
              <a:rPr lang="en-US" sz="1800" dirty="0"/>
              <a:t>Involve local internal auditing communities to create “knowledge hubs.”</a:t>
            </a:r>
          </a:p>
          <a:p>
            <a:pPr lvl="1"/>
            <a:r>
              <a:rPr lang="en-US" sz="1800" dirty="0"/>
              <a:t>Limited number and press coverage enables identification of active years.</a:t>
            </a:r>
          </a:p>
          <a:p>
            <a:pPr lvl="1"/>
            <a:r>
              <a:rPr lang="en-US" sz="1800" dirty="0"/>
              <a:t>Biases against our research design by allowing IAEP comprehensive, IAEP foundation, and non-IAEP internal audit curriculum to be part of the control group.</a:t>
            </a:r>
          </a:p>
        </p:txBody>
      </p:sp>
    </p:spTree>
    <p:extLst>
      <p:ext uri="{BB962C8B-B14F-4D97-AF65-F5344CB8AC3E}">
        <p14:creationId xmlns:p14="http://schemas.microsoft.com/office/powerpoint/2010/main" val="248268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Overcoming Challenges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Measuring internal auditing job placement.</a:t>
            </a:r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Gravity Model of Migration / Distance Friction:</a:t>
            </a:r>
          </a:p>
          <a:p>
            <a:pPr lvl="1"/>
            <a:r>
              <a:rPr lang="en-US" sz="1800" dirty="0"/>
              <a:t>The migration of graduates between two places is constrained by the distance between the two places and the relative sizes of the two places.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Even if a graduate initially accepts a job away from their education center, they may have personal and professional connections to the area that incentivize them to return in the future.</a:t>
            </a:r>
          </a:p>
          <a:p>
            <a:pPr lvl="1"/>
            <a:endParaRPr lang="en-US" sz="1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F397E7-A043-6444-AB26-11F91F3327AB}"/>
              </a:ext>
            </a:extLst>
          </p:cNvPr>
          <p:cNvSpPr/>
          <p:nvPr/>
        </p:nvSpPr>
        <p:spPr>
          <a:xfrm>
            <a:off x="2413000" y="3429000"/>
            <a:ext cx="1828800" cy="1828800"/>
          </a:xfrm>
          <a:prstGeom prst="ellips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City #1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571489-060D-934E-A7E4-27939662D6B2}"/>
              </a:ext>
            </a:extLst>
          </p:cNvPr>
          <p:cNvSpPr/>
          <p:nvPr/>
        </p:nvSpPr>
        <p:spPr>
          <a:xfrm>
            <a:off x="6553200" y="4083844"/>
            <a:ext cx="1236266" cy="1237456"/>
          </a:xfrm>
          <a:prstGeom prst="ellips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City #3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27D1AF-A6AF-1648-933C-AB425EC7D565}"/>
              </a:ext>
            </a:extLst>
          </p:cNvPr>
          <p:cNvSpPr/>
          <p:nvPr/>
        </p:nvSpPr>
        <p:spPr>
          <a:xfrm>
            <a:off x="5010944" y="3302794"/>
            <a:ext cx="695326" cy="698500"/>
          </a:xfrm>
          <a:prstGeom prst="ellipse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City #2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E56B3C-4C3A-A149-8FC4-30FA02BE1865}"/>
              </a:ext>
            </a:extLst>
          </p:cNvPr>
          <p:cNvCxnSpPr>
            <a:cxnSpLocks/>
          </p:cNvCxnSpPr>
          <p:nvPr/>
        </p:nvCxnSpPr>
        <p:spPr>
          <a:xfrm flipH="1">
            <a:off x="4152900" y="3698839"/>
            <a:ext cx="845344" cy="3024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9638BF-C7C8-E548-B36C-085F28404CEE}"/>
              </a:ext>
            </a:extLst>
          </p:cNvPr>
          <p:cNvCxnSpPr>
            <a:cxnSpLocks/>
          </p:cNvCxnSpPr>
          <p:nvPr/>
        </p:nvCxnSpPr>
        <p:spPr>
          <a:xfrm flipH="1" flipV="1">
            <a:off x="4241800" y="4533900"/>
            <a:ext cx="2301875" cy="115040"/>
          </a:xfrm>
          <a:prstGeom prst="straightConnector1">
            <a:avLst/>
          </a:prstGeom>
          <a:ln w="28575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257412-A00B-E545-859F-BC4BE0E5253E}"/>
              </a:ext>
            </a:extLst>
          </p:cNvPr>
          <p:cNvCxnSpPr>
            <a:cxnSpLocks/>
          </p:cNvCxnSpPr>
          <p:nvPr/>
        </p:nvCxnSpPr>
        <p:spPr>
          <a:xfrm flipV="1">
            <a:off x="4251325" y="3925041"/>
            <a:ext cx="879475" cy="29212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9D0283-3BC8-4545-B7C7-1091F6AF7378}"/>
              </a:ext>
            </a:extLst>
          </p:cNvPr>
          <p:cNvCxnSpPr>
            <a:cxnSpLocks/>
          </p:cNvCxnSpPr>
          <p:nvPr/>
        </p:nvCxnSpPr>
        <p:spPr>
          <a:xfrm>
            <a:off x="4180285" y="4749801"/>
            <a:ext cx="2372915" cy="11424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7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283FDEE-D753-B24B-90A3-4C83985D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288"/>
            <a:ext cx="8361363" cy="1325562"/>
          </a:xfrm>
        </p:spPr>
        <p:txBody>
          <a:bodyPr/>
          <a:lstStyle/>
          <a:p>
            <a:r>
              <a:rPr lang="en-US" altLang="en-US" dirty="0"/>
              <a:t>Polling Question 3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750A-9B83-A64E-B1A0-EC21EB83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What percent of university alums, on average, remain in or return to the city/region in which they received their education?</a:t>
            </a:r>
          </a:p>
          <a:p>
            <a:pPr marL="914400" lvl="1" indent="-514350">
              <a:buFont typeface="Arial" charset="0"/>
              <a:buAutoNum type="alphaLcPeriod"/>
              <a:defRPr/>
            </a:pPr>
            <a:r>
              <a:rPr lang="en-US" sz="2000" dirty="0"/>
              <a:t>75%-100%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b. 	50%-75%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c. 	25%-50%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d. 	0%-25%</a:t>
            </a:r>
          </a:p>
        </p:txBody>
      </p:sp>
    </p:spTree>
    <p:extLst>
      <p:ext uri="{BB962C8B-B14F-4D97-AF65-F5344CB8AC3E}">
        <p14:creationId xmlns:p14="http://schemas.microsoft.com/office/powerpoint/2010/main" val="144627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4A97-1DF7-6E4A-AB4F-3D624EBA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LinkedIn Alumni Data</a:t>
            </a:r>
          </a:p>
        </p:txBody>
      </p:sp>
      <p:pic>
        <p:nvPicPr>
          <p:cNvPr id="12" name="Picture 11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93EC5EA8-B63A-084F-A4F1-999E6EDB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4602" r="59287"/>
          <a:stretch/>
        </p:blipFill>
        <p:spPr>
          <a:xfrm>
            <a:off x="6548940" y="1681005"/>
            <a:ext cx="2642685" cy="197471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AF6A531-A0FA-A748-8815-AEACE3414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4742" r="56475"/>
          <a:stretch/>
        </p:blipFill>
        <p:spPr>
          <a:xfrm>
            <a:off x="851874" y="1684138"/>
            <a:ext cx="2742038" cy="1974718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DC6EF47-A4B3-EC49-AB24-F7F13D65F7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1407"/>
          <a:stretch/>
        </p:blipFill>
        <p:spPr>
          <a:xfrm>
            <a:off x="830263" y="3710270"/>
            <a:ext cx="2762770" cy="292718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B843F0F-E445-D84F-8700-B5064B7B8F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6543" r="54924"/>
          <a:stretch/>
        </p:blipFill>
        <p:spPr>
          <a:xfrm>
            <a:off x="3710466" y="1681005"/>
            <a:ext cx="2722740" cy="1974718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4CDE19-2BC6-3147-9B13-01C957B6BC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1428"/>
          <a:stretch/>
        </p:blipFill>
        <p:spPr>
          <a:xfrm>
            <a:off x="3710466" y="3710270"/>
            <a:ext cx="2722740" cy="2927184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C1BAFE-A7BE-534B-8629-CEBBCFD2BC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4224"/>
          <a:stretch/>
        </p:blipFill>
        <p:spPr>
          <a:xfrm>
            <a:off x="6548940" y="3710270"/>
            <a:ext cx="2642685" cy="29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Overcoming Challenges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Addressing the joint effects of management and auditors.</a:t>
            </a:r>
            <a:endParaRPr lang="en-US" altLang="en-US" sz="22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Matching on Financial Reporting Quality:</a:t>
            </a:r>
          </a:p>
          <a:p>
            <a:pPr lvl="1"/>
            <a:r>
              <a:rPr lang="en-US" sz="1800" dirty="0"/>
              <a:t>Match all CIAE city companies to non-CIAE city companies</a:t>
            </a:r>
          </a:p>
          <a:p>
            <a:pPr lvl="1"/>
            <a:r>
              <a:rPr lang="en-US" sz="1800" dirty="0"/>
              <a:t>Match on characteristics that determine financial reporting quality</a:t>
            </a:r>
          </a:p>
          <a:p>
            <a:pPr lvl="1"/>
            <a:r>
              <a:rPr lang="en-US" sz="1800" dirty="0"/>
              <a:t>Match by city and year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Controlling for Audit Characteristics and Regulation:</a:t>
            </a:r>
          </a:p>
          <a:p>
            <a:pPr lvl="1"/>
            <a:r>
              <a:rPr lang="en-US" sz="1800" dirty="0"/>
              <a:t>Control for auditor characteristics such as Big N, first year, industry specialization, office size, and known failures in quality.</a:t>
            </a:r>
          </a:p>
          <a:p>
            <a:pPr lvl="1"/>
            <a:r>
              <a:rPr lang="en-US" sz="1800" dirty="0"/>
              <a:t>Control for client characteristics that may impact the audit, such as size, complexity, and financial reporting failures.</a:t>
            </a:r>
          </a:p>
          <a:p>
            <a:pPr lvl="1"/>
            <a:r>
              <a:rPr lang="en-US" sz="1800" dirty="0"/>
              <a:t>Control for regulation that impacts audit reporting time, including filing deadlines and SFAS 165.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981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Framework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1B1A3-BD2C-B242-8863-CBFF644E0094}"/>
                  </a:ext>
                </a:extLst>
              </p:cNvPr>
              <p:cNvSpPr txBox="1"/>
              <p:nvPr/>
            </p:nvSpPr>
            <p:spPr>
              <a:xfrm>
                <a:off x="1371599" y="3213556"/>
                <a:ext cx="83613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𝐴𝑢𝑑𝑖𝑡𝑂𝑢𝑡𝑐𝑜𝑚𝑒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𝐼𝐴𝐸𝑑𝑢𝑐𝑎𝑡𝑖𝑜𝑛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𝑐𝑜𝑛𝑡𝑟𝑜𝑙𝑠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1B1A3-BD2C-B242-8863-CBFF644E0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3213556"/>
                <a:ext cx="8361362" cy="43088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E8CB544-6E53-0242-ADE5-6372ADF62033}"/>
              </a:ext>
            </a:extLst>
          </p:cNvPr>
          <p:cNvSpPr/>
          <p:nvPr/>
        </p:nvSpPr>
        <p:spPr>
          <a:xfrm>
            <a:off x="1215160" y="4737039"/>
            <a:ext cx="3157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Adverse SOX 404 Opinions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Subsequent Misstatements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Audit Lag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885E15-3680-5A4F-991B-BE16797540AE}"/>
              </a:ext>
            </a:extLst>
          </p:cNvPr>
          <p:cNvCxnSpPr>
            <a:cxnSpLocks/>
          </p:cNvCxnSpPr>
          <p:nvPr/>
        </p:nvCxnSpPr>
        <p:spPr>
          <a:xfrm flipV="1">
            <a:off x="2794000" y="3779911"/>
            <a:ext cx="0" cy="792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43D351-458B-6E4E-834F-9D908321C855}"/>
              </a:ext>
            </a:extLst>
          </p:cNvPr>
          <p:cNvSpPr/>
          <p:nvPr/>
        </p:nvSpPr>
        <p:spPr>
          <a:xfrm>
            <a:off x="4669558" y="4737039"/>
            <a:ext cx="28528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Companies headquartered in CIAE cities following CIAE program launch date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F148E9-9206-2E4F-9E13-03AD254C9BDB}"/>
              </a:ext>
            </a:extLst>
          </p:cNvPr>
          <p:cNvCxnSpPr>
            <a:cxnSpLocks/>
          </p:cNvCxnSpPr>
          <p:nvPr/>
        </p:nvCxnSpPr>
        <p:spPr>
          <a:xfrm flipV="1">
            <a:off x="6091959" y="3779911"/>
            <a:ext cx="0" cy="792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85C1204E-EF2B-1C41-BE05-29B4D6842D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74287" y="2587313"/>
            <a:ext cx="724356" cy="528130"/>
          </a:xfrm>
          <a:prstGeom prst="bentConnector3">
            <a:avLst>
              <a:gd name="adj1" fmla="val -845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F82E39B-6D02-6841-89C4-43373987BED1}"/>
              </a:ext>
            </a:extLst>
          </p:cNvPr>
          <p:cNvSpPr/>
          <p:nvPr/>
        </p:nvSpPr>
        <p:spPr>
          <a:xfrm>
            <a:off x="2945442" y="1959371"/>
            <a:ext cx="5213676" cy="1015663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Company characteristics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Auditor characteristics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Regulatory concerns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CIAE Transition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CBSA effects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 effects</a:t>
            </a:r>
          </a:p>
        </p:txBody>
      </p:sp>
    </p:spTree>
    <p:extLst>
      <p:ext uri="{BB962C8B-B14F-4D97-AF65-F5344CB8AC3E}">
        <p14:creationId xmlns:p14="http://schemas.microsoft.com/office/powerpoint/2010/main" val="152301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Sample Construction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Sample Source:</a:t>
            </a:r>
          </a:p>
          <a:p>
            <a:pPr lvl="1"/>
            <a:r>
              <a:rPr lang="en-US" sz="1800" dirty="0"/>
              <a:t>Companies with information available in both </a:t>
            </a:r>
            <a:r>
              <a:rPr lang="en-US" sz="1800" dirty="0" err="1"/>
              <a:t>Compustat</a:t>
            </a:r>
            <a:r>
              <a:rPr lang="en-US" sz="1800" dirty="0"/>
              <a:t> and Audit Analytics</a:t>
            </a:r>
          </a:p>
          <a:p>
            <a:pPr lvl="1"/>
            <a:r>
              <a:rPr lang="en-US" sz="1800" dirty="0"/>
              <a:t>Companies either 1) located in a CIAE city, or 2) matched to a CIAE city company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Sample Description:</a:t>
            </a:r>
          </a:p>
          <a:p>
            <a:pPr lvl="1"/>
            <a:r>
              <a:rPr lang="en-US" sz="1800" dirty="0"/>
              <a:t>6,958 company-years, split evenly between CIAE and non-CIAE cities</a:t>
            </a:r>
          </a:p>
          <a:p>
            <a:pPr lvl="1"/>
            <a:r>
              <a:rPr lang="en-US" sz="1800" dirty="0"/>
              <a:t>Sample begins in 2006 (current IAEP program launch year)</a:t>
            </a:r>
          </a:p>
          <a:p>
            <a:pPr lvl="1"/>
            <a:r>
              <a:rPr lang="en-US" sz="1800" dirty="0"/>
              <a:t>Sample ends in 2018 (last year of data available at time of study)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2497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Summary Statistics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Notable Statistics:</a:t>
            </a:r>
          </a:p>
          <a:p>
            <a:pPr lvl="1"/>
            <a:r>
              <a:rPr lang="en-US" sz="1800" dirty="0"/>
              <a:t>50% of the companies are headquartered in CIAE cities (by design)</a:t>
            </a:r>
          </a:p>
          <a:p>
            <a:pPr lvl="1"/>
            <a:r>
              <a:rPr lang="en-US" sz="1800" dirty="0"/>
              <a:t>55% of observations occur post-CIAE program launch</a:t>
            </a:r>
          </a:p>
          <a:p>
            <a:pPr lvl="1"/>
            <a:r>
              <a:rPr lang="en-US" sz="1800" dirty="0"/>
              <a:t>5% of observations report a failure in internal controls</a:t>
            </a:r>
          </a:p>
          <a:p>
            <a:pPr lvl="1"/>
            <a:r>
              <a:rPr lang="en-US" sz="1800" dirty="0"/>
              <a:t>13% of observation report a financial misstatement</a:t>
            </a:r>
          </a:p>
          <a:p>
            <a:pPr lvl="1"/>
            <a:r>
              <a:rPr lang="en-US" sz="1800" dirty="0"/>
              <a:t>91% of the filing window is used to complete the audit, on average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Other Statistics:</a:t>
            </a:r>
          </a:p>
          <a:p>
            <a:pPr lvl="1"/>
            <a:r>
              <a:rPr lang="en-US" sz="1800" dirty="0"/>
              <a:t>79% of companies are audited by Big 4 audit firms</a:t>
            </a:r>
          </a:p>
          <a:p>
            <a:pPr lvl="1"/>
            <a:r>
              <a:rPr lang="en-US" sz="1800" dirty="0"/>
              <a:t>Companies range from 4 to 67 years old</a:t>
            </a:r>
          </a:p>
          <a:p>
            <a:pPr lvl="1"/>
            <a:r>
              <a:rPr lang="en-US" sz="1800" dirty="0"/>
              <a:t>81% of companies have a December year-end</a:t>
            </a:r>
          </a:p>
          <a:p>
            <a:pPr lvl="1"/>
            <a:r>
              <a:rPr lang="en-US" sz="1800" dirty="0"/>
              <a:t>65 unique industries represented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852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BC2-F824-4B4E-8969-1B087EF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1325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Parallel Trends Analysis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B9C6CD7-826D-034F-A7AF-A5A0B737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92" y="1720850"/>
            <a:ext cx="699010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50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Research Objective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Investigate whether internal audit-focused education yields observable financial reporting and audit efficiency benefits.</a:t>
            </a:r>
          </a:p>
        </p:txBody>
      </p:sp>
      <p:pic>
        <p:nvPicPr>
          <p:cNvPr id="3" name="Picture 2" descr="Students during a graduation ceremony">
            <a:extLst>
              <a:ext uri="{FF2B5EF4-FFF2-40B4-BE49-F238E27FC236}">
                <a16:creationId xmlns:a16="http://schemas.microsoft.com/office/drawing/2014/main" id="{3C4FA1C0-4A9A-7E40-9E2C-905EB1F88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15" y="3829110"/>
            <a:ext cx="2482457" cy="16557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2708AD-4364-C04A-A493-B263CEB3324B}"/>
              </a:ext>
            </a:extLst>
          </p:cNvPr>
          <p:cNvSpPr/>
          <p:nvPr/>
        </p:nvSpPr>
        <p:spPr>
          <a:xfrm>
            <a:off x="1167686" y="5544489"/>
            <a:ext cx="20481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IAEP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590FA-EA76-2A4A-AF73-282ECA89924C}"/>
              </a:ext>
            </a:extLst>
          </p:cNvPr>
          <p:cNvSpPr/>
          <p:nvPr/>
        </p:nvSpPr>
        <p:spPr>
          <a:xfrm>
            <a:off x="830263" y="4841404"/>
            <a:ext cx="20481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Curriculum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E25E7-A15C-B64A-8547-4E4FEEE6AB28}"/>
              </a:ext>
            </a:extLst>
          </p:cNvPr>
          <p:cNvSpPr/>
          <p:nvPr/>
        </p:nvSpPr>
        <p:spPr>
          <a:xfrm>
            <a:off x="830263" y="4138319"/>
            <a:ext cx="20481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046B8-04A6-7B4A-BBDE-6ABE0AE31EE5}"/>
              </a:ext>
            </a:extLst>
          </p:cNvPr>
          <p:cNvSpPr/>
          <p:nvPr/>
        </p:nvSpPr>
        <p:spPr>
          <a:xfrm>
            <a:off x="1233058" y="3429000"/>
            <a:ext cx="20481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</a:t>
            </a:r>
          </a:p>
        </p:txBody>
      </p:sp>
      <p:pic>
        <p:nvPicPr>
          <p:cNvPr id="6" name="Picture 5" descr="Two women working">
            <a:extLst>
              <a:ext uri="{FF2B5EF4-FFF2-40B4-BE49-F238E27FC236}">
                <a16:creationId xmlns:a16="http://schemas.microsoft.com/office/drawing/2014/main" id="{8E16126D-8CA2-E141-BE9F-513341439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37" y="3829110"/>
            <a:ext cx="2483478" cy="1655779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A46AD9-7C60-6F4C-B123-45D9CBC2F28F}"/>
              </a:ext>
            </a:extLst>
          </p:cNvPr>
          <p:cNvCxnSpPr>
            <a:cxnSpLocks/>
          </p:cNvCxnSpPr>
          <p:nvPr/>
        </p:nvCxnSpPr>
        <p:spPr>
          <a:xfrm>
            <a:off x="2463284" y="3681713"/>
            <a:ext cx="1306431" cy="5451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D339D3-DC09-614F-928A-D8D1D3C1EA6D}"/>
              </a:ext>
            </a:extLst>
          </p:cNvPr>
          <p:cNvCxnSpPr>
            <a:cxnSpLocks/>
          </p:cNvCxnSpPr>
          <p:nvPr/>
        </p:nvCxnSpPr>
        <p:spPr>
          <a:xfrm>
            <a:off x="1854357" y="4361130"/>
            <a:ext cx="1821747" cy="1716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ABECEA-B4F5-E74C-A723-01C36D0CACBF}"/>
              </a:ext>
            </a:extLst>
          </p:cNvPr>
          <p:cNvCxnSpPr>
            <a:cxnSpLocks/>
          </p:cNvCxnSpPr>
          <p:nvPr/>
        </p:nvCxnSpPr>
        <p:spPr>
          <a:xfrm flipV="1">
            <a:off x="2191780" y="4765190"/>
            <a:ext cx="1484324" cy="2818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11E975-BCFB-1144-B31C-4E76533FA8C6}"/>
              </a:ext>
            </a:extLst>
          </p:cNvPr>
          <p:cNvCxnSpPr>
            <a:cxnSpLocks/>
          </p:cNvCxnSpPr>
          <p:nvPr/>
        </p:nvCxnSpPr>
        <p:spPr>
          <a:xfrm flipV="1">
            <a:off x="2765230" y="5041459"/>
            <a:ext cx="1004485" cy="7030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0201BE-1F33-BE43-B3B0-5BC36C4995BB}"/>
              </a:ext>
            </a:extLst>
          </p:cNvPr>
          <p:cNvCxnSpPr>
            <a:cxnSpLocks/>
          </p:cNvCxnSpPr>
          <p:nvPr/>
        </p:nvCxnSpPr>
        <p:spPr>
          <a:xfrm>
            <a:off x="6378190" y="4584042"/>
            <a:ext cx="11375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BC2-F824-4B4E-8969-1B087EF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1325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Parallel Trends Analysis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58F4121-9827-4F41-9519-AF13F2E2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00" y="1720850"/>
            <a:ext cx="6906888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61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BC2-F824-4B4E-8969-1B087EF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1325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Parallel Trends Analysis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C4000FE-B5E2-2B4E-8368-C880BDE3C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42" y="1720850"/>
            <a:ext cx="693440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220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BC2-F824-4B4E-8969-1B087EF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1325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Financial Reporting Quality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45A3890-9796-1046-BE1F-B21797A21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165366"/>
            <a:ext cx="9720263" cy="252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74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BC2-F824-4B4E-8969-1B087EF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1325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Audit Efficiency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D8E3CED-632E-A24E-A766-9EBC44254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970961"/>
            <a:ext cx="9720263" cy="2916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749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Summary Takeaways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Financial Reporting Quality:</a:t>
            </a:r>
          </a:p>
          <a:p>
            <a:pPr lvl="1"/>
            <a:r>
              <a:rPr lang="en-US" sz="1800" dirty="0"/>
              <a:t>Reduction in internal control failures (in general)</a:t>
            </a:r>
          </a:p>
          <a:p>
            <a:pPr lvl="1"/>
            <a:r>
              <a:rPr lang="en-US" sz="1800" dirty="0"/>
              <a:t>Reduction in governance and culture related control failures</a:t>
            </a:r>
          </a:p>
          <a:p>
            <a:pPr lvl="1"/>
            <a:r>
              <a:rPr lang="en-US" sz="1800" dirty="0"/>
              <a:t>Reduction in financial statement related control failures</a:t>
            </a:r>
          </a:p>
          <a:p>
            <a:pPr lvl="1"/>
            <a:r>
              <a:rPr lang="en-US" sz="1800" dirty="0"/>
              <a:t>Reduction in control failures that go undetected</a:t>
            </a:r>
          </a:p>
          <a:p>
            <a:pPr lvl="1"/>
            <a:r>
              <a:rPr lang="en-US" sz="1800" dirty="0"/>
              <a:t>Reduction in financial misstatements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Audit Efficiency:</a:t>
            </a:r>
          </a:p>
          <a:p>
            <a:pPr lvl="1"/>
            <a:r>
              <a:rPr lang="en-US" sz="1800" dirty="0"/>
              <a:t>Reduction in external audit completion time (may occur prior to CIAE launch)</a:t>
            </a:r>
          </a:p>
          <a:p>
            <a:pPr lvl="1"/>
            <a:r>
              <a:rPr lang="en-US" sz="1800" dirty="0"/>
              <a:t>Some evidence of lower audit fees (very weak / sensitive)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1052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7BC2-F824-4B4E-8969-1B087EF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395288"/>
            <a:ext cx="8361362" cy="1325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Despite the Benefits....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FE8796F-48DA-9044-B3DE-5810F9ED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6" y="1720850"/>
            <a:ext cx="8141075" cy="476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461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Limitations &amp; Opportunities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Limitations:</a:t>
            </a:r>
          </a:p>
          <a:p>
            <a:pPr lvl="1"/>
            <a:r>
              <a:rPr lang="en-US" sz="1800" dirty="0"/>
              <a:t>Gravity model of migration may not hold for CIAE graduates</a:t>
            </a:r>
          </a:p>
          <a:p>
            <a:pPr lvl="1"/>
            <a:r>
              <a:rPr lang="en-US" sz="1800" dirty="0"/>
              <a:t>Universities not participating in the IAEP program may still deliver high-quality internal audit education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Opportunities:</a:t>
            </a:r>
          </a:p>
          <a:p>
            <a:pPr lvl="1"/>
            <a:r>
              <a:rPr lang="en-US" sz="1800" dirty="0"/>
              <a:t>Study the benefits of internal audit education based on actual employee data rather than migration model assumptions</a:t>
            </a:r>
          </a:p>
          <a:p>
            <a:pPr lvl="1"/>
            <a:r>
              <a:rPr lang="en-US" sz="1800" dirty="0"/>
              <a:t>Develop a more comprehensive record of internal audit education that enables further studies of the benefits and costs of that education</a:t>
            </a:r>
          </a:p>
          <a:p>
            <a:pPr lvl="1"/>
            <a:r>
              <a:rPr lang="en-US" sz="1800" dirty="0"/>
              <a:t>Study how benefits of internal audit education vary by IAEP tier</a:t>
            </a:r>
          </a:p>
          <a:p>
            <a:pPr lvl="1"/>
            <a:r>
              <a:rPr lang="en-US" sz="1800" dirty="0"/>
              <a:t>Identify the specific mechanisms by which internal audit education leads to capital market benefits (e.g., knowledge, networking, awareness, etc.)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375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283FDEE-D753-B24B-90A3-4C83985D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288"/>
            <a:ext cx="8361363" cy="1325562"/>
          </a:xfrm>
        </p:spPr>
        <p:txBody>
          <a:bodyPr/>
          <a:lstStyle/>
          <a:p>
            <a:r>
              <a:rPr lang="en-US" altLang="en-US" dirty="0"/>
              <a:t>Polling Question 4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750A-9B83-A64E-B1A0-EC21EB83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Do you feel the benefits of offering dedicated internal auditing curriculum (whether individual courses or an IAEP participating program) outweigh the costs of implementation?</a:t>
            </a:r>
          </a:p>
          <a:p>
            <a:pPr marL="914400" lvl="1" indent="-514350">
              <a:buFont typeface="Arial" charset="0"/>
              <a:buAutoNum type="alphaLcPeriod"/>
              <a:defRPr/>
            </a:pPr>
            <a:r>
              <a:rPr lang="en-US" sz="2000" dirty="0"/>
              <a:t>Yes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b. 	No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c. 	Unsure</a:t>
            </a:r>
          </a:p>
        </p:txBody>
      </p:sp>
    </p:spTree>
    <p:extLst>
      <p:ext uri="{BB962C8B-B14F-4D97-AF65-F5344CB8AC3E}">
        <p14:creationId xmlns:p14="http://schemas.microsoft.com/office/powerpoint/2010/main" val="45808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283FDEE-D753-B24B-90A3-4C83985D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288"/>
            <a:ext cx="8361363" cy="1325562"/>
          </a:xfrm>
        </p:spPr>
        <p:txBody>
          <a:bodyPr/>
          <a:lstStyle/>
          <a:p>
            <a:r>
              <a:rPr lang="en-US" altLang="en-US" dirty="0"/>
              <a:t>Polling Question 5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750A-9B83-A64E-B1A0-EC21EB83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Do you feel there are enough qualified educators to implement wide-scale internal audit education across the U.S.?</a:t>
            </a:r>
          </a:p>
          <a:p>
            <a:pPr marL="914400" lvl="1" indent="-514350">
              <a:buFont typeface="Arial" charset="0"/>
              <a:buAutoNum type="alphaLcPeriod"/>
              <a:defRPr/>
            </a:pPr>
            <a:r>
              <a:rPr lang="en-US" sz="2000" dirty="0"/>
              <a:t>Yes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b. 	No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c. 	Unsure</a:t>
            </a:r>
          </a:p>
        </p:txBody>
      </p:sp>
    </p:spTree>
    <p:extLst>
      <p:ext uri="{BB962C8B-B14F-4D97-AF65-F5344CB8AC3E}">
        <p14:creationId xmlns:p14="http://schemas.microsoft.com/office/powerpoint/2010/main" val="3707338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Question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Questions?</a:t>
            </a:r>
          </a:p>
        </p:txBody>
      </p:sp>
      <p:sp>
        <p:nvSpPr>
          <p:cNvPr id="387" name="Christopher G. Calvin…"/>
          <p:cNvSpPr txBox="1">
            <a:spLocks noGrp="1"/>
          </p:cNvSpPr>
          <p:nvPr>
            <p:ph type="body" sz="quarter" idx="1"/>
          </p:nvPr>
        </p:nvSpPr>
        <p:spPr>
          <a:xfrm>
            <a:off x="831849" y="4957763"/>
            <a:ext cx="9726083" cy="1500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/>
            <a:r>
              <a:rPr dirty="0"/>
              <a:t>Christopher G. Calvin</a:t>
            </a:r>
            <a:endParaRPr lang="en-US" dirty="0"/>
          </a:p>
          <a:p>
            <a:pPr algn="r"/>
            <a:r>
              <a:rPr lang="en-US" i="1" dirty="0">
                <a:hlinkClick r:id="rId2"/>
              </a:rPr>
              <a:t>ccalvin1@udayton.edu</a:t>
            </a:r>
            <a:endParaRPr lang="en-US" i="1" dirty="0"/>
          </a:p>
          <a:p>
            <a:pPr algn="r"/>
            <a:r>
              <a:rPr lang="en-US" dirty="0"/>
              <a:t>Matthew Holt</a:t>
            </a:r>
          </a:p>
          <a:p>
            <a:pPr algn="r"/>
            <a:r>
              <a:rPr lang="en-US" i="1" dirty="0">
                <a:hlinkClick r:id="rId3"/>
              </a:rPr>
              <a:t>mholt1@udayton.edu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283FDEE-D753-B24B-90A3-4C83985D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288"/>
            <a:ext cx="8361363" cy="1325562"/>
          </a:xfrm>
        </p:spPr>
        <p:txBody>
          <a:bodyPr/>
          <a:lstStyle/>
          <a:p>
            <a:r>
              <a:rPr lang="en-US" altLang="en-US" dirty="0"/>
              <a:t>Polling Question 1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750A-9B83-A64E-B1A0-EC21EB83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What level of internal auditing education is typically (pre-pandemic) in place at your university?</a:t>
            </a:r>
          </a:p>
          <a:p>
            <a:pPr marL="914400" lvl="1" indent="-514350">
              <a:buFont typeface="Arial" charset="0"/>
              <a:buAutoNum type="alphaLcPeriod"/>
              <a:defRPr/>
            </a:pPr>
            <a:r>
              <a:rPr lang="en-US" sz="2000" dirty="0"/>
              <a:t>IAEP Center for Internal Auditing Excellence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b. 	IAEP Comprehensive Program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c. 	IAEP Foundation Program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d. 	An internal auditing course offering not enrolled in IAEP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e. 	No internal auditing-specific curriculum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f.	Unsure / Not Applicable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283FDEE-D753-B24B-90A3-4C83985D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288"/>
            <a:ext cx="8361363" cy="1325562"/>
          </a:xfrm>
        </p:spPr>
        <p:txBody>
          <a:bodyPr/>
          <a:lstStyle/>
          <a:p>
            <a:r>
              <a:rPr lang="en-US" altLang="en-US" dirty="0"/>
              <a:t>Polling Question 2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750A-9B83-A64E-B1A0-EC21EB83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Has the level of internal auditing education in place at your university been negatively impacted by the pandemic?</a:t>
            </a:r>
          </a:p>
          <a:p>
            <a:pPr marL="914400" lvl="1" indent="-514350">
              <a:buFont typeface="Arial" charset="0"/>
              <a:buAutoNum type="alphaLcPeriod"/>
              <a:defRPr/>
            </a:pPr>
            <a:r>
              <a:rPr lang="en-US" sz="2000" dirty="0"/>
              <a:t>Yes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b. 	No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n-US" sz="2000" dirty="0"/>
              <a:t>c. 	Unsure / Not Applicable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5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Research Motivation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Relative to its external auditing counterpart, there is little internal auditing-specific education offered at the university level.</a:t>
            </a:r>
            <a:endParaRPr lang="en-US" altLang="en-US" sz="22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As of August 2020 (U.S.):</a:t>
            </a:r>
          </a:p>
          <a:p>
            <a:pPr lvl="1"/>
            <a:r>
              <a:rPr lang="en-US" sz="1800" dirty="0"/>
              <a:t>6 Centers for Internal Auditing Excellence</a:t>
            </a:r>
          </a:p>
          <a:p>
            <a:pPr lvl="1"/>
            <a:r>
              <a:rPr lang="en-US" sz="1800" dirty="0"/>
              <a:t>15 Comprehensive Internal Auditing Programs</a:t>
            </a:r>
          </a:p>
          <a:p>
            <a:pPr lvl="1"/>
            <a:r>
              <a:rPr lang="en-US" sz="1800" dirty="0"/>
              <a:t>16 Foundation Internal Auditing Programs</a:t>
            </a:r>
          </a:p>
          <a:p>
            <a:pPr lvl="1"/>
            <a:r>
              <a:rPr lang="en-US" sz="1800" dirty="0"/>
              <a:t>?? Non-IAEP Course Offerings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altLang="en-US" sz="2200" b="1" dirty="0"/>
              <a:t>Per the National Center for Education Statistics:</a:t>
            </a:r>
          </a:p>
          <a:p>
            <a:pPr lvl="1"/>
            <a:r>
              <a:rPr lang="en-US" sz="1800" dirty="0"/>
              <a:t>2,487 U.S. Universities Offering Accounting Degrees</a:t>
            </a:r>
            <a:endParaRPr lang="en-US" sz="2200" dirty="0"/>
          </a:p>
          <a:p>
            <a:pPr lvl="1"/>
            <a:endParaRPr lang="en-US" dirty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2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Research Motivation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Internal auditing education should increase internal audit quality, and thus financial reporting quality, where a concentration of those students are employed.</a:t>
            </a:r>
            <a:endParaRPr lang="en-US" altLang="en-US" sz="22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From the Definition of Internal Auditing:</a:t>
            </a:r>
          </a:p>
          <a:p>
            <a:pPr lvl="1"/>
            <a:r>
              <a:rPr lang="en-US" sz="1800" dirty="0"/>
              <a:t>Internal audit should evaluate and improve the effectiveness of risk management, control, and governance processes.</a:t>
            </a:r>
          </a:p>
          <a:p>
            <a:pPr lvl="1"/>
            <a:endParaRPr lang="en-US" altLang="en-US" sz="1800" dirty="0"/>
          </a:p>
          <a:p>
            <a:pPr marL="0" indent="0">
              <a:buNone/>
            </a:pPr>
            <a:r>
              <a:rPr lang="en-US" altLang="en-US" sz="2200" b="1" dirty="0"/>
              <a:t>From Standard 2021 “Risk Management”:</a:t>
            </a:r>
          </a:p>
          <a:p>
            <a:pPr lvl="1"/>
            <a:r>
              <a:rPr lang="en-US" sz="1800" dirty="0"/>
              <a:t>One of the areas of risk that internal audit should evaluate is that regarding the reliability and integrity of financial and operational information.</a:t>
            </a:r>
            <a:endParaRPr lang="en-US" altLang="en-US" dirty="0"/>
          </a:p>
          <a:p>
            <a:pPr lvl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5569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Research Motivation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3FD3234E-CD84-0045-88D6-A60A811D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/>
              <a:t>Internal auditing education should increase internal audit quality, and thus external audit reliance, where a concentration of those students are employed.</a:t>
            </a:r>
            <a:endParaRPr lang="en-US" altLang="en-US" sz="22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/>
              <a:t>From PCAOB Auditing Standard 2605:</a:t>
            </a:r>
          </a:p>
          <a:p>
            <a:pPr lvl="1"/>
            <a:r>
              <a:rPr lang="en-US" sz="1800" dirty="0"/>
              <a:t>The work of internal audit may affect the nature, timing, and extent of the external audit.</a:t>
            </a:r>
          </a:p>
          <a:p>
            <a:pPr lvl="1"/>
            <a:r>
              <a:rPr lang="en-US" sz="1800" dirty="0"/>
              <a:t>The external auditor should assess the competency of internal audit, including education level and professional experience.</a:t>
            </a:r>
          </a:p>
        </p:txBody>
      </p:sp>
    </p:spTree>
    <p:extLst>
      <p:ext uri="{BB962C8B-B14F-4D97-AF65-F5344CB8AC3E}">
        <p14:creationId xmlns:p14="http://schemas.microsoft.com/office/powerpoint/2010/main" val="224361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Research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1B1A3-BD2C-B242-8863-CBFF644E0094}"/>
                  </a:ext>
                </a:extLst>
              </p:cNvPr>
              <p:cNvSpPr txBox="1"/>
              <p:nvPr/>
            </p:nvSpPr>
            <p:spPr>
              <a:xfrm>
                <a:off x="1371599" y="3213556"/>
                <a:ext cx="83613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𝐴𝑢𝑑𝑖𝑡𝑂𝑢𝑡𝑐𝑜𝑚𝑒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𝐼𝐴𝐸𝑑𝑢𝑐𝑎𝑡𝑖𝑜𝑛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𝑐𝑜𝑛𝑡𝑟𝑜𝑙𝑠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1B1A3-BD2C-B242-8863-CBFF644E0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3213556"/>
                <a:ext cx="8361362" cy="43088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E8CB544-6E53-0242-ADE5-6372ADF62033}"/>
              </a:ext>
            </a:extLst>
          </p:cNvPr>
          <p:cNvSpPr/>
          <p:nvPr/>
        </p:nvSpPr>
        <p:spPr>
          <a:xfrm>
            <a:off x="1371599" y="4737039"/>
            <a:ext cx="28528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Internal Control Failures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Financial Misstatements</a:t>
            </a:r>
          </a:p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Audit Reporting 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885E15-3680-5A4F-991B-BE16797540AE}"/>
              </a:ext>
            </a:extLst>
          </p:cNvPr>
          <p:cNvCxnSpPr>
            <a:cxnSpLocks/>
          </p:cNvCxnSpPr>
          <p:nvPr/>
        </p:nvCxnSpPr>
        <p:spPr>
          <a:xfrm flipV="1">
            <a:off x="2794000" y="3779911"/>
            <a:ext cx="0" cy="792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43D351-458B-6E4E-834F-9D908321C855}"/>
              </a:ext>
            </a:extLst>
          </p:cNvPr>
          <p:cNvSpPr/>
          <p:nvPr/>
        </p:nvSpPr>
        <p:spPr>
          <a:xfrm>
            <a:off x="4669558" y="4737039"/>
            <a:ext cx="2852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University-Level Internal Auditing Curriculum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F148E9-9206-2E4F-9E13-03AD254C9BDB}"/>
              </a:ext>
            </a:extLst>
          </p:cNvPr>
          <p:cNvCxnSpPr>
            <a:cxnSpLocks/>
          </p:cNvCxnSpPr>
          <p:nvPr/>
        </p:nvCxnSpPr>
        <p:spPr>
          <a:xfrm flipV="1">
            <a:off x="6091959" y="3779911"/>
            <a:ext cx="0" cy="792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3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801A62-812A-3B46-9407-4E2115B0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Research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1B1A3-BD2C-B242-8863-CBFF644E0094}"/>
                  </a:ext>
                </a:extLst>
              </p:cNvPr>
              <p:cNvSpPr txBox="1"/>
              <p:nvPr/>
            </p:nvSpPr>
            <p:spPr>
              <a:xfrm>
                <a:off x="1371599" y="3213556"/>
                <a:ext cx="836136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𝐴𝑢𝑑𝑖𝑡𝑂𝑢𝑡𝑐𝑜𝑚𝑒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𝐼𝐴𝐸𝑑𝑢𝑐𝑎𝑡𝑖𝑜𝑛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𝑐𝑜𝑛𝑡𝑟𝑜𝑙𝑠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01B1A3-BD2C-B242-8863-CBFF644E0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3213556"/>
                <a:ext cx="8361362" cy="43088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E8CB544-6E53-0242-ADE5-6372ADF62033}"/>
              </a:ext>
            </a:extLst>
          </p:cNvPr>
          <p:cNvSpPr/>
          <p:nvPr/>
        </p:nvSpPr>
        <p:spPr>
          <a:xfrm>
            <a:off x="1371599" y="4737039"/>
            <a:ext cx="285288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Audit reporting time is a joint product of audit completion and management financial statement preparation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885E15-3680-5A4F-991B-BE16797540AE}"/>
              </a:ext>
            </a:extLst>
          </p:cNvPr>
          <p:cNvCxnSpPr>
            <a:cxnSpLocks/>
          </p:cNvCxnSpPr>
          <p:nvPr/>
        </p:nvCxnSpPr>
        <p:spPr>
          <a:xfrm flipV="1">
            <a:off x="2794000" y="3779911"/>
            <a:ext cx="0" cy="792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43D351-458B-6E4E-834F-9D908321C855}"/>
              </a:ext>
            </a:extLst>
          </p:cNvPr>
          <p:cNvSpPr/>
          <p:nvPr/>
        </p:nvSpPr>
        <p:spPr>
          <a:xfrm>
            <a:off x="4669558" y="4737039"/>
            <a:ext cx="28528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Collecting the full scope of internal audit education and job placement across all universities and years is an insurmountable task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F148E9-9206-2E4F-9E13-03AD254C9BDB}"/>
              </a:ext>
            </a:extLst>
          </p:cNvPr>
          <p:cNvCxnSpPr>
            <a:cxnSpLocks/>
          </p:cNvCxnSpPr>
          <p:nvPr/>
        </p:nvCxnSpPr>
        <p:spPr>
          <a:xfrm flipV="1">
            <a:off x="6091959" y="3779911"/>
            <a:ext cx="0" cy="79208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034-8E1A-2C4E-A0BD-77AA0EACFB1B}"/>
              </a:ext>
            </a:extLst>
          </p:cNvPr>
          <p:cNvSpPr/>
          <p:nvPr/>
        </p:nvSpPr>
        <p:spPr>
          <a:xfrm>
            <a:off x="1371599" y="1378057"/>
            <a:ext cx="28528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Financial reporting quality is a joint product of management and internal/external audit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457676-FC6C-7F4C-8511-39FCD6F4BD50}"/>
              </a:ext>
            </a:extLst>
          </p:cNvPr>
          <p:cNvCxnSpPr>
            <a:cxnSpLocks/>
          </p:cNvCxnSpPr>
          <p:nvPr/>
        </p:nvCxnSpPr>
        <p:spPr>
          <a:xfrm>
            <a:off x="2794000" y="2555472"/>
            <a:ext cx="0" cy="5515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1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C2BC80"/>
      </a:lt2>
      <a:accent1>
        <a:srgbClr val="BABABA"/>
      </a:accent1>
      <a:accent2>
        <a:srgbClr val="C5B598"/>
      </a:accent2>
      <a:accent3>
        <a:srgbClr val="6C6734"/>
      </a:accent3>
      <a:accent4>
        <a:srgbClr val="A5A5A5"/>
      </a:accent4>
      <a:accent5>
        <a:srgbClr val="DAD6B2"/>
      </a:accent5>
      <a:accent6>
        <a:srgbClr val="C5B598"/>
      </a:accent6>
      <a:hlink>
        <a:srgbClr val="746241"/>
      </a:hlink>
      <a:folHlink>
        <a:srgbClr val="D4D9C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S Template 1.pot [Compatibility Mode]" id="{54935486-65C3-4D43-B5DE-E782927F0BFF}" vid="{1AB1A84B-9E7D-48EA-B42B-4CCD44C8F17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S Template 1.pot [Compatibility Mode]" id="{54935486-65C3-4D43-B5DE-E782927F0BFF}" vid="{19449C3F-F8DF-42B3-95B9-DAD179075D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IA-NADocument" ma:contentTypeID="0x010100A3F1A33742BB40798E5513FD18CF9B2C005C77A80A3B7BA74E89C96842008757BB" ma:contentTypeVersion="2" ma:contentTypeDescription="IIA NA Document Content Type" ma:contentTypeScope="" ma:versionID="e16d7731927a5e03a527d60c600657fb">
  <xsd:schema xmlns:xsd="http://www.w3.org/2001/XMLSchema" xmlns:xs="http://www.w3.org/2001/XMLSchema" xmlns:p="http://schemas.microsoft.com/office/2006/metadata/properties" xmlns:ns2="630e50e1-9dd0-4111-9690-c5bba5f2ebf8" targetNamespace="http://schemas.microsoft.com/office/2006/metadata/properties" ma:root="true" ma:fieldsID="972b6ebe73b1fe2ae6629f81eef795ab" ns2:_="">
    <xsd:import namespace="630e50e1-9dd0-4111-9690-c5bba5f2ebf8"/>
    <xsd:element name="properties">
      <xsd:complexType>
        <xsd:sequence>
          <xsd:element name="documentManagement">
            <xsd:complexType>
              <xsd:all>
                <xsd:element ref="ns2:NAFileID" minOccurs="0"/>
                <xsd:element ref="ns2:NAInternalAuditTopic" minOccurs="0"/>
                <xsd:element ref="ns2:NAContentSource" minOccurs="0"/>
                <xsd:element ref="ns2:NAIndustry" minOccurs="0"/>
                <xsd:element ref="ns2:NAAuthor" minOccurs="0"/>
                <xsd:element ref="ns2:NADepartment" minOccurs="0"/>
                <xsd:element ref="ns2:NAContentLocation" minOccurs="0"/>
                <xsd:element ref="ns2:NAContentPrivacy" minOccurs="0"/>
                <xsd:element ref="ns2:IIALang" minOccurs="0"/>
                <xsd:element ref="ns2:NASumma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e50e1-9dd0-4111-9690-c5bba5f2ebf8" elementFormDefault="qualified">
    <xsd:import namespace="http://schemas.microsoft.com/office/2006/documentManagement/types"/>
    <xsd:import namespace="http://schemas.microsoft.com/office/infopath/2007/PartnerControls"/>
    <xsd:element name="NAFileID" ma:index="8" nillable="true" ma:displayName="NAFileID" ma:internalName="NAFileID">
      <xsd:simpleType>
        <xsd:restriction base="dms:Text"/>
      </xsd:simpleType>
    </xsd:element>
    <xsd:element name="NAInternalAuditTopic" ma:index="9" nillable="true" ma:displayName="NAInternalAuditTopic" ma:format="Dropdown" ma:internalName="NAInternalAuditTopic">
      <xsd:simpleType>
        <xsd:restriction base="dms:Choice">
          <xsd:enumeration value="Finance and Compliance Auditing"/>
          <xsd:enumeration value="Fraud"/>
          <xsd:enumeration value="Governance"/>
          <xsd:enumeration value="Internal Audit Activity/Function"/>
          <xsd:enumeration value="Internal Control"/>
          <xsd:enumeration value="Operational/Performance Auditing"/>
          <xsd:enumeration value="Risk"/>
          <xsd:enumeration value="Technology"/>
          <xsd:enumeration value="Other"/>
        </xsd:restriction>
      </xsd:simpleType>
    </xsd:element>
    <xsd:element name="NAContentSource" ma:index="10" nillable="true" ma:displayName="NAContentSource" ma:format="Dropdown" ma:internalName="NAContentSource">
      <xsd:simpleType>
        <xsd:restriction base="dms:Choice">
          <xsd:enumeration value="[]"/>
          <xsd:enumeration value="Annual Report"/>
          <xsd:enumeration value="Article"/>
          <xsd:enumeration value="Audit Tool (Checklists, Audit Programs)"/>
          <xsd:enumeration value="Bio"/>
          <xsd:enumeration value="Blog"/>
          <xsd:enumeration value="Chapter Leader Materials"/>
          <xsd:enumeration value="Committee Document"/>
          <xsd:enumeration value="Conference"/>
          <xsd:enumeration value="Course Outline"/>
          <xsd:enumeration value="Curriculum"/>
          <xsd:enumeration value="FAQ"/>
          <xsd:enumeration value="Forms"/>
          <xsd:enumeration value="Glossary"/>
          <xsd:enumeration value="Institute Leader Materials"/>
          <xsd:enumeration value="Instructions"/>
          <xsd:enumeration value="Marketing Material"/>
          <xsd:enumeration value="Matrix"/>
          <xsd:enumeration value="Model"/>
          <xsd:enumeration value="MoU"/>
          <xsd:enumeration value="Matrix"/>
          <xsd:enumeration value="News/PR"/>
          <xsd:enumeration value="Position Paper"/>
          <xsd:enumeration value="Practice Guide"/>
          <xsd:enumeration value="Practice Advisory"/>
          <xsd:enumeration value="Preparation Guide"/>
          <xsd:enumeration value="Presentation"/>
          <xsd:enumeration value="Press release"/>
          <xsd:enumeration value="Price List"/>
          <xsd:enumeration value="Publication"/>
          <xsd:enumeration value="Report/Paper"/>
          <xsd:enumeration value="Self-Study"/>
          <xsd:enumeration value="Seminar"/>
          <xsd:enumeration value="Survey"/>
          <xsd:enumeration value="Webinar"/>
        </xsd:restriction>
      </xsd:simpleType>
    </xsd:element>
    <xsd:element name="NAIndustry" ma:index="11" nillable="true" ma:displayName="NAIndustry" ma:internalName="NAIndustry">
      <xsd:simpleType>
        <xsd:restriction base="dms:Choice">
          <xsd:enumeration value="Construction"/>
          <xsd:enumeration value="Environmental"/>
          <xsd:enumeration value="Financial Services"/>
          <xsd:enumeration value="Gaming"/>
          <xsd:enumeration value="Government"/>
          <xsd:enumeration value="Healthcare"/>
          <xsd:enumeration value="Manufacturing"/>
          <xsd:enumeration value="[]"/>
        </xsd:restriction>
      </xsd:simpleType>
    </xsd:element>
    <xsd:element name="NAAuthor" ma:index="12" nillable="true" ma:displayName="NAAuthor" ma:internalName="NAAuthor">
      <xsd:simpleType>
        <xsd:restriction base="dms:Text"/>
      </xsd:simpleType>
    </xsd:element>
    <xsd:element name="NADepartment" ma:index="13" nillable="true" ma:displayName="NADepartment" ma:internalName="NADepartment">
      <xsd:simpleType>
        <xsd:restriction base="dms:Choice">
          <xsd:enumeration value="Academic Relations"/>
          <xsd:enumeration value="Accounting"/>
          <xsd:enumeration value="Advertising/Sponsorship"/>
          <xsd:enumeration value="Advocacy"/>
          <xsd:enumeration value="AEC"/>
          <xsd:enumeration value="Bookstore"/>
          <xsd:enumeration value="Certification"/>
          <xsd:enumeration value="Chapters"/>
          <xsd:enumeration value="Conferences"/>
          <xsd:enumeration value="Corporate Communications"/>
          <xsd:enumeration value="Customer Relations"/>
          <xsd:enumeration value="E-learning"/>
          <xsd:enumeration value="GAIN"/>
          <xsd:enumeration value="Governance"/>
          <xsd:enumeration value="Human Resources"/>
          <xsd:enumeration value="Information Services"/>
          <xsd:enumeration value="International Conferecnce"/>
          <xsd:enumeration value="Global Relations"/>
          <xsd:enumeration value="Marketing"/>
          <xsd:enumeration value="Membership"/>
          <xsd:enumeration value="On-site Training"/>
          <xsd:enumeration value="Publications"/>
          <xsd:enumeration value="Quality"/>
          <xsd:enumeration value="Research Foundation"/>
          <xsd:enumeration value="Seminars"/>
          <xsd:enumeration value="Standards and Guidance"/>
          <xsd:enumeration value="[]"/>
        </xsd:restriction>
      </xsd:simpleType>
    </xsd:element>
    <xsd:element name="NAContentLocation" ma:index="14" nillable="true" ma:displayName="NAContentLocation" ma:internalName="NAContentLocation">
      <xsd:simpleType>
        <xsd:restriction base="dms:Choice">
          <xsd:enumeration value="Global website"/>
          <xsd:enumeration value="N.A. website"/>
          <xsd:enumeration value="Both"/>
        </xsd:restriction>
      </xsd:simpleType>
    </xsd:element>
    <xsd:element name="NAContentPrivacy" ma:index="15" nillable="true" ma:displayName="NAContentPrivacy" ma:internalName="NAContentPrivacy">
      <xsd:simpleType>
        <xsd:restriction base="dms:Choice">
          <xsd:enumeration value="Confidential - High Risk"/>
          <xsd:enumeration value="Private - Medium Risk"/>
          <xsd:enumeration value="Restricted - Low Risk"/>
          <xsd:enumeration value="Public - no risk"/>
          <xsd:enumeration value="[]"/>
        </xsd:restriction>
      </xsd:simpleType>
    </xsd:element>
    <xsd:element name="IIALang" ma:index="16" nillable="true" ma:displayName="IIALang" ma:default="English" ma:format="Dropdown" ma:internalName="IIALang">
      <xsd:simpleType>
        <xsd:restriction base="dms:Choice">
          <xsd:enumeration value="Arabic"/>
          <xsd:enumeration value="Armenian"/>
          <xsd:enumeration value="Azeri"/>
          <xsd:enumeration value="Bosnian"/>
          <xsd:enumeration value="Bulgarian"/>
          <xsd:enumeration value="Chinese (Simplified)"/>
          <xsd:enumeration value="Chinese (Unsimplified)"/>
          <xsd:enumeration value="Chinese (Traditional)"/>
          <xsd:enumeration value="Croatian"/>
          <xsd:enumeration value="Czech"/>
          <xsd:enumeration value="Danish"/>
          <xsd:enumeration value="Dari"/>
          <xsd:enumeration value="Dutch"/>
          <xsd:enumeration value="English"/>
          <xsd:enumeration value="Estonian"/>
          <xsd:enumeration value="Finnish"/>
          <xsd:enumeration value="French"/>
          <xsd:enumeration value="Georgian"/>
          <xsd:enumeration value="German"/>
          <xsd:enumeration value="Greek"/>
          <xsd:enumeration value="Hebrew"/>
          <xsd:enumeration value="Hungarian"/>
          <xsd:enumeration value="Icelandic"/>
          <xsd:enumeration value="Indonesian"/>
          <xsd:enumeration value="Italian"/>
          <xsd:enumeration value="Japanese"/>
          <xsd:enumeration value="Korean"/>
          <xsd:enumeration value="Latvian"/>
          <xsd:enumeration value="Lithuanian"/>
          <xsd:enumeration value="Macedonian"/>
          <xsd:enumeration value="Mongolian"/>
          <xsd:enumeration value="Montenegrin"/>
          <xsd:enumeration value="Norwegian"/>
          <xsd:enumeration value="Polish"/>
          <xsd:enumeration value="Portuguese"/>
          <xsd:enumeration value="Romanian"/>
          <xsd:enumeration value="Russian"/>
          <xsd:enumeration value="Serbian"/>
          <xsd:enumeration value="Slovak"/>
          <xsd:enumeration value="Slovenian"/>
          <xsd:enumeration value="Spanish"/>
          <xsd:enumeration value="Swedish"/>
          <xsd:enumeration value="Tajik"/>
          <xsd:enumeration value="Thai"/>
          <xsd:enumeration value="Turkish"/>
          <xsd:enumeration value="Ukrainian"/>
          <xsd:enumeration value="Vietnamese"/>
          <xsd:enumeration value="[]"/>
        </xsd:restriction>
      </xsd:simpleType>
    </xsd:element>
    <xsd:element name="NASummary" ma:index="17" nillable="true" ma:displayName="NASummary" ma:internalName="NASummary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Summary xmlns="630e50e1-9dd0-4111-9690-c5bba5f2ebf8" xsi:nil="true"/>
    <NAFileID xmlns="630e50e1-9dd0-4111-9690-c5bba5f2ebf8" xsi:nil="true"/>
    <NAContentPrivacy xmlns="630e50e1-9dd0-4111-9690-c5bba5f2ebf8">Public - no risk</NAContentPrivacy>
    <NADepartment xmlns="630e50e1-9dd0-4111-9690-c5bba5f2ebf8">Research Foundation</NADepartment>
    <NAContentSource xmlns="630e50e1-9dd0-4111-9690-c5bba5f2ebf8">Presentation</NAContentSource>
    <IIALang xmlns="630e50e1-9dd0-4111-9690-c5bba5f2ebf8">English</IIALang>
    <NAInternalAuditTopic xmlns="630e50e1-9dd0-4111-9690-c5bba5f2ebf8" xsi:nil="true"/>
    <NAContentLocation xmlns="630e50e1-9dd0-4111-9690-c5bba5f2ebf8">Both</NAContentLocation>
    <NAAuthor xmlns="630e50e1-9dd0-4111-9690-c5bba5f2ebf8" xsi:nil="true"/>
    <NAIndustry xmlns="630e50e1-9dd0-4111-9690-c5bba5f2ebf8" xsi:nil="true"/>
  </documentManagement>
</p:properties>
</file>

<file path=customXml/itemProps1.xml><?xml version="1.0" encoding="utf-8"?>
<ds:datastoreItem xmlns:ds="http://schemas.openxmlformats.org/officeDocument/2006/customXml" ds:itemID="{BC0E5F6E-BC73-4D5C-BC12-9B6B396E1EFE}"/>
</file>

<file path=customXml/itemProps2.xml><?xml version="1.0" encoding="utf-8"?>
<ds:datastoreItem xmlns:ds="http://schemas.openxmlformats.org/officeDocument/2006/customXml" ds:itemID="{938A3F62-0320-462B-9075-E2A64149D9BC}"/>
</file>

<file path=customXml/itemProps3.xml><?xml version="1.0" encoding="utf-8"?>
<ds:datastoreItem xmlns:ds="http://schemas.openxmlformats.org/officeDocument/2006/customXml" ds:itemID="{F9086185-B1FA-42B0-9312-E8644A2205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1566</Words>
  <Application>Microsoft Macintosh PowerPoint</Application>
  <PresentationFormat>Widescreen</PresentationFormat>
  <Paragraphs>232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Adobe Song Std L</vt:lpstr>
      <vt:lpstr>Arial</vt:lpstr>
      <vt:lpstr>Calibri</vt:lpstr>
      <vt:lpstr>Cambria Math</vt:lpstr>
      <vt:lpstr>Wingdings</vt:lpstr>
      <vt:lpstr>Office Theme</vt:lpstr>
      <vt:lpstr>Custom Design</vt:lpstr>
      <vt:lpstr>The Impact of Domain Specific Internal Audit Education on Financial Reporting Quality and External Audit Efficiency</vt:lpstr>
      <vt:lpstr>Research Objective</vt:lpstr>
      <vt:lpstr>Polling Question 1 </vt:lpstr>
      <vt:lpstr>Polling Question 2 </vt:lpstr>
      <vt:lpstr>Research Motivation</vt:lpstr>
      <vt:lpstr>Research Motivation</vt:lpstr>
      <vt:lpstr>Research Motivation</vt:lpstr>
      <vt:lpstr>Research Framework</vt:lpstr>
      <vt:lpstr>Research Challenges</vt:lpstr>
      <vt:lpstr>Overcoming Challenges</vt:lpstr>
      <vt:lpstr>Overcoming Challenges</vt:lpstr>
      <vt:lpstr>Overcoming Challenges</vt:lpstr>
      <vt:lpstr>Polling Question 3 </vt:lpstr>
      <vt:lpstr>LinkedIn Alumni Data</vt:lpstr>
      <vt:lpstr>Overcoming Challenges</vt:lpstr>
      <vt:lpstr>Framework Revisited</vt:lpstr>
      <vt:lpstr>Sample Construction</vt:lpstr>
      <vt:lpstr>Summary Statistics</vt:lpstr>
      <vt:lpstr>Parallel Trends Analysis</vt:lpstr>
      <vt:lpstr>Parallel Trends Analysis</vt:lpstr>
      <vt:lpstr>Parallel Trends Analysis</vt:lpstr>
      <vt:lpstr>Financial Reporting Quality</vt:lpstr>
      <vt:lpstr>Audit Efficiency</vt:lpstr>
      <vt:lpstr>Summary Takeaways</vt:lpstr>
      <vt:lpstr>Despite the Benefits....</vt:lpstr>
      <vt:lpstr>Limitations &amp; Opportunities</vt:lpstr>
      <vt:lpstr>Polling Question 4 </vt:lpstr>
      <vt:lpstr>Polling Question 5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Internal Audit Education Partnerships on Financial Reporting Quality and External Auditor Reliance</dc:title>
  <dc:creator>Christopher Calvin</dc:creator>
  <cp:lastModifiedBy>Christopher Calvin</cp:lastModifiedBy>
  <cp:revision>49</cp:revision>
  <dcterms:created xsi:type="dcterms:W3CDTF">2021-07-19T19:35:38Z</dcterms:created>
  <dcterms:modified xsi:type="dcterms:W3CDTF">2021-07-22T16:01:46Z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0x010100A3F1A33742BB40798E5513FD18CF9B2C005C77A80A3B7BA74E89C96842008757BB</vt:lpwstr>
  </property>
  <property fmtid="{D5CDD505-2E9C-101B-9397-08002B2CF9AE}" pid="3" name="Order">
    <vt:r8>64200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