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65" r:id="rId5"/>
    <p:sldId id="261" r:id="rId6"/>
    <p:sldId id="266" r:id="rId7"/>
    <p:sldId id="262" r:id="rId8"/>
    <p:sldId id="267" r:id="rId9"/>
    <p:sldId id="263" r:id="rId10"/>
    <p:sldId id="268" r:id="rId11"/>
    <p:sldId id="264" r:id="rId12"/>
    <p:sldId id="269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7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5581" autoAdjust="0"/>
  </p:normalViewPr>
  <p:slideViewPr>
    <p:cSldViewPr snapToGrid="0">
      <p:cViewPr varScale="1">
        <p:scale>
          <a:sx n="106" d="100"/>
          <a:sy n="106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2933" y="1105430"/>
            <a:ext cx="9144000" cy="2387600"/>
          </a:xfrm>
        </p:spPr>
        <p:txBody>
          <a:bodyPr anchor="b"/>
          <a:lstStyle>
            <a:lvl1pPr algn="ctr">
              <a:defRPr sz="6000">
                <a:latin typeface="Adobe Song Std L" panose="02020300000000000000" pitchFamily="18" charset="-128"/>
                <a:ea typeface="Adobe Song Std L" panose="02020300000000000000" pitchFamily="18" charset="-128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2933" y="361050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D734B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85CC9-6CA2-CC48-B149-46165B18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BF8EC-B72D-1644-87DA-45482467F894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90C88-6DBB-FB44-BBDD-36B35BEB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2270E-0E0B-3E4E-A92D-47F62B48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EA367-D0D1-2848-9527-0874BF710ACC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2264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09DF67-FBBA-AD4C-BED2-E23F8A4D3284}"/>
              </a:ext>
            </a:extLst>
          </p:cNvPr>
          <p:cNvSpPr/>
          <p:nvPr/>
        </p:nvSpPr>
        <p:spPr>
          <a:xfrm>
            <a:off x="11204172" y="8468"/>
            <a:ext cx="980016" cy="68495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08958F-4045-584B-A3C8-4CF3D860ACE1}"/>
              </a:ext>
            </a:extLst>
          </p:cNvPr>
          <p:cNvSpPr/>
          <p:nvPr/>
        </p:nvSpPr>
        <p:spPr>
          <a:xfrm>
            <a:off x="10898242" y="0"/>
            <a:ext cx="392824" cy="6858000"/>
          </a:xfrm>
          <a:prstGeom prst="rect">
            <a:avLst/>
          </a:prstGeom>
          <a:solidFill>
            <a:srgbClr val="8D734B"/>
          </a:solidFill>
          <a:ln>
            <a:solidFill>
              <a:srgbClr val="AE8C5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F75BBC-3583-474C-B71E-4EE6C46A48EE}"/>
              </a:ext>
            </a:extLst>
          </p:cNvPr>
          <p:cNvSpPr/>
          <p:nvPr/>
        </p:nvSpPr>
        <p:spPr>
          <a:xfrm>
            <a:off x="7218663" y="1282699"/>
            <a:ext cx="4665133" cy="4292600"/>
          </a:xfrm>
          <a:prstGeom prst="rect">
            <a:avLst/>
          </a:prstGeom>
          <a:solidFill>
            <a:srgbClr val="8D734B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7B21C3-AD8F-9D41-826C-74866C1A3B2F}"/>
              </a:ext>
            </a:extLst>
          </p:cNvPr>
          <p:cNvSpPr/>
          <p:nvPr/>
        </p:nvSpPr>
        <p:spPr>
          <a:xfrm>
            <a:off x="7370966" y="1508388"/>
            <a:ext cx="4326663" cy="384122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scene3d>
            <a:camera prst="orthographicFront"/>
            <a:lightRig rig="flood" dir="t">
              <a:rot lat="0" lon="0" rev="13800000"/>
            </a:lightRig>
          </a:scene3d>
          <a:sp3d extrusionH="107950" prstMaterial="plastic">
            <a:bevelT w="82550" h="63500"/>
            <a:bevelB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812BB0D5-661B-174D-9239-CB75767B9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050" y="1608138"/>
            <a:ext cx="2111375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>
            <a:extLst>
              <a:ext uri="{FF2B5EF4-FFF2-40B4-BE49-F238E27FC236}">
                <a16:creationId xmlns:a16="http://schemas.microsoft.com/office/drawing/2014/main" id="{0D7A36FE-D621-2043-883B-DB906C561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063" y="3063875"/>
            <a:ext cx="419735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768" y="1196708"/>
            <a:ext cx="6269268" cy="2852737"/>
          </a:xfrm>
        </p:spPr>
        <p:txBody>
          <a:bodyPr anchor="b"/>
          <a:lstStyle>
            <a:lvl1pPr>
              <a:defRPr sz="6000">
                <a:latin typeface="Adobe Song Std L" panose="02020300000000000000" pitchFamily="18" charset="-128"/>
                <a:ea typeface="Adobe Song Std L" panose="02020300000000000000" pitchFamily="18" charset="-12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5829" y="4295641"/>
            <a:ext cx="6259207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8D734B"/>
                </a:solidFill>
                <a:latin typeface="Adobe Song Std L" panose="02020300000000000000" pitchFamily="18" charset="-128"/>
                <a:ea typeface="Adobe Song Std L" panose="02020300000000000000" pitchFamily="18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C43578E-9B60-C84A-BE32-077414C90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6CC30-FA4D-8B46-BCA9-28C2E61522A3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75EF56-DFFA-F542-A8E6-F8F8A5C5B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1FCF8C5-4B73-6545-A4BA-07911746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983AC-868F-5742-8970-D1581BE4D6DE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4766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6AE4D-9D07-0E41-ADF8-18572762B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78665-AA27-2E46-A14B-88EC8ABE4B87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D11FC-2958-C849-A5CC-9AC5F9297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EA8C9-A3D1-1843-ADF1-95A3A7887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8810F-CD0E-864F-964C-BAB63A62D86B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98506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72608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72608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5541F-16E7-8E4B-8B1A-31BB33B7A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DE6A8-DE6E-8C4F-86EF-CCFACA16E3A4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4A9E8-A72C-5644-AB8E-FE0CC1CA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B3B42-A56C-A74A-98F7-BA7DEDD16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E3C04-CF35-0D4A-8804-1F889EE7BF1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2645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90533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7266" y="1825625"/>
            <a:ext cx="47244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CC71BC-2045-684F-8531-5809209B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BBF84-6B7F-FF49-84CF-3D24766B753F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2FD8F9-632E-9441-AAAD-BA7DDE59C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21D3B6-DA74-8344-ACDC-EF41E0E1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8F04A-E1C2-BA46-B377-3C3EF1F09C89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1108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287279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86674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866744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681163"/>
            <a:ext cx="466513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09733" y="2505075"/>
            <a:ext cx="464820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4F559F6-D157-BA42-AB34-1415E28F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7200E-D326-1E48-9FEB-1DAC894400A4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ADA50DC-58E3-6545-8ACD-9BD7E92B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ED534BC-AD7D-3E44-A82E-76B8AECB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688A5-4B49-B64F-B481-CEBC431894D9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36097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0C1096A-7184-C141-8D7C-FB6871555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67FDC-5C7D-CA42-96DE-2DD40B803E83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1F71EF-8D5D-6E4A-879F-DE3561C6F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7401DB6-EE0D-B749-91A2-47A0541A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CB739-B4C5-B043-AA67-EE65945BB734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9201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7C02A9-F752-434A-A6D9-497186029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C67E2-641F-1340-B8C3-35057194D77B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E1547E-C540-CD4E-BBE5-9E11E7A7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8DDBF10-FB84-0145-BE81-831C2995F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A82A2-5C79-D24C-9132-D09B5ACBFF84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4830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94933"/>
            <a:ext cx="5103812" cy="40661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64AB65-32CC-6B44-8755-3F5AA0CA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A4B6C-1956-324C-96B3-D590C956CCBB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907107-F921-8F49-B935-DEEAA8D4C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BAEDE4-6452-914F-B934-CFAC8FCA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2F0AE-1DC6-8A4F-9D3C-2FCA8CDE23BA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93808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0BE019-C753-2642-9012-C748D574D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119C-B3FF-A942-9812-A32DCF408910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61A5C7-D123-3B4A-8993-58F9E6D4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B1D28F-41AF-3B4C-88D0-F6DA141E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9D578-1DB7-B140-A454-235F34D308B0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57163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65EDB73-17B1-9B4D-804B-27536FECFFF9}"/>
              </a:ext>
            </a:extLst>
          </p:cNvPr>
          <p:cNvSpPr/>
          <p:nvPr/>
        </p:nvSpPr>
        <p:spPr>
          <a:xfrm>
            <a:off x="10670974" y="0"/>
            <a:ext cx="264985" cy="6858000"/>
          </a:xfrm>
          <a:prstGeom prst="rect">
            <a:avLst/>
          </a:prstGeom>
          <a:solidFill>
            <a:srgbClr val="8D734B"/>
          </a:solidFill>
          <a:ln>
            <a:solidFill>
              <a:srgbClr val="897E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0EC384-5D2E-0949-AC8D-81332D66EB8D}"/>
              </a:ext>
            </a:extLst>
          </p:cNvPr>
          <p:cNvSpPr/>
          <p:nvPr/>
        </p:nvSpPr>
        <p:spPr>
          <a:xfrm>
            <a:off x="10946342" y="0"/>
            <a:ext cx="1245656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DCC138-D831-8143-A214-6197BE507B10}"/>
              </a:ext>
            </a:extLst>
          </p:cNvPr>
          <p:cNvSpPr/>
          <p:nvPr/>
        </p:nvSpPr>
        <p:spPr>
          <a:xfrm>
            <a:off x="9254065" y="465932"/>
            <a:ext cx="2937933" cy="1270000"/>
          </a:xfrm>
          <a:prstGeom prst="rect">
            <a:avLst/>
          </a:prstGeom>
          <a:solidFill>
            <a:srgbClr val="8D734B"/>
          </a:solidFill>
          <a:ln>
            <a:solidFill>
              <a:srgbClr val="897E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5" name="Title Placeholder 1">
            <a:extLst>
              <a:ext uri="{FF2B5EF4-FFF2-40B4-BE49-F238E27FC236}">
                <a16:creationId xmlns:a16="http://schemas.microsoft.com/office/drawing/2014/main" id="{7FF509FC-1DE2-7C49-AE2C-2B4172105F6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0263" y="395288"/>
            <a:ext cx="8361362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Modifiez le style du titre</a:t>
            </a:r>
            <a:endParaRPr lang="en-US" altLang="en-US"/>
          </a:p>
        </p:txBody>
      </p:sp>
      <p:sp>
        <p:nvSpPr>
          <p:cNvPr id="1036" name="Text Placeholder 2">
            <a:extLst>
              <a:ext uri="{FF2B5EF4-FFF2-40B4-BE49-F238E27FC236}">
                <a16:creationId xmlns:a16="http://schemas.microsoft.com/office/drawing/2014/main" id="{FA53F334-1997-6844-BF6B-93FE5B625D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9720263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4348A-BC26-8C4E-B79C-74C4804F0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912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0FE9DE-E8F2-BF47-B22C-DDCDBDB726D9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2DD7C-55C0-B64E-92CF-7CB4C21DC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9938" y="6356350"/>
            <a:ext cx="4843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40F25-6449-7A4B-908F-DA096EE20A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9478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F554EB2-24AB-3F47-85FF-87D6F3CB50F0}" type="slidenum">
              <a:rPr lang="en-US" altLang="fr-FR"/>
              <a:pPr/>
              <a:t>‹N°›</a:t>
            </a:fld>
            <a:endParaRPr lang="en-US" altLang="fr-FR"/>
          </a:p>
        </p:txBody>
      </p:sp>
      <p:pic>
        <p:nvPicPr>
          <p:cNvPr id="1040" name="Picture 6">
            <a:extLst>
              <a:ext uri="{FF2B5EF4-FFF2-40B4-BE49-F238E27FC236}">
                <a16:creationId xmlns:a16="http://schemas.microsoft.com/office/drawing/2014/main" id="{926C40E2-0152-DB47-858A-EE848FD56CE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63" y="5456238"/>
            <a:ext cx="11223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4F5FA8E-7669-D342-A914-4CC00350C2E5}"/>
              </a:ext>
            </a:extLst>
          </p:cNvPr>
          <p:cNvSpPr/>
          <p:nvPr/>
        </p:nvSpPr>
        <p:spPr>
          <a:xfrm>
            <a:off x="9378439" y="567662"/>
            <a:ext cx="2760133" cy="10736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44" name="Picture 7">
            <a:extLst>
              <a:ext uri="{FF2B5EF4-FFF2-40B4-BE49-F238E27FC236}">
                <a16:creationId xmlns:a16="http://schemas.microsoft.com/office/drawing/2014/main" id="{35DD9010-DB1B-9E43-AE0A-B9B643C2DBA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7700" y="568325"/>
            <a:ext cx="25320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Wingdings" pitchFamily="2" charset="2"/>
        <a:buChar char="q"/>
        <a:defRPr sz="28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q"/>
        <a:defRPr sz="2400" kern="1200">
          <a:solidFill>
            <a:srgbClr val="8D734B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q"/>
        <a:defRPr sz="2000" kern="1200">
          <a:solidFill>
            <a:srgbClr val="A3AD99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q"/>
        <a:defRPr kern="1200">
          <a:solidFill>
            <a:srgbClr val="B7AE79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Wingdings" pitchFamily="2" charset="2"/>
        <a:buChar char="q"/>
        <a:defRPr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324C236-4D72-A940-A21C-7AC95AD72E3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C2574AE-6A44-DF4B-9B12-59EADAA2A8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E4590-F97D-FE4A-80B8-48F73FEB5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70CA8B-CEA1-6A41-B828-06A791B8BD50}" type="datetimeFigureOut">
              <a:rPr lang="en-US"/>
              <a:pPr>
                <a:defRPr/>
              </a:pPr>
              <a:t>7/15/21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F4FE7-D97C-9140-813E-62001EABE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B45F0-9A64-1C48-B574-DB81DD9D5D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2BAB07B-0018-3C4F-BE9E-D7BE87DFE81B}" type="slidenum">
              <a:rPr lang="en-US" altLang="fr-FR"/>
              <a:pPr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dobe Song Std L" panose="02020300000000000000" pitchFamily="18" charset="-128"/>
          <a:ea typeface="Adobe Song Std L" panose="020203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B605808-947B-3A49-AF1B-B0BFA410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450" y="1573213"/>
            <a:ext cx="6831013" cy="2852737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The impacts of the use of data analytics and the performance of consulting activities on perceived internal audit quality</a:t>
            </a:r>
            <a:br>
              <a:rPr lang="en-US" altLang="en-US" sz="3200" dirty="0"/>
            </a:br>
            <a:endParaRPr lang="en-US" alt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E30BE-5BC2-9740-9274-755697CA7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450" y="4295775"/>
            <a:ext cx="6257925" cy="2062984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 err="1"/>
              <a:t>Nathanaël</a:t>
            </a:r>
            <a:r>
              <a:rPr lang="en-US" sz="2000" dirty="0"/>
              <a:t> </a:t>
            </a:r>
            <a:r>
              <a:rPr lang="en-US" sz="2000" dirty="0" err="1"/>
              <a:t>Betti</a:t>
            </a:r>
            <a:r>
              <a:rPr lang="en-US" sz="2000" dirty="0"/>
              <a:t>, </a:t>
            </a:r>
            <a:r>
              <a:rPr lang="en-US" sz="2000" dirty="0" err="1"/>
              <a:t>UCLouvain</a:t>
            </a:r>
            <a:r>
              <a:rPr lang="en-US" sz="2000" dirty="0"/>
              <a:t>, Belgium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BE" sz="2000" dirty="0"/>
              <a:t>Steven </a:t>
            </a:r>
            <a:r>
              <a:rPr lang="fr-BE" sz="2000" dirty="0" err="1"/>
              <a:t>DeSimone</a:t>
            </a:r>
            <a:r>
              <a:rPr lang="fr-BE" sz="2000" dirty="0"/>
              <a:t>, </a:t>
            </a:r>
            <a:r>
              <a:rPr lang="fr-BE" sz="2000" dirty="0" err="1"/>
              <a:t>College</a:t>
            </a:r>
            <a:r>
              <a:rPr lang="fr-BE" sz="2000" dirty="0"/>
              <a:t> of the Holy Cross, USA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BE" sz="2000" dirty="0"/>
              <a:t>Joy Gray, Bentley </a:t>
            </a:r>
            <a:r>
              <a:rPr lang="fr-BE" sz="2000" dirty="0" err="1"/>
              <a:t>University</a:t>
            </a:r>
            <a:r>
              <a:rPr lang="fr-BE" sz="2000" dirty="0"/>
              <a:t>, USA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/>
              <a:t>Ingrid </a:t>
            </a:r>
            <a:r>
              <a:rPr lang="en-US" sz="2000" dirty="0" err="1"/>
              <a:t>Poncin</a:t>
            </a:r>
            <a:r>
              <a:rPr lang="en-US" sz="2000" dirty="0"/>
              <a:t>, </a:t>
            </a:r>
            <a:r>
              <a:rPr lang="en-US" sz="2000" dirty="0" err="1"/>
              <a:t>UCLouvain</a:t>
            </a:r>
            <a:r>
              <a:rPr lang="en-US" sz="2000" dirty="0"/>
              <a:t>, Belgium</a:t>
            </a:r>
          </a:p>
          <a:p>
            <a:pPr eaLnBrk="1" fontAlgn="auto" hangingPunct="1">
              <a:spcAft>
                <a:spcPts val="0"/>
              </a:spcAft>
              <a:defRPr/>
            </a:pPr>
            <a:br>
              <a:rPr lang="en-US" sz="2000" dirty="0"/>
            </a:br>
            <a:r>
              <a:rPr lang="en-US" sz="2000" dirty="0">
                <a:solidFill>
                  <a:srgbClr val="A3AD99"/>
                </a:solidFill>
              </a:rPr>
              <a:t>July 29,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Discussion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720263" cy="480640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1. Data analytics increases the perceived competence of internal auditors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2. Consulting activities</a:t>
            </a:r>
          </a:p>
          <a:p>
            <a:pPr lvl="1"/>
            <a:r>
              <a:rPr lang="en-US" altLang="en-US" dirty="0"/>
              <a:t>increase the perceived relevance of recommendations</a:t>
            </a:r>
          </a:p>
          <a:p>
            <a:pPr lvl="1"/>
            <a:r>
              <a:rPr lang="en-US" altLang="en-US" dirty="0"/>
              <a:t>increase the quality of the relationship with management...</a:t>
            </a:r>
          </a:p>
          <a:p>
            <a:pPr lvl="1"/>
            <a:r>
              <a:rPr lang="en-US" altLang="en-US" dirty="0"/>
              <a:t>... but without influencing the perceived objectivity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3. Data analytics combined with consulting activities</a:t>
            </a:r>
          </a:p>
          <a:p>
            <a:pPr lvl="1"/>
            <a:r>
              <a:rPr lang="en-US" altLang="en-US" dirty="0"/>
              <a:t>could improve management's perception of IA quality</a:t>
            </a:r>
          </a:p>
        </p:txBody>
      </p:sp>
    </p:spTree>
    <p:extLst>
      <p:ext uri="{BB962C8B-B14F-4D97-AF65-F5344CB8AC3E}">
        <p14:creationId xmlns:p14="http://schemas.microsoft.com/office/powerpoint/2010/main" val="361155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Thank you for your attention!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9720263" cy="4806403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3561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Research context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Business environment increasingly digitalized</a:t>
            </a:r>
          </a:p>
          <a:p>
            <a:pPr lvl="1"/>
            <a:r>
              <a:rPr lang="en-US" altLang="en-US" dirty="0"/>
              <a:t>Organizations adapt their business models, strategies, and processes </a:t>
            </a:r>
          </a:p>
          <a:p>
            <a:pPr lvl="1"/>
            <a:r>
              <a:rPr lang="en-US" altLang="en-US" dirty="0"/>
              <a:t>IT risks gain in importance</a:t>
            </a:r>
          </a:p>
          <a:p>
            <a:pPr lvl="1"/>
            <a:r>
              <a:rPr lang="en-US" altLang="en-US" dirty="0"/>
              <a:t>Integration of new technologies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Internal audit function</a:t>
            </a:r>
          </a:p>
          <a:p>
            <a:pPr lvl="1"/>
            <a:r>
              <a:rPr lang="en-US" altLang="en-US" dirty="0"/>
              <a:t>Debate on the performance of consulting activities</a:t>
            </a:r>
          </a:p>
          <a:p>
            <a:pPr lvl="2"/>
            <a:r>
              <a:rPr lang="en-US" altLang="en-US" dirty="0"/>
              <a:t>Objectivity?</a:t>
            </a:r>
          </a:p>
          <a:p>
            <a:pPr lvl="1"/>
            <a:r>
              <a:rPr lang="en-US" altLang="en-US" dirty="0"/>
              <a:t>Integration of data analytics</a:t>
            </a:r>
          </a:p>
          <a:p>
            <a:pPr lvl="1"/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1828800" lvl="4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Research objective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i="1" dirty="0"/>
              <a:t>Investigate the effects of the use of data analytics and the performance of consulting activities on top management’s perceived internal audit quality.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1828800" lvl="4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17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Internal audit quality framework </a:t>
            </a:r>
            <a:r>
              <a:rPr lang="en-US" altLang="en-US" sz="1600" dirty="0"/>
              <a:t>(Trotman and Duncan, 2018)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C1FD8060-20AC-6942-876D-8594920B436C}"/>
              </a:ext>
            </a:extLst>
          </p:cNvPr>
          <p:cNvSpPr/>
          <p:nvPr/>
        </p:nvSpPr>
        <p:spPr>
          <a:xfrm>
            <a:off x="5453021" y="2727611"/>
            <a:ext cx="2192463" cy="1707753"/>
          </a:xfrm>
          <a:prstGeom prst="roundRect">
            <a:avLst/>
          </a:prstGeom>
          <a:ln w="19050">
            <a:solidFill>
              <a:schemeClr val="tx1"/>
            </a:solidFill>
          </a:ln>
          <a:effectLst>
            <a:softEdge rad="127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600" b="1" i="1"/>
              <a:t>Output</a:t>
            </a:r>
            <a:endParaRPr lang="en-US" sz="1600"/>
          </a:p>
          <a:p>
            <a:endParaRPr lang="en-US" sz="1000"/>
          </a:p>
          <a:p>
            <a:pPr marL="69750" indent="-105750">
              <a:buFontTx/>
              <a:buChar char="-"/>
            </a:pPr>
            <a:r>
              <a:rPr lang="en-US" sz="1600"/>
              <a:t>Reports</a:t>
            </a:r>
          </a:p>
          <a:p>
            <a:pPr marL="69750" indent="-105750">
              <a:buFontTx/>
              <a:buChar char="-"/>
            </a:pPr>
            <a:r>
              <a:rPr lang="en-US" sz="1600"/>
              <a:t>Relevant recommendations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AEED83C4-BE29-E84D-9DEB-03B27E9F9AD2}"/>
              </a:ext>
            </a:extLst>
          </p:cNvPr>
          <p:cNvSpPr/>
          <p:nvPr/>
        </p:nvSpPr>
        <p:spPr>
          <a:xfrm>
            <a:off x="507745" y="2727613"/>
            <a:ext cx="2192463" cy="1707753"/>
          </a:xfrm>
          <a:prstGeom prst="roundRect">
            <a:avLst/>
          </a:prstGeom>
          <a:ln w="19050">
            <a:solidFill>
              <a:schemeClr val="tx1"/>
            </a:solidFill>
          </a:ln>
          <a:effectLst>
            <a:softEdge rad="127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1600" b="1" i="1" dirty="0"/>
              <a:t>Input</a:t>
            </a:r>
          </a:p>
          <a:p>
            <a:endParaRPr lang="fr-FR" sz="1000" dirty="0"/>
          </a:p>
          <a:p>
            <a:pPr marL="69750" indent="-105750">
              <a:buFontTx/>
              <a:buChar char="-"/>
            </a:pPr>
            <a:r>
              <a:rPr lang="en-US" sz="1600" dirty="0"/>
              <a:t>Technical skills</a:t>
            </a:r>
          </a:p>
          <a:p>
            <a:pPr marL="69750" indent="-105750">
              <a:buFontTx/>
              <a:buChar char="-"/>
            </a:pPr>
            <a:r>
              <a:rPr lang="en-US" sz="1600" dirty="0"/>
              <a:t>Experience</a:t>
            </a:r>
          </a:p>
          <a:p>
            <a:pPr marL="69750" indent="-105750">
              <a:buFontTx/>
              <a:buChar char="-"/>
            </a:pPr>
            <a:r>
              <a:rPr lang="en-US" sz="1600" dirty="0"/>
              <a:t>Objectivity</a:t>
            </a:r>
          </a:p>
          <a:p>
            <a:pPr marL="69750" indent="-105750">
              <a:buFontTx/>
              <a:buChar char="-"/>
            </a:pPr>
            <a:r>
              <a:rPr lang="en-US" sz="1600" dirty="0"/>
              <a:t>Soft skills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191F0A7B-3475-3146-B271-0397661BF11F}"/>
              </a:ext>
            </a:extLst>
          </p:cNvPr>
          <p:cNvSpPr/>
          <p:nvPr/>
        </p:nvSpPr>
        <p:spPr>
          <a:xfrm>
            <a:off x="2980383" y="2727612"/>
            <a:ext cx="2192463" cy="1707753"/>
          </a:xfrm>
          <a:prstGeom prst="roundRect">
            <a:avLst/>
          </a:prstGeom>
          <a:ln w="19050">
            <a:solidFill>
              <a:schemeClr val="tx1"/>
            </a:solidFill>
          </a:ln>
          <a:effectLst>
            <a:softEdge rad="127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600" b="1" i="1"/>
              <a:t>Process</a:t>
            </a:r>
            <a:endParaRPr lang="en-US" sz="1600"/>
          </a:p>
          <a:p>
            <a:endParaRPr lang="en-US" sz="1000"/>
          </a:p>
          <a:p>
            <a:pPr marL="69750" indent="-105750">
              <a:buFontTx/>
              <a:buChar char="-"/>
            </a:pPr>
            <a:r>
              <a:rPr lang="en-US" sz="1600"/>
              <a:t>Technical production</a:t>
            </a:r>
          </a:p>
          <a:p>
            <a:pPr marL="69750" indent="-105750">
              <a:buFontTx/>
              <a:buChar char="-"/>
            </a:pPr>
            <a:r>
              <a:rPr lang="en-US" sz="1600"/>
              <a:t>Service interactions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88374DB-A693-094A-BB50-70B9A4ADB9D7}"/>
              </a:ext>
            </a:extLst>
          </p:cNvPr>
          <p:cNvSpPr/>
          <p:nvPr/>
        </p:nvSpPr>
        <p:spPr>
          <a:xfrm>
            <a:off x="7925659" y="2727611"/>
            <a:ext cx="2192463" cy="1707753"/>
          </a:xfrm>
          <a:prstGeom prst="roundRect">
            <a:avLst/>
          </a:prstGeom>
          <a:ln w="19050">
            <a:solidFill>
              <a:schemeClr val="tx1"/>
            </a:solidFill>
          </a:ln>
          <a:effectLst>
            <a:softEdge rad="127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fr-FR" sz="1600" b="1" i="1" dirty="0" err="1"/>
              <a:t>Outcome</a:t>
            </a:r>
            <a:endParaRPr lang="fr-FR" sz="1600" dirty="0"/>
          </a:p>
          <a:p>
            <a:endParaRPr lang="fr-FR" sz="1000" dirty="0"/>
          </a:p>
          <a:p>
            <a:pPr marL="69750" indent="-105750">
              <a:buFontTx/>
              <a:buChar char="-"/>
            </a:pPr>
            <a:r>
              <a:rPr lang="fr-FR" sz="1600" dirty="0"/>
              <a:t>Value-</a:t>
            </a:r>
            <a:r>
              <a:rPr lang="fr-FR" sz="1600" dirty="0" err="1"/>
              <a:t>add</a:t>
            </a:r>
            <a:endParaRPr lang="fr-FR" sz="1600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8CE770FF-D729-1043-912E-B77CADC5545C}"/>
              </a:ext>
            </a:extLst>
          </p:cNvPr>
          <p:cNvSpPr/>
          <p:nvPr/>
        </p:nvSpPr>
        <p:spPr>
          <a:xfrm>
            <a:off x="1282170" y="4820017"/>
            <a:ext cx="8061528" cy="1212921"/>
          </a:xfrm>
          <a:prstGeom prst="roundRect">
            <a:avLst/>
          </a:prstGeom>
          <a:ln w="19050">
            <a:solidFill>
              <a:schemeClr val="tx1"/>
            </a:solidFill>
          </a:ln>
          <a:effectLst>
            <a:softEdge rad="127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600" b="1" i="1"/>
              <a:t>Contextual factors</a:t>
            </a:r>
            <a:endParaRPr lang="en-US" sz="1600"/>
          </a:p>
          <a:p>
            <a:endParaRPr lang="en-US" sz="1000"/>
          </a:p>
          <a:p>
            <a:r>
              <a:rPr lang="en-US" sz="1600"/>
              <a:t>Culture		Management	Access to staff	</a:t>
            </a:r>
            <a:r>
              <a:rPr lang="en-US" sz="1600" u="sng">
                <a:solidFill>
                  <a:srgbClr val="8D734B"/>
                </a:solidFill>
              </a:rPr>
              <a:t>Digitalisation /use of</a:t>
            </a:r>
          </a:p>
          <a:p>
            <a:r>
              <a:rPr lang="en-US" sz="1600"/>
              <a:t>		training ground			</a:t>
            </a:r>
            <a:r>
              <a:rPr lang="en-US" sz="1600" u="sng">
                <a:solidFill>
                  <a:srgbClr val="8D734B"/>
                </a:solidFill>
              </a:rPr>
              <a:t>data analytics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83EE1E42-2797-AC44-B16A-038DCCB2FEF3}"/>
              </a:ext>
            </a:extLst>
          </p:cNvPr>
          <p:cNvSpPr/>
          <p:nvPr/>
        </p:nvSpPr>
        <p:spPr>
          <a:xfrm>
            <a:off x="2700207" y="2727611"/>
            <a:ext cx="280175" cy="1711660"/>
          </a:xfrm>
          <a:prstGeom prst="roundRect">
            <a:avLst/>
          </a:prstGeom>
          <a:ln>
            <a:noFill/>
          </a:ln>
          <a:effectLst>
            <a:softEdge rad="127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fr-FR" sz="1600" b="1" dirty="0"/>
              <a:t>+</a:t>
            </a:r>
            <a:endParaRPr lang="fr-FR" sz="1600" dirty="0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38D9CEDD-9154-6D45-9931-A1AB7D2C9830}"/>
              </a:ext>
            </a:extLst>
          </p:cNvPr>
          <p:cNvSpPr/>
          <p:nvPr/>
        </p:nvSpPr>
        <p:spPr>
          <a:xfrm>
            <a:off x="5172846" y="2725657"/>
            <a:ext cx="280175" cy="1711660"/>
          </a:xfrm>
          <a:prstGeom prst="roundRect">
            <a:avLst/>
          </a:prstGeom>
          <a:ln>
            <a:noFill/>
          </a:ln>
          <a:effectLst>
            <a:softEdge rad="127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fr-FR" sz="1600" b="1" dirty="0"/>
              <a:t>+</a:t>
            </a:r>
            <a:endParaRPr lang="fr-FR" sz="1600" dirty="0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5BB95F0B-5907-C14E-831C-E00C50708313}"/>
              </a:ext>
            </a:extLst>
          </p:cNvPr>
          <p:cNvSpPr/>
          <p:nvPr/>
        </p:nvSpPr>
        <p:spPr>
          <a:xfrm>
            <a:off x="7645484" y="2723704"/>
            <a:ext cx="280175" cy="1711660"/>
          </a:xfrm>
          <a:prstGeom prst="roundRect">
            <a:avLst/>
          </a:prstGeom>
          <a:ln>
            <a:noFill/>
          </a:ln>
          <a:effectLst>
            <a:softEdge rad="127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fr-FR" sz="1600" b="1" dirty="0"/>
              <a:t>+</a:t>
            </a:r>
            <a:endParaRPr lang="fr-FR" sz="1600" dirty="0"/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D6ED71FB-11CD-8B42-A627-C3BD3F7311C2}"/>
              </a:ext>
            </a:extLst>
          </p:cNvPr>
          <p:cNvCxnSpPr>
            <a:cxnSpLocks/>
          </p:cNvCxnSpPr>
          <p:nvPr/>
        </p:nvCxnSpPr>
        <p:spPr>
          <a:xfrm flipV="1">
            <a:off x="1603977" y="4498426"/>
            <a:ext cx="0" cy="252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A11701B3-6B96-044D-9E82-D2197A31F07C}"/>
              </a:ext>
            </a:extLst>
          </p:cNvPr>
          <p:cNvCxnSpPr>
            <a:cxnSpLocks/>
          </p:cNvCxnSpPr>
          <p:nvPr/>
        </p:nvCxnSpPr>
        <p:spPr>
          <a:xfrm flipV="1">
            <a:off x="4076615" y="4498425"/>
            <a:ext cx="0" cy="252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6FE6A307-BEC6-8347-B45B-261CC0B081B6}"/>
              </a:ext>
            </a:extLst>
          </p:cNvPr>
          <p:cNvCxnSpPr>
            <a:cxnSpLocks/>
          </p:cNvCxnSpPr>
          <p:nvPr/>
        </p:nvCxnSpPr>
        <p:spPr>
          <a:xfrm flipV="1">
            <a:off x="6526924" y="4498425"/>
            <a:ext cx="0" cy="252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DE7695DA-2002-5445-AD4F-10872892121A}"/>
              </a:ext>
            </a:extLst>
          </p:cNvPr>
          <p:cNvCxnSpPr>
            <a:cxnSpLocks/>
          </p:cNvCxnSpPr>
          <p:nvPr/>
        </p:nvCxnSpPr>
        <p:spPr>
          <a:xfrm flipV="1">
            <a:off x="9021891" y="4498424"/>
            <a:ext cx="0" cy="2520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4878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Hypotheses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H1: Perceived internal audit quality will be higher when internal auditors use data analytics.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H2: Perceived internal audit quality will be higher when internal auditors perform consulting activities.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H3: When internal auditors perform consulting activities, perceived internal audit quality will be higher when internal auditors use data analytics.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1828800" lvl="4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7417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Methodology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Research design: Online scenario-based experiments</a:t>
            </a:r>
          </a:p>
          <a:p>
            <a:pPr lvl="1"/>
            <a:r>
              <a:rPr lang="en-US" altLang="en-US" dirty="0"/>
              <a:t>120 middle and top managers in the US </a:t>
            </a:r>
          </a:p>
          <a:p>
            <a:pPr lvl="1"/>
            <a:r>
              <a:rPr lang="en-US" altLang="en-US" dirty="0"/>
              <a:t>2X2 between-subjects experiment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09576C3-EA19-F441-97FB-C001F8222EED}"/>
              </a:ext>
            </a:extLst>
          </p:cNvPr>
          <p:cNvSpPr/>
          <p:nvPr/>
        </p:nvSpPr>
        <p:spPr>
          <a:xfrm>
            <a:off x="3028076" y="3653857"/>
            <a:ext cx="2706104" cy="1079836"/>
          </a:xfrm>
          <a:prstGeom prst="round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Condition 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400" dirty="0"/>
              <a:t>- 100% assurance, 0% consulting</a:t>
            </a:r>
          </a:p>
          <a:p>
            <a:r>
              <a:rPr lang="en-US" sz="1400" dirty="0"/>
              <a:t>- Analyses based on samples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9502DD26-E078-A44C-97B1-46D22313D1C8}"/>
              </a:ext>
            </a:extLst>
          </p:cNvPr>
          <p:cNvSpPr/>
          <p:nvPr/>
        </p:nvSpPr>
        <p:spPr>
          <a:xfrm>
            <a:off x="6096000" y="3653856"/>
            <a:ext cx="2706104" cy="1079837"/>
          </a:xfrm>
          <a:prstGeom prst="round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7030A0"/>
                </a:solidFill>
              </a:rPr>
              <a:t>Condition 2</a:t>
            </a:r>
          </a:p>
          <a:p>
            <a:r>
              <a:rPr lang="en-US" sz="1400" dirty="0"/>
              <a:t>- 100% assurance, 0% consulting</a:t>
            </a:r>
          </a:p>
          <a:p>
            <a:r>
              <a:rPr lang="en-US" sz="1400" dirty="0"/>
              <a:t>- Analyses of full data sets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06EADB2-49C3-7242-8D61-670F21B1912F}"/>
              </a:ext>
            </a:extLst>
          </p:cNvPr>
          <p:cNvSpPr/>
          <p:nvPr/>
        </p:nvSpPr>
        <p:spPr>
          <a:xfrm>
            <a:off x="3028076" y="5097127"/>
            <a:ext cx="2706104" cy="1079836"/>
          </a:xfrm>
          <a:prstGeom prst="round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B050"/>
                </a:solidFill>
              </a:rPr>
              <a:t>Condition 3</a:t>
            </a:r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/>
              <a:t>- 50% assurance, 50% consulting</a:t>
            </a:r>
          </a:p>
          <a:p>
            <a:r>
              <a:rPr lang="en-US" sz="1400" dirty="0"/>
              <a:t>- Analyses based on samples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A16689A5-3D9E-EB43-8211-D7C64C14F86F}"/>
              </a:ext>
            </a:extLst>
          </p:cNvPr>
          <p:cNvSpPr/>
          <p:nvPr/>
        </p:nvSpPr>
        <p:spPr>
          <a:xfrm>
            <a:off x="6096000" y="5097126"/>
            <a:ext cx="2706103" cy="1079837"/>
          </a:xfrm>
          <a:prstGeom prst="round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rgbClr val="00B0F0"/>
                </a:solidFill>
              </a:rPr>
              <a:t>Condition 4</a:t>
            </a:r>
            <a:endParaRPr lang="en-US" sz="1400" dirty="0">
              <a:solidFill>
                <a:srgbClr val="00B0F0"/>
              </a:solidFill>
            </a:endParaRPr>
          </a:p>
          <a:p>
            <a:r>
              <a:rPr lang="en-US" sz="1400" dirty="0"/>
              <a:t>- 50% assurance, 50% consulting</a:t>
            </a:r>
          </a:p>
          <a:p>
            <a:r>
              <a:rPr lang="en-US" sz="1400" dirty="0"/>
              <a:t>- Analyses of full data sets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34CE498-4FC8-1F4F-8F68-C9ADB8229324}"/>
              </a:ext>
            </a:extLst>
          </p:cNvPr>
          <p:cNvSpPr/>
          <p:nvPr/>
        </p:nvSpPr>
        <p:spPr>
          <a:xfrm>
            <a:off x="3028076" y="3125370"/>
            <a:ext cx="5774026" cy="496956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Manipulation 1:</a:t>
            </a:r>
            <a:r>
              <a:rPr lang="en-US" sz="1400" dirty="0"/>
              <a:t> Use or not of data analytics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370EF51-1320-3348-B5AB-6E7B8B813B88}"/>
              </a:ext>
            </a:extLst>
          </p:cNvPr>
          <p:cNvSpPr/>
          <p:nvPr/>
        </p:nvSpPr>
        <p:spPr>
          <a:xfrm>
            <a:off x="977462" y="3653856"/>
            <a:ext cx="2019080" cy="2523107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/>
              <a:t>Manipulation 2:</a:t>
            </a:r>
          </a:p>
          <a:p>
            <a:r>
              <a:rPr lang="en-US" sz="1400" dirty="0"/>
              <a:t>Performance or not of consulting activities</a:t>
            </a:r>
          </a:p>
        </p:txBody>
      </p:sp>
    </p:spTree>
    <p:extLst>
      <p:ext uri="{BB962C8B-B14F-4D97-AF65-F5344CB8AC3E}">
        <p14:creationId xmlns:p14="http://schemas.microsoft.com/office/powerpoint/2010/main" val="2007440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Methodology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BC956F-8817-FE47-9303-6DCB0EBFF721}"/>
              </a:ext>
            </a:extLst>
          </p:cNvPr>
          <p:cNvSpPr/>
          <p:nvPr/>
        </p:nvSpPr>
        <p:spPr>
          <a:xfrm>
            <a:off x="2048631" y="1720850"/>
            <a:ext cx="6840000" cy="468000"/>
          </a:xfrm>
          <a:prstGeom prst="rect">
            <a:avLst/>
          </a:prstGeom>
          <a:noFill/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General context and information about the fictional company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EA7E03-0955-A848-AB03-987D91BEAB0C}"/>
              </a:ext>
            </a:extLst>
          </p:cNvPr>
          <p:cNvSpPr/>
          <p:nvPr/>
        </p:nvSpPr>
        <p:spPr>
          <a:xfrm>
            <a:off x="2048631" y="2398201"/>
            <a:ext cx="3060000" cy="93600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8D734B"/>
                </a:solidFill>
              </a:rPr>
              <a:t>Internal audit department</a:t>
            </a:r>
          </a:p>
          <a:p>
            <a:pPr algn="ctr"/>
            <a:r>
              <a:rPr lang="en-US">
                <a:solidFill>
                  <a:srgbClr val="8D734B"/>
                </a:solidFill>
              </a:rPr>
              <a:t>Condition 1: No Consulting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6935CF6-0D50-9549-99B7-EED8B64B578E}"/>
              </a:ext>
            </a:extLst>
          </p:cNvPr>
          <p:cNvSpPr/>
          <p:nvPr/>
        </p:nvSpPr>
        <p:spPr>
          <a:xfrm>
            <a:off x="5828631" y="2396862"/>
            <a:ext cx="3060000" cy="93600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8D734B"/>
                </a:solidFill>
              </a:rPr>
              <a:t>Internal audit department</a:t>
            </a:r>
          </a:p>
          <a:p>
            <a:pPr algn="ctr"/>
            <a:r>
              <a:rPr lang="en-US">
                <a:solidFill>
                  <a:srgbClr val="8D734B"/>
                </a:solidFill>
              </a:rPr>
              <a:t>Condition 2: Yes Consulting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28426D-3794-D94D-89D5-D5452E50D60F}"/>
              </a:ext>
            </a:extLst>
          </p:cNvPr>
          <p:cNvSpPr/>
          <p:nvPr/>
        </p:nvSpPr>
        <p:spPr>
          <a:xfrm>
            <a:off x="5108631" y="2396862"/>
            <a:ext cx="720000" cy="936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DC190A0-3CE1-7946-A6AF-06E8C5C03BE5}"/>
              </a:ext>
            </a:extLst>
          </p:cNvPr>
          <p:cNvSpPr/>
          <p:nvPr/>
        </p:nvSpPr>
        <p:spPr>
          <a:xfrm>
            <a:off x="2048631" y="3539645"/>
            <a:ext cx="6840000" cy="468000"/>
          </a:xfrm>
          <a:prstGeom prst="rect">
            <a:avLst/>
          </a:prstGeom>
          <a:noFill/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General internal audit program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0A8521-D9B1-364C-B5E9-BAF6B5E94E5F}"/>
              </a:ext>
            </a:extLst>
          </p:cNvPr>
          <p:cNvSpPr/>
          <p:nvPr/>
        </p:nvSpPr>
        <p:spPr>
          <a:xfrm>
            <a:off x="2048631" y="4216996"/>
            <a:ext cx="3060000" cy="93600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8D734B"/>
                </a:solidFill>
              </a:rPr>
              <a:t>Internal audit work</a:t>
            </a:r>
          </a:p>
          <a:p>
            <a:pPr algn="ctr"/>
            <a:r>
              <a:rPr lang="en-US">
                <a:solidFill>
                  <a:srgbClr val="8D734B"/>
                </a:solidFill>
              </a:rPr>
              <a:t>Condition 1: No Data Analytics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8EDD353-31CB-7D4F-9658-F79D474B80C1}"/>
              </a:ext>
            </a:extLst>
          </p:cNvPr>
          <p:cNvSpPr/>
          <p:nvPr/>
        </p:nvSpPr>
        <p:spPr>
          <a:xfrm>
            <a:off x="5828631" y="4215657"/>
            <a:ext cx="3060000" cy="936000"/>
          </a:xfrm>
          <a:prstGeom prst="rect">
            <a:avLst/>
          </a:prstGeom>
          <a:noFill/>
          <a:ln>
            <a:solidFill>
              <a:schemeClr val="accent2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8D734B"/>
                </a:solidFill>
              </a:rPr>
              <a:t>Internal audit work</a:t>
            </a:r>
          </a:p>
          <a:p>
            <a:pPr algn="ctr"/>
            <a:r>
              <a:rPr lang="en-US">
                <a:solidFill>
                  <a:srgbClr val="8D734B"/>
                </a:solidFill>
              </a:rPr>
              <a:t>Condition 2: Yes Data Analytics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4357040-B6F0-354B-A12C-C392A9AEB05E}"/>
              </a:ext>
            </a:extLst>
          </p:cNvPr>
          <p:cNvSpPr/>
          <p:nvPr/>
        </p:nvSpPr>
        <p:spPr>
          <a:xfrm>
            <a:off x="5108631" y="4215657"/>
            <a:ext cx="720000" cy="93343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A6C9220-63F0-6B40-ABFB-4B001A9C4938}"/>
              </a:ext>
            </a:extLst>
          </p:cNvPr>
          <p:cNvSpPr/>
          <p:nvPr/>
        </p:nvSpPr>
        <p:spPr>
          <a:xfrm>
            <a:off x="2048631" y="5361008"/>
            <a:ext cx="6840000" cy="468000"/>
          </a:xfrm>
          <a:prstGeom prst="rect">
            <a:avLst/>
          </a:prstGeom>
          <a:noFill/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Questions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2F89E8B-9521-EB49-BBB2-C89AA9999D2B}"/>
              </a:ext>
            </a:extLst>
          </p:cNvPr>
          <p:cNvSpPr/>
          <p:nvPr/>
        </p:nvSpPr>
        <p:spPr>
          <a:xfrm>
            <a:off x="838201" y="1720850"/>
            <a:ext cx="1210430" cy="46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Section 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5A7675A-154B-BF43-AC27-2D65DCF4B961}"/>
              </a:ext>
            </a:extLst>
          </p:cNvPr>
          <p:cNvSpPr/>
          <p:nvPr/>
        </p:nvSpPr>
        <p:spPr>
          <a:xfrm>
            <a:off x="838200" y="3539645"/>
            <a:ext cx="1210430" cy="46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Section 3a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7F5CDD4-0E13-CE4C-A340-72E0E7876A31}"/>
              </a:ext>
            </a:extLst>
          </p:cNvPr>
          <p:cNvSpPr/>
          <p:nvPr/>
        </p:nvSpPr>
        <p:spPr>
          <a:xfrm>
            <a:off x="838200" y="4213088"/>
            <a:ext cx="1210430" cy="93990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8D734B"/>
                </a:solidFill>
              </a:rPr>
              <a:t>Section 3b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B941FDC-42B2-BE40-8CB4-F70B2AEBB7DB}"/>
              </a:ext>
            </a:extLst>
          </p:cNvPr>
          <p:cNvSpPr/>
          <p:nvPr/>
        </p:nvSpPr>
        <p:spPr>
          <a:xfrm>
            <a:off x="838200" y="2391725"/>
            <a:ext cx="1210430" cy="93599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rgbClr val="8D734B"/>
                </a:solidFill>
              </a:rPr>
              <a:t>Section 2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8BECA9E-58D9-4E4B-AB97-9D2C1C5DA2B2}"/>
              </a:ext>
            </a:extLst>
          </p:cNvPr>
          <p:cNvSpPr/>
          <p:nvPr/>
        </p:nvSpPr>
        <p:spPr>
          <a:xfrm>
            <a:off x="838200" y="5361008"/>
            <a:ext cx="1210430" cy="46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2179103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Results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H1 supported regarding the input dimension</a:t>
            </a:r>
          </a:p>
          <a:p>
            <a:pPr lvl="1"/>
            <a:r>
              <a:rPr lang="en-US" altLang="en-US" dirty="0"/>
              <a:t>Perceived competence higher when internal auditors use data analytics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H2 supported regarding the process and output dimensions</a:t>
            </a:r>
          </a:p>
          <a:p>
            <a:pPr lvl="1"/>
            <a:r>
              <a:rPr lang="en-US" altLang="en-US" dirty="0"/>
              <a:t>When internal auditors perform consulting activities:</a:t>
            </a:r>
          </a:p>
          <a:p>
            <a:pPr lvl="2"/>
            <a:r>
              <a:rPr lang="en-US" altLang="en-US" dirty="0"/>
              <a:t>quality of the relationship between internal auditors and management is higher</a:t>
            </a:r>
          </a:p>
          <a:p>
            <a:pPr lvl="2"/>
            <a:r>
              <a:rPr lang="en-US" altLang="en-US" dirty="0"/>
              <a:t>perceived relevance of internal auditors’ recommendations is higher</a:t>
            </a:r>
          </a:p>
        </p:txBody>
      </p:sp>
    </p:spTree>
    <p:extLst>
      <p:ext uri="{BB962C8B-B14F-4D97-AF65-F5344CB8AC3E}">
        <p14:creationId xmlns:p14="http://schemas.microsoft.com/office/powerpoint/2010/main" val="3722564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015DEDB-DEA2-D34C-8F57-5CE650DF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Results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898D23F-EFF3-A148-906E-ABFF40F34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H3 supported regarding the process dimension</a:t>
            </a:r>
          </a:p>
          <a:p>
            <a:pPr lvl="1"/>
            <a:r>
              <a:rPr lang="en-US" altLang="en-US" dirty="0"/>
              <a:t>Interaction effect between consulting activities and data analytics on the perceived quality of the relationship between internal auditors and management</a:t>
            </a:r>
          </a:p>
          <a:p>
            <a:pPr marL="0" indent="0">
              <a:buNone/>
            </a:pPr>
            <a:endParaRPr lang="en-US" altLang="en-US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79E62F-7570-F240-AAF2-30DDBE4A9EF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155512" y="3443096"/>
            <a:ext cx="6200211" cy="301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91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ustom 5">
      <a:dk1>
        <a:srgbClr val="000000"/>
      </a:dk1>
      <a:lt1>
        <a:srgbClr val="FFFFFF"/>
      </a:lt1>
      <a:dk2>
        <a:srgbClr val="000000"/>
      </a:dk2>
      <a:lt2>
        <a:srgbClr val="C2BC80"/>
      </a:lt2>
      <a:accent1>
        <a:srgbClr val="BABABA"/>
      </a:accent1>
      <a:accent2>
        <a:srgbClr val="C5B598"/>
      </a:accent2>
      <a:accent3>
        <a:srgbClr val="6C6734"/>
      </a:accent3>
      <a:accent4>
        <a:srgbClr val="A5A5A5"/>
      </a:accent4>
      <a:accent5>
        <a:srgbClr val="DAD6B2"/>
      </a:accent5>
      <a:accent6>
        <a:srgbClr val="C5B598"/>
      </a:accent6>
      <a:hlink>
        <a:srgbClr val="746241"/>
      </a:hlink>
      <a:folHlink>
        <a:srgbClr val="D4D9C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SS Template 1.pot [Compatibility Mode]" id="{54935486-65C3-4D43-B5DE-E782927F0BFF}" vid="{1AB1A84B-9E7D-48EA-B42B-4CCD44C8F17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SS Template 1.pot [Compatibility Mode]" id="{54935486-65C3-4D43-B5DE-E782927F0BFF}" vid="{19449C3F-F8DF-42B3-95B9-DAD179075DF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IA-NADocument" ma:contentTypeID="0x010100A3F1A33742BB40798E5513FD18CF9B2C005C77A80A3B7BA74E89C96842008757BB" ma:contentTypeVersion="2" ma:contentTypeDescription="IIA NA Document Content Type" ma:contentTypeScope="" ma:versionID="e16d7731927a5e03a527d60c600657fb">
  <xsd:schema xmlns:xsd="http://www.w3.org/2001/XMLSchema" xmlns:xs="http://www.w3.org/2001/XMLSchema" xmlns:p="http://schemas.microsoft.com/office/2006/metadata/properties" xmlns:ns2="630e50e1-9dd0-4111-9690-c5bba5f2ebf8" targetNamespace="http://schemas.microsoft.com/office/2006/metadata/properties" ma:root="true" ma:fieldsID="972b6ebe73b1fe2ae6629f81eef795ab" ns2:_="">
    <xsd:import namespace="630e50e1-9dd0-4111-9690-c5bba5f2ebf8"/>
    <xsd:element name="properties">
      <xsd:complexType>
        <xsd:sequence>
          <xsd:element name="documentManagement">
            <xsd:complexType>
              <xsd:all>
                <xsd:element ref="ns2:NAFileID" minOccurs="0"/>
                <xsd:element ref="ns2:NAInternalAuditTopic" minOccurs="0"/>
                <xsd:element ref="ns2:NAContentSource" minOccurs="0"/>
                <xsd:element ref="ns2:NAIndustry" minOccurs="0"/>
                <xsd:element ref="ns2:NAAuthor" minOccurs="0"/>
                <xsd:element ref="ns2:NADepartment" minOccurs="0"/>
                <xsd:element ref="ns2:NAContentLocation" minOccurs="0"/>
                <xsd:element ref="ns2:NAContentPrivacy" minOccurs="0"/>
                <xsd:element ref="ns2:IIALang" minOccurs="0"/>
                <xsd:element ref="ns2:NASumma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e50e1-9dd0-4111-9690-c5bba5f2ebf8" elementFormDefault="qualified">
    <xsd:import namespace="http://schemas.microsoft.com/office/2006/documentManagement/types"/>
    <xsd:import namespace="http://schemas.microsoft.com/office/infopath/2007/PartnerControls"/>
    <xsd:element name="NAFileID" ma:index="8" nillable="true" ma:displayName="NAFileID" ma:internalName="NAFileID">
      <xsd:simpleType>
        <xsd:restriction base="dms:Text"/>
      </xsd:simpleType>
    </xsd:element>
    <xsd:element name="NAInternalAuditTopic" ma:index="9" nillable="true" ma:displayName="NAInternalAuditTopic" ma:format="Dropdown" ma:internalName="NAInternalAuditTopic">
      <xsd:simpleType>
        <xsd:restriction base="dms:Choice">
          <xsd:enumeration value="Finance and Compliance Auditing"/>
          <xsd:enumeration value="Fraud"/>
          <xsd:enumeration value="Governance"/>
          <xsd:enumeration value="Internal Audit Activity/Function"/>
          <xsd:enumeration value="Internal Control"/>
          <xsd:enumeration value="Operational/Performance Auditing"/>
          <xsd:enumeration value="Risk"/>
          <xsd:enumeration value="Technology"/>
          <xsd:enumeration value="Other"/>
        </xsd:restriction>
      </xsd:simpleType>
    </xsd:element>
    <xsd:element name="NAContentSource" ma:index="10" nillable="true" ma:displayName="NAContentSource" ma:format="Dropdown" ma:internalName="NAContentSource">
      <xsd:simpleType>
        <xsd:restriction base="dms:Choice">
          <xsd:enumeration value="[]"/>
          <xsd:enumeration value="Annual Report"/>
          <xsd:enumeration value="Article"/>
          <xsd:enumeration value="Audit Tool (Checklists, Audit Programs)"/>
          <xsd:enumeration value="Bio"/>
          <xsd:enumeration value="Blog"/>
          <xsd:enumeration value="Chapter Leader Materials"/>
          <xsd:enumeration value="Committee Document"/>
          <xsd:enumeration value="Conference"/>
          <xsd:enumeration value="Course Outline"/>
          <xsd:enumeration value="Curriculum"/>
          <xsd:enumeration value="FAQ"/>
          <xsd:enumeration value="Forms"/>
          <xsd:enumeration value="Glossary"/>
          <xsd:enumeration value="Institute Leader Materials"/>
          <xsd:enumeration value="Instructions"/>
          <xsd:enumeration value="Marketing Material"/>
          <xsd:enumeration value="Matrix"/>
          <xsd:enumeration value="Model"/>
          <xsd:enumeration value="MoU"/>
          <xsd:enumeration value="Matrix"/>
          <xsd:enumeration value="News/PR"/>
          <xsd:enumeration value="Position Paper"/>
          <xsd:enumeration value="Practice Guide"/>
          <xsd:enumeration value="Practice Advisory"/>
          <xsd:enumeration value="Preparation Guide"/>
          <xsd:enumeration value="Presentation"/>
          <xsd:enumeration value="Press release"/>
          <xsd:enumeration value="Price List"/>
          <xsd:enumeration value="Publication"/>
          <xsd:enumeration value="Report/Paper"/>
          <xsd:enumeration value="Self-Study"/>
          <xsd:enumeration value="Seminar"/>
          <xsd:enumeration value="Survey"/>
          <xsd:enumeration value="Webinar"/>
        </xsd:restriction>
      </xsd:simpleType>
    </xsd:element>
    <xsd:element name="NAIndustry" ma:index="11" nillable="true" ma:displayName="NAIndustry" ma:internalName="NAIndustry">
      <xsd:simpleType>
        <xsd:restriction base="dms:Choice">
          <xsd:enumeration value="Construction"/>
          <xsd:enumeration value="Environmental"/>
          <xsd:enumeration value="Financial Services"/>
          <xsd:enumeration value="Gaming"/>
          <xsd:enumeration value="Government"/>
          <xsd:enumeration value="Healthcare"/>
          <xsd:enumeration value="Manufacturing"/>
          <xsd:enumeration value="[]"/>
        </xsd:restriction>
      </xsd:simpleType>
    </xsd:element>
    <xsd:element name="NAAuthor" ma:index="12" nillable="true" ma:displayName="NAAuthor" ma:internalName="NAAuthor">
      <xsd:simpleType>
        <xsd:restriction base="dms:Text"/>
      </xsd:simpleType>
    </xsd:element>
    <xsd:element name="NADepartment" ma:index="13" nillable="true" ma:displayName="NADepartment" ma:internalName="NADepartment">
      <xsd:simpleType>
        <xsd:restriction base="dms:Choice">
          <xsd:enumeration value="Academic Relations"/>
          <xsd:enumeration value="Accounting"/>
          <xsd:enumeration value="Advertising/Sponsorship"/>
          <xsd:enumeration value="Advocacy"/>
          <xsd:enumeration value="AEC"/>
          <xsd:enumeration value="Bookstore"/>
          <xsd:enumeration value="Certification"/>
          <xsd:enumeration value="Chapters"/>
          <xsd:enumeration value="Conferences"/>
          <xsd:enumeration value="Corporate Communications"/>
          <xsd:enumeration value="Customer Relations"/>
          <xsd:enumeration value="E-learning"/>
          <xsd:enumeration value="GAIN"/>
          <xsd:enumeration value="Governance"/>
          <xsd:enumeration value="Human Resources"/>
          <xsd:enumeration value="Information Services"/>
          <xsd:enumeration value="International Conferecnce"/>
          <xsd:enumeration value="Global Relations"/>
          <xsd:enumeration value="Marketing"/>
          <xsd:enumeration value="Membership"/>
          <xsd:enumeration value="On-site Training"/>
          <xsd:enumeration value="Publications"/>
          <xsd:enumeration value="Quality"/>
          <xsd:enumeration value="Research Foundation"/>
          <xsd:enumeration value="Seminars"/>
          <xsd:enumeration value="Standards and Guidance"/>
          <xsd:enumeration value="[]"/>
        </xsd:restriction>
      </xsd:simpleType>
    </xsd:element>
    <xsd:element name="NAContentLocation" ma:index="14" nillable="true" ma:displayName="NAContentLocation" ma:internalName="NAContentLocation">
      <xsd:simpleType>
        <xsd:restriction base="dms:Choice">
          <xsd:enumeration value="Global website"/>
          <xsd:enumeration value="N.A. website"/>
          <xsd:enumeration value="Both"/>
        </xsd:restriction>
      </xsd:simpleType>
    </xsd:element>
    <xsd:element name="NAContentPrivacy" ma:index="15" nillable="true" ma:displayName="NAContentPrivacy" ma:internalName="NAContentPrivacy">
      <xsd:simpleType>
        <xsd:restriction base="dms:Choice">
          <xsd:enumeration value="Confidential - High Risk"/>
          <xsd:enumeration value="Private - Medium Risk"/>
          <xsd:enumeration value="Restricted - Low Risk"/>
          <xsd:enumeration value="Public - no risk"/>
          <xsd:enumeration value="[]"/>
        </xsd:restriction>
      </xsd:simpleType>
    </xsd:element>
    <xsd:element name="IIALang" ma:index="16" nillable="true" ma:displayName="IIALang" ma:default="English" ma:format="Dropdown" ma:internalName="IIALang">
      <xsd:simpleType>
        <xsd:restriction base="dms:Choice">
          <xsd:enumeration value="Arabic"/>
          <xsd:enumeration value="Armenian"/>
          <xsd:enumeration value="Azeri"/>
          <xsd:enumeration value="Bosnian"/>
          <xsd:enumeration value="Bulgarian"/>
          <xsd:enumeration value="Chinese (Simplified)"/>
          <xsd:enumeration value="Chinese (Unsimplified)"/>
          <xsd:enumeration value="Chinese (Traditional)"/>
          <xsd:enumeration value="Croatian"/>
          <xsd:enumeration value="Czech"/>
          <xsd:enumeration value="Danish"/>
          <xsd:enumeration value="Dari"/>
          <xsd:enumeration value="Dutch"/>
          <xsd:enumeration value="English"/>
          <xsd:enumeration value="Estonian"/>
          <xsd:enumeration value="Finnish"/>
          <xsd:enumeration value="French"/>
          <xsd:enumeration value="Georgian"/>
          <xsd:enumeration value="German"/>
          <xsd:enumeration value="Greek"/>
          <xsd:enumeration value="Hebrew"/>
          <xsd:enumeration value="Hungarian"/>
          <xsd:enumeration value="Icelandic"/>
          <xsd:enumeration value="Indonesian"/>
          <xsd:enumeration value="Italian"/>
          <xsd:enumeration value="Japanese"/>
          <xsd:enumeration value="Korean"/>
          <xsd:enumeration value="Latvian"/>
          <xsd:enumeration value="Lithuanian"/>
          <xsd:enumeration value="Macedonian"/>
          <xsd:enumeration value="Mongolian"/>
          <xsd:enumeration value="Montenegrin"/>
          <xsd:enumeration value="Norwegian"/>
          <xsd:enumeration value="Polish"/>
          <xsd:enumeration value="Portuguese"/>
          <xsd:enumeration value="Romanian"/>
          <xsd:enumeration value="Russian"/>
          <xsd:enumeration value="Serbian"/>
          <xsd:enumeration value="Slovak"/>
          <xsd:enumeration value="Slovenian"/>
          <xsd:enumeration value="Spanish"/>
          <xsd:enumeration value="Swedish"/>
          <xsd:enumeration value="Tajik"/>
          <xsd:enumeration value="Thai"/>
          <xsd:enumeration value="Turkish"/>
          <xsd:enumeration value="Ukrainian"/>
          <xsd:enumeration value="Vietnamese"/>
          <xsd:enumeration value="[]"/>
        </xsd:restriction>
      </xsd:simpleType>
    </xsd:element>
    <xsd:element name="NASummary" ma:index="17" nillable="true" ma:displayName="NASummary" ma:internalName="NASummary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ASummary xmlns="630e50e1-9dd0-4111-9690-c5bba5f2ebf8" xsi:nil="true"/>
    <NAFileID xmlns="630e50e1-9dd0-4111-9690-c5bba5f2ebf8" xsi:nil="true"/>
    <NAContentPrivacy xmlns="630e50e1-9dd0-4111-9690-c5bba5f2ebf8">Public - no risk</NAContentPrivacy>
    <NADepartment xmlns="630e50e1-9dd0-4111-9690-c5bba5f2ebf8">Research Foundation</NADepartment>
    <NAContentSource xmlns="630e50e1-9dd0-4111-9690-c5bba5f2ebf8">Presentation</NAContentSource>
    <IIALang xmlns="630e50e1-9dd0-4111-9690-c5bba5f2ebf8">English</IIALang>
    <NAInternalAuditTopic xmlns="630e50e1-9dd0-4111-9690-c5bba5f2ebf8" xsi:nil="true"/>
    <NAContentLocation xmlns="630e50e1-9dd0-4111-9690-c5bba5f2ebf8">Both</NAContentLocation>
    <NAAuthor xmlns="630e50e1-9dd0-4111-9690-c5bba5f2ebf8" xsi:nil="true"/>
    <NAIndustry xmlns="630e50e1-9dd0-4111-9690-c5bba5f2ebf8" xsi:nil="true"/>
  </documentManagement>
</p:properties>
</file>

<file path=customXml/itemProps1.xml><?xml version="1.0" encoding="utf-8"?>
<ds:datastoreItem xmlns:ds="http://schemas.openxmlformats.org/officeDocument/2006/customXml" ds:itemID="{28476D8A-A336-4223-AE61-3F23FCD69F9D}"/>
</file>

<file path=customXml/itemProps2.xml><?xml version="1.0" encoding="utf-8"?>
<ds:datastoreItem xmlns:ds="http://schemas.openxmlformats.org/officeDocument/2006/customXml" ds:itemID="{FBCD8BEE-3793-4027-804B-E06A15185D45}"/>
</file>

<file path=customXml/itemProps3.xml><?xml version="1.0" encoding="utf-8"?>
<ds:datastoreItem xmlns:ds="http://schemas.openxmlformats.org/officeDocument/2006/customXml" ds:itemID="{3AD9367E-9B28-4EFD-8142-B2AA8EA372C2}"/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144</TotalTime>
  <Words>530</Words>
  <Application>Microsoft Macintosh PowerPoint</Application>
  <PresentationFormat>Grand écran</PresentationFormat>
  <Paragraphs>118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Adobe Song Std L</vt:lpstr>
      <vt:lpstr>Arial</vt:lpstr>
      <vt:lpstr>Calibri</vt:lpstr>
      <vt:lpstr>Wingdings</vt:lpstr>
      <vt:lpstr>Thème Office</vt:lpstr>
      <vt:lpstr>Custom Design</vt:lpstr>
      <vt:lpstr>The impacts of the use of data analytics and the performance of consulting activities on perceived internal audit quality </vt:lpstr>
      <vt:lpstr>Research context</vt:lpstr>
      <vt:lpstr>Research objective</vt:lpstr>
      <vt:lpstr>Background</vt:lpstr>
      <vt:lpstr>Hypotheses</vt:lpstr>
      <vt:lpstr>Methodology</vt:lpstr>
      <vt:lpstr>Methodology</vt:lpstr>
      <vt:lpstr>Results</vt:lpstr>
      <vt:lpstr>Results</vt:lpstr>
      <vt:lpstr>Discussion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Impacts of the Use of Data Analytics and the Performance of Consulting Activities on Perceived Internal Audit Quality</dc:title>
  <dc:creator>Nathanael Betti</dc:creator>
  <cp:lastModifiedBy>Nathanael Betti</cp:lastModifiedBy>
  <cp:revision>9</cp:revision>
  <dcterms:created xsi:type="dcterms:W3CDTF">2021-07-15T10:34:32Z</dcterms:created>
  <dcterms:modified xsi:type="dcterms:W3CDTF">2021-07-15T13:04:09Z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0x010100A3F1A33742BB40798E5513FD18CF9B2C005C77A80A3B7BA74E89C96842008757BB</vt:lpwstr>
  </property>
</Properties>
</file>